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tags/tag1.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330" r:id="rId3"/>
    <p:sldId id="372" r:id="rId4"/>
    <p:sldId id="373" r:id="rId5"/>
    <p:sldId id="331" r:id="rId6"/>
    <p:sldId id="361" r:id="rId7"/>
    <p:sldId id="346" r:id="rId8"/>
    <p:sldId id="340" r:id="rId9"/>
    <p:sldId id="368" r:id="rId10"/>
    <p:sldId id="367" r:id="rId11"/>
    <p:sldId id="357" r:id="rId12"/>
    <p:sldId id="359" r:id="rId13"/>
    <p:sldId id="369" r:id="rId14"/>
    <p:sldId id="279" r:id="rId15"/>
  </p:sldIdLst>
  <p:sldSz cx="9904413" cy="6858000"/>
  <p:notesSz cx="6735763" cy="9866313"/>
  <p:defaultTextStyle>
    <a:defPPr>
      <a:defRPr lang="ko-KR"/>
    </a:defPPr>
    <a:lvl1pPr algn="l" rtl="0" fontAlgn="base" latinLnBrk="1">
      <a:lnSpc>
        <a:spcPct val="140000"/>
      </a:lnSpc>
      <a:spcBef>
        <a:spcPct val="0"/>
      </a:spcBef>
      <a:spcAft>
        <a:spcPct val="0"/>
      </a:spcAft>
      <a:buFont typeface="Wingdings" pitchFamily="2" charset="2"/>
      <a:defRPr kumimoji="1" sz="1400" b="1" kern="1200">
        <a:solidFill>
          <a:srgbClr val="262626"/>
        </a:solidFill>
        <a:latin typeface="Arial" pitchFamily="34" charset="0"/>
        <a:ea typeface="HY헤드라인M" pitchFamily="18" charset="-127"/>
        <a:cs typeface="+mn-cs"/>
      </a:defRPr>
    </a:lvl1pPr>
    <a:lvl2pPr marL="457200" algn="l" rtl="0" fontAlgn="base" latinLnBrk="1">
      <a:lnSpc>
        <a:spcPct val="140000"/>
      </a:lnSpc>
      <a:spcBef>
        <a:spcPct val="0"/>
      </a:spcBef>
      <a:spcAft>
        <a:spcPct val="0"/>
      </a:spcAft>
      <a:buFont typeface="Wingdings" pitchFamily="2" charset="2"/>
      <a:defRPr kumimoji="1" sz="1400" b="1" kern="1200">
        <a:solidFill>
          <a:srgbClr val="262626"/>
        </a:solidFill>
        <a:latin typeface="Arial" pitchFamily="34" charset="0"/>
        <a:ea typeface="HY헤드라인M" pitchFamily="18" charset="-127"/>
        <a:cs typeface="+mn-cs"/>
      </a:defRPr>
    </a:lvl2pPr>
    <a:lvl3pPr marL="914400" algn="l" rtl="0" fontAlgn="base" latinLnBrk="1">
      <a:lnSpc>
        <a:spcPct val="140000"/>
      </a:lnSpc>
      <a:spcBef>
        <a:spcPct val="0"/>
      </a:spcBef>
      <a:spcAft>
        <a:spcPct val="0"/>
      </a:spcAft>
      <a:buFont typeface="Wingdings" pitchFamily="2" charset="2"/>
      <a:defRPr kumimoji="1" sz="1400" b="1" kern="1200">
        <a:solidFill>
          <a:srgbClr val="262626"/>
        </a:solidFill>
        <a:latin typeface="Arial" pitchFamily="34" charset="0"/>
        <a:ea typeface="HY헤드라인M" pitchFamily="18" charset="-127"/>
        <a:cs typeface="+mn-cs"/>
      </a:defRPr>
    </a:lvl3pPr>
    <a:lvl4pPr marL="1371600" algn="l" rtl="0" fontAlgn="base" latinLnBrk="1">
      <a:lnSpc>
        <a:spcPct val="140000"/>
      </a:lnSpc>
      <a:spcBef>
        <a:spcPct val="0"/>
      </a:spcBef>
      <a:spcAft>
        <a:spcPct val="0"/>
      </a:spcAft>
      <a:buFont typeface="Wingdings" pitchFamily="2" charset="2"/>
      <a:defRPr kumimoji="1" sz="1400" b="1" kern="1200">
        <a:solidFill>
          <a:srgbClr val="262626"/>
        </a:solidFill>
        <a:latin typeface="Arial" pitchFamily="34" charset="0"/>
        <a:ea typeface="HY헤드라인M" pitchFamily="18" charset="-127"/>
        <a:cs typeface="+mn-cs"/>
      </a:defRPr>
    </a:lvl4pPr>
    <a:lvl5pPr marL="1828800" algn="l" rtl="0" fontAlgn="base" latinLnBrk="1">
      <a:lnSpc>
        <a:spcPct val="140000"/>
      </a:lnSpc>
      <a:spcBef>
        <a:spcPct val="0"/>
      </a:spcBef>
      <a:spcAft>
        <a:spcPct val="0"/>
      </a:spcAft>
      <a:buFont typeface="Wingdings" pitchFamily="2" charset="2"/>
      <a:defRPr kumimoji="1" sz="1400" b="1" kern="1200">
        <a:solidFill>
          <a:srgbClr val="262626"/>
        </a:solidFill>
        <a:latin typeface="Arial" pitchFamily="34" charset="0"/>
        <a:ea typeface="HY헤드라인M" pitchFamily="18" charset="-127"/>
        <a:cs typeface="+mn-cs"/>
      </a:defRPr>
    </a:lvl5pPr>
    <a:lvl6pPr marL="2286000" algn="l" defTabSz="914400" rtl="0" eaLnBrk="1" latinLnBrk="1" hangingPunct="1">
      <a:defRPr kumimoji="1" sz="1400" b="1" kern="1200">
        <a:solidFill>
          <a:srgbClr val="262626"/>
        </a:solidFill>
        <a:latin typeface="Arial" pitchFamily="34" charset="0"/>
        <a:ea typeface="HY헤드라인M" pitchFamily="18" charset="-127"/>
        <a:cs typeface="+mn-cs"/>
      </a:defRPr>
    </a:lvl6pPr>
    <a:lvl7pPr marL="2743200" algn="l" defTabSz="914400" rtl="0" eaLnBrk="1" latinLnBrk="1" hangingPunct="1">
      <a:defRPr kumimoji="1" sz="1400" b="1" kern="1200">
        <a:solidFill>
          <a:srgbClr val="262626"/>
        </a:solidFill>
        <a:latin typeface="Arial" pitchFamily="34" charset="0"/>
        <a:ea typeface="HY헤드라인M" pitchFamily="18" charset="-127"/>
        <a:cs typeface="+mn-cs"/>
      </a:defRPr>
    </a:lvl7pPr>
    <a:lvl8pPr marL="3200400" algn="l" defTabSz="914400" rtl="0" eaLnBrk="1" latinLnBrk="1" hangingPunct="1">
      <a:defRPr kumimoji="1" sz="1400" b="1" kern="1200">
        <a:solidFill>
          <a:srgbClr val="262626"/>
        </a:solidFill>
        <a:latin typeface="Arial" pitchFamily="34" charset="0"/>
        <a:ea typeface="HY헤드라인M" pitchFamily="18" charset="-127"/>
        <a:cs typeface="+mn-cs"/>
      </a:defRPr>
    </a:lvl8pPr>
    <a:lvl9pPr marL="3657600" algn="l" defTabSz="914400" rtl="0" eaLnBrk="1" latinLnBrk="1" hangingPunct="1">
      <a:defRPr kumimoji="1" sz="1400" b="1" kern="1200">
        <a:solidFill>
          <a:srgbClr val="262626"/>
        </a:solidFill>
        <a:latin typeface="Arial" pitchFamily="34" charset="0"/>
        <a:ea typeface="HY헤드라인M" pitchFamily="18" charset="-127"/>
        <a:cs typeface="+mn-cs"/>
      </a:defRPr>
    </a:lvl9pPr>
  </p:defaultTextStyle>
  <p:extLst>
    <p:ext uri="{EFAFB233-063F-42B5-8137-9DF3F51BA10A}">
      <p15:sldGuideLst xmlns:p15="http://schemas.microsoft.com/office/powerpoint/2012/main">
        <p15:guide id="1" orient="horz" pos="3498" userDrawn="1">
          <p15:clr>
            <a:srgbClr val="A4A3A4"/>
          </p15:clr>
        </p15:guide>
        <p15:guide id="2" orient="horz" pos="2591" userDrawn="1">
          <p15:clr>
            <a:srgbClr val="A4A3A4"/>
          </p15:clr>
        </p15:guide>
        <p15:guide id="3" pos="2802" userDrawn="1">
          <p15:clr>
            <a:srgbClr val="A4A3A4"/>
          </p15:clr>
        </p15:guide>
        <p15:guide id="4" pos="5365" userDrawn="1">
          <p15:clr>
            <a:srgbClr val="A4A3A4"/>
          </p15:clr>
        </p15:guide>
        <p15:guide id="5" pos="2484" userDrawn="1">
          <p15:clr>
            <a:srgbClr val="A4A3A4"/>
          </p15:clr>
        </p15:guide>
        <p15:guide id="6" pos="2167" userDrawn="1">
          <p15:clr>
            <a:srgbClr val="A4A3A4"/>
          </p15:clr>
        </p15:guide>
        <p15:guide id="7" pos="1872" userDrawn="1">
          <p15:clr>
            <a:srgbClr val="A4A3A4"/>
          </p15:clr>
        </p15:guide>
        <p15:guide id="8" pos="1577" userDrawn="1">
          <p15:clr>
            <a:srgbClr val="A4A3A4"/>
          </p15:clr>
        </p15:guide>
        <p15:guide id="9" pos="1282" userDrawn="1">
          <p15:clr>
            <a:srgbClr val="A4A3A4"/>
          </p15:clr>
        </p15:guide>
        <p15:guide id="10" pos="965" userDrawn="1">
          <p15:clr>
            <a:srgbClr val="A4A3A4"/>
          </p15:clr>
        </p15:guide>
        <p15:guide id="11" pos="670" userDrawn="1">
          <p15:clr>
            <a:srgbClr val="A4A3A4"/>
          </p15:clr>
        </p15:guide>
        <p15:guide id="12" pos="5932" userDrawn="1">
          <p15:clr>
            <a:srgbClr val="A4A3A4"/>
          </p15:clr>
        </p15:guide>
        <p15:guide id="13" pos="5251" userDrawn="1">
          <p15:clr>
            <a:srgbClr val="A4A3A4"/>
          </p15:clr>
        </p15:guide>
        <p15:guide id="14" orient="horz" pos="4156" userDrawn="1">
          <p15:clr>
            <a:srgbClr val="A4A3A4"/>
          </p15:clr>
        </p15:guide>
        <p15:guide id="15" orient="horz" pos="3838"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99"/>
    <a:srgbClr val="0066CC"/>
    <a:srgbClr val="0066FF"/>
    <a:srgbClr val="376091"/>
    <a:srgbClr val="3399FF"/>
    <a:srgbClr val="009999"/>
    <a:srgbClr val="800000"/>
    <a:srgbClr val="99CC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어두운 스타일 1 - 강조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보통 스타일 4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보통 스타일 4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보통 스타일 4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보통 스타일 4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25" autoAdjust="0"/>
    <p:restoredTop sz="94110" autoAdjust="0"/>
  </p:normalViewPr>
  <p:slideViewPr>
    <p:cSldViewPr snapToGrid="0">
      <p:cViewPr varScale="1">
        <p:scale>
          <a:sx n="116" d="100"/>
          <a:sy n="116" d="100"/>
        </p:scale>
        <p:origin x="1096" y="56"/>
      </p:cViewPr>
      <p:guideLst>
        <p:guide orient="horz" pos="3498"/>
        <p:guide orient="horz" pos="2591"/>
        <p:guide pos="2802"/>
        <p:guide pos="5365"/>
        <p:guide pos="2484"/>
        <p:guide pos="2167"/>
        <p:guide pos="1872"/>
        <p:guide pos="1577"/>
        <p:guide pos="1282"/>
        <p:guide pos="965"/>
        <p:guide pos="670"/>
        <p:guide pos="5932"/>
        <p:guide pos="5251"/>
        <p:guide orient="horz" pos="4156"/>
        <p:guide orient="horz" pos="3838"/>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79" d="100"/>
          <a:sy n="79" d="100"/>
        </p:scale>
        <p:origin x="-2094"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63865679666412E-2"/>
          <c:y val="6.5289648622981949E-2"/>
          <c:w val="0.72074360363778212"/>
          <c:h val="0.81290566510383266"/>
        </c:manualLayout>
      </c:layout>
      <c:lineChart>
        <c:grouping val="standard"/>
        <c:varyColors val="0"/>
        <c:ser>
          <c:idx val="0"/>
          <c:order val="0"/>
          <c:tx>
            <c:strRef>
              <c:f>Sheet1!$B$1</c:f>
              <c:strCache>
                <c:ptCount val="1"/>
                <c:pt idx="0">
                  <c:v>Sales</c:v>
                </c:pt>
              </c:strCache>
            </c:strRef>
          </c:tx>
          <c:spPr>
            <a:ln>
              <a:solidFill>
                <a:srgbClr val="0070C0"/>
              </a:solidFill>
            </a:ln>
          </c:spPr>
          <c:marker>
            <c:spPr>
              <a:solidFill>
                <a:srgbClr val="0070C0"/>
              </a:solidFill>
              <a:ln>
                <a:solidFill>
                  <a:srgbClr val="0070C0"/>
                </a:solidFill>
              </a:ln>
            </c:spPr>
          </c:marker>
          <c:dLbls>
            <c:dLbl>
              <c:idx val="0"/>
              <c:layout>
                <c:manualLayout>
                  <c:x val="-4.5592730199987275E-2"/>
                  <c:y val="-6.52896486229819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21D-4787-88D2-B8712217B227}"/>
                </c:ext>
              </c:extLst>
            </c:dLbl>
            <c:dLbl>
              <c:idx val="1"/>
              <c:layout>
                <c:manualLayout>
                  <c:x val="-4.5592519025744488E-2"/>
                  <c:y val="-5.93542260208938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1D-4787-88D2-B8712217B227}"/>
                </c:ext>
              </c:extLst>
            </c:dLbl>
            <c:dLbl>
              <c:idx val="2"/>
              <c:layout>
                <c:manualLayout>
                  <c:x val="-4.2910606141877181E-2"/>
                  <c:y val="-5.93542260208938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21D-4787-88D2-B8712217B227}"/>
                </c:ext>
              </c:extLst>
            </c:dLbl>
            <c:dLbl>
              <c:idx val="3"/>
              <c:layout>
                <c:manualLayout>
                  <c:x val="-4.8274431909611532E-2"/>
                  <c:y val="-5.34192707749138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21D-4787-88D2-B8712217B227}"/>
                </c:ext>
              </c:extLst>
            </c:dLbl>
            <c:dLbl>
              <c:idx val="4"/>
              <c:layout>
                <c:manualLayout>
                  <c:x val="-4.5592519025744467E-2"/>
                  <c:y val="-5.93542260208938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21D-4787-88D2-B8712217B227}"/>
                </c:ext>
              </c:extLst>
            </c:dLbl>
            <c:dLbl>
              <c:idx val="5"/>
              <c:layout>
                <c:manualLayout>
                  <c:x val="-4.5592730199987275E-2"/>
                  <c:y val="-5.93542260208938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21D-4787-88D2-B8712217B227}"/>
                </c:ext>
              </c:extLst>
            </c:dLbl>
            <c:dLbl>
              <c:idx val="6"/>
              <c:layout>
                <c:manualLayout>
                  <c:x val="-4.5592519025744467E-2"/>
                  <c:y val="-5.93542260208938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21D-4787-88D2-B8712217B227}"/>
                </c:ext>
              </c:extLst>
            </c:dLbl>
            <c:dLbl>
              <c:idx val="7"/>
              <c:layout>
                <c:manualLayout>
                  <c:x val="-4.5592519025744467E-2"/>
                  <c:y val="-5.93542260208938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21D-4787-88D2-B8712217B227}"/>
                </c:ext>
              </c:extLst>
            </c:dLbl>
            <c:dLbl>
              <c:idx val="8"/>
              <c:layout>
                <c:manualLayout>
                  <c:x val="-4.8274431909611532E-2"/>
                  <c:y val="-6.52896486229819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21D-4787-88D2-B8712217B227}"/>
                </c:ext>
              </c:extLst>
            </c:dLbl>
            <c:dLbl>
              <c:idx val="9"/>
              <c:layout>
                <c:manualLayout>
                  <c:x val="-5.6320170561212447E-2"/>
                  <c:y val="-5.34188034188034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21D-4787-88D2-B8712217B227}"/>
                </c:ext>
              </c:extLst>
            </c:dLbl>
            <c:dLbl>
              <c:idx val="10"/>
              <c:layout>
                <c:manualLayout>
                  <c:x val="-4.8274431909611122E-2"/>
                  <c:y val="-5.34188034188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1D-4787-88D2-B8712217B227}"/>
                </c:ext>
              </c:extLst>
            </c:dLbl>
            <c:dLbl>
              <c:idx val="11"/>
              <c:layout>
                <c:manualLayout>
                  <c:x val="-4.5592519025743475E-2"/>
                  <c:y val="-5.3418803418803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1D-4787-88D2-B8712217B227}"/>
                </c:ext>
              </c:extLst>
            </c:dLbl>
            <c:spPr>
              <a:noFill/>
              <a:ln>
                <a:noFill/>
              </a:ln>
              <a:effectLst/>
            </c:spPr>
            <c:txPr>
              <a:bodyPr/>
              <a:lstStyle/>
              <a:p>
                <a:pPr>
                  <a:defRPr sz="80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14</c:v>
                </c:pt>
                <c:pt idx="1">
                  <c:v>15</c:v>
                </c:pt>
                <c:pt idx="2">
                  <c:v>16</c:v>
                </c:pt>
                <c:pt idx="3">
                  <c:v>17</c:v>
                </c:pt>
                <c:pt idx="4">
                  <c:v>18</c:v>
                </c:pt>
                <c:pt idx="5">
                  <c:v>19</c:v>
                </c:pt>
                <c:pt idx="6">
                  <c:v>20</c:v>
                </c:pt>
                <c:pt idx="7">
                  <c:v>21</c:v>
                </c:pt>
                <c:pt idx="8">
                  <c:v>22</c:v>
                </c:pt>
                <c:pt idx="9">
                  <c:v>23(P)</c:v>
                </c:pt>
              </c:strCache>
            </c:strRef>
          </c:cat>
          <c:val>
            <c:numRef>
              <c:f>Sheet1!$B$2:$B$11</c:f>
              <c:numCache>
                <c:formatCode>_-* #,##0.0_-;\-* #,##0.0_-;_-* "-"_-;_-@_-</c:formatCode>
                <c:ptCount val="10"/>
                <c:pt idx="0">
                  <c:v>9.4879999999999995</c:v>
                </c:pt>
                <c:pt idx="1">
                  <c:v>10.6</c:v>
                </c:pt>
                <c:pt idx="2">
                  <c:v>11</c:v>
                </c:pt>
                <c:pt idx="3">
                  <c:v>11.7</c:v>
                </c:pt>
                <c:pt idx="4">
                  <c:v>13.141999999999999</c:v>
                </c:pt>
                <c:pt idx="5">
                  <c:v>10.4</c:v>
                </c:pt>
                <c:pt idx="6">
                  <c:v>10.1</c:v>
                </c:pt>
                <c:pt idx="7">
                  <c:v>9</c:v>
                </c:pt>
                <c:pt idx="8">
                  <c:v>12.3</c:v>
                </c:pt>
                <c:pt idx="9">
                  <c:v>13.2</c:v>
                </c:pt>
              </c:numCache>
            </c:numRef>
          </c:val>
          <c:smooth val="0"/>
          <c:extLst>
            <c:ext xmlns:c16="http://schemas.microsoft.com/office/drawing/2014/chart" uri="{C3380CC4-5D6E-409C-BE32-E72D297353CC}">
              <c16:uniqueId val="{0000000C-221D-4787-88D2-B8712217B227}"/>
            </c:ext>
          </c:extLst>
        </c:ser>
        <c:ser>
          <c:idx val="1"/>
          <c:order val="1"/>
          <c:tx>
            <c:strRef>
              <c:f>Sheet1!$C$1</c:f>
              <c:strCache>
                <c:ptCount val="1"/>
                <c:pt idx="0">
                  <c:v>Overseas
Sales</c:v>
                </c:pt>
              </c:strCache>
            </c:strRef>
          </c:tx>
          <c:spPr>
            <a:ln>
              <a:solidFill>
                <a:srgbClr val="FFCC00"/>
              </a:solidFill>
            </a:ln>
          </c:spPr>
          <c:marker>
            <c:spPr>
              <a:solidFill>
                <a:srgbClr val="FFCC00"/>
              </a:solidFill>
              <a:ln>
                <a:solidFill>
                  <a:srgbClr val="FFCC00"/>
                </a:solidFill>
              </a:ln>
            </c:spPr>
          </c:marker>
          <c:dLbls>
            <c:dLbl>
              <c:idx val="0"/>
              <c:layout>
                <c:manualLayout>
                  <c:x val="-3.754678037414165E-2"/>
                  <c:y val="-7.12250712250713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21D-4787-88D2-B8712217B227}"/>
                </c:ext>
              </c:extLst>
            </c:dLbl>
            <c:dLbl>
              <c:idx val="1"/>
              <c:layout>
                <c:manualLayout>
                  <c:x val="-4.2910606141877201E-2"/>
                  <c:y val="-6.52896486229819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21D-4787-88D2-B8712217B227}"/>
                </c:ext>
              </c:extLst>
            </c:dLbl>
            <c:dLbl>
              <c:idx val="2"/>
              <c:layout>
                <c:manualLayout>
                  <c:x val="-4.5592519025744467E-2"/>
                  <c:y val="-6.52896486229818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21D-4787-88D2-B8712217B227}"/>
                </c:ext>
              </c:extLst>
            </c:dLbl>
            <c:dLbl>
              <c:idx val="3"/>
              <c:layout>
                <c:manualLayout>
                  <c:x val="-4.5592519025744467E-2"/>
                  <c:y val="-5.93542260208938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221D-4787-88D2-B8712217B227}"/>
                </c:ext>
              </c:extLst>
            </c:dLbl>
            <c:dLbl>
              <c:idx val="4"/>
              <c:layout>
                <c:manualLayout>
                  <c:x val="-4.5592519025744467E-2"/>
                  <c:y val="-6.52896486229819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221D-4787-88D2-B8712217B227}"/>
                </c:ext>
              </c:extLst>
            </c:dLbl>
            <c:dLbl>
              <c:idx val="5"/>
              <c:layout>
                <c:manualLayout>
                  <c:x val="-4.8274643083853465E-2"/>
                  <c:y val="-6.52896486229819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21D-4787-88D2-B8712217B227}"/>
                </c:ext>
              </c:extLst>
            </c:dLbl>
            <c:dLbl>
              <c:idx val="6"/>
              <c:layout>
                <c:manualLayout>
                  <c:x val="-4.8274431909611532E-2"/>
                  <c:y val="-6.52896486229819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21D-4787-88D2-B8712217B227}"/>
                </c:ext>
              </c:extLst>
            </c:dLbl>
            <c:dLbl>
              <c:idx val="7"/>
              <c:layout>
                <c:manualLayout>
                  <c:x val="-4.5592519025744467E-2"/>
                  <c:y val="-5.93542260208938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21D-4787-88D2-B8712217B227}"/>
                </c:ext>
              </c:extLst>
            </c:dLbl>
            <c:dLbl>
              <c:idx val="8"/>
              <c:layout>
                <c:manualLayout>
                  <c:x val="-4.5592519025744467E-2"/>
                  <c:y val="-5.93542260208938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221D-4787-88D2-B8712217B227}"/>
                </c:ext>
              </c:extLst>
            </c:dLbl>
            <c:dLbl>
              <c:idx val="9"/>
              <c:layout>
                <c:manualLayout>
                  <c:x val="-4.0228693258009034E-2"/>
                  <c:y val="-7.1225071225071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21D-4787-88D2-B8712217B227}"/>
                </c:ext>
              </c:extLst>
            </c:dLbl>
            <c:dLbl>
              <c:idx val="10"/>
              <c:layout>
                <c:manualLayout>
                  <c:x val="-4.022869325800902E-2"/>
                  <c:y val="-6.5289648622981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21D-4787-88D2-B8712217B227}"/>
                </c:ext>
              </c:extLst>
            </c:dLbl>
            <c:dLbl>
              <c:idx val="11"/>
              <c:layout>
                <c:manualLayout>
                  <c:x val="-5.0956344793478027E-2"/>
                  <c:y val="-8.3095916429249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FC-40F2-B4FE-64BE66FB8B8F}"/>
                </c:ext>
              </c:extLst>
            </c:dLbl>
            <c:spPr>
              <a:noFill/>
              <a:ln>
                <a:noFill/>
              </a:ln>
              <a:effectLst/>
            </c:spPr>
            <c:txPr>
              <a:bodyPr/>
              <a:lstStyle/>
              <a:p>
                <a:pPr>
                  <a:defRPr sz="80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14</c:v>
                </c:pt>
                <c:pt idx="1">
                  <c:v>15</c:v>
                </c:pt>
                <c:pt idx="2">
                  <c:v>16</c:v>
                </c:pt>
                <c:pt idx="3">
                  <c:v>17</c:v>
                </c:pt>
                <c:pt idx="4">
                  <c:v>18</c:v>
                </c:pt>
                <c:pt idx="5">
                  <c:v>19</c:v>
                </c:pt>
                <c:pt idx="6">
                  <c:v>20</c:v>
                </c:pt>
                <c:pt idx="7">
                  <c:v>21</c:v>
                </c:pt>
                <c:pt idx="8">
                  <c:v>22</c:v>
                </c:pt>
                <c:pt idx="9">
                  <c:v>23(P)</c:v>
                </c:pt>
              </c:strCache>
            </c:strRef>
          </c:cat>
          <c:val>
            <c:numRef>
              <c:f>Sheet1!$C$2:$C$11</c:f>
              <c:numCache>
                <c:formatCode>_-* #,##0.0_-;\-* #,##0.0_-;_-* "-"_-;_-@_-</c:formatCode>
                <c:ptCount val="10"/>
                <c:pt idx="0">
                  <c:v>5.5</c:v>
                </c:pt>
                <c:pt idx="1">
                  <c:v>6</c:v>
                </c:pt>
                <c:pt idx="2">
                  <c:v>5</c:v>
                </c:pt>
                <c:pt idx="3">
                  <c:v>3.7</c:v>
                </c:pt>
                <c:pt idx="4">
                  <c:v>5.4930000000000003</c:v>
                </c:pt>
                <c:pt idx="5">
                  <c:v>3.1</c:v>
                </c:pt>
                <c:pt idx="6">
                  <c:v>2.1</c:v>
                </c:pt>
                <c:pt idx="7">
                  <c:v>1.8</c:v>
                </c:pt>
                <c:pt idx="8">
                  <c:v>2.4</c:v>
                </c:pt>
              </c:numCache>
            </c:numRef>
          </c:val>
          <c:smooth val="0"/>
          <c:extLst>
            <c:ext xmlns:c16="http://schemas.microsoft.com/office/drawing/2014/chart" uri="{C3380CC4-5D6E-409C-BE32-E72D297353CC}">
              <c16:uniqueId val="{00000018-221D-4787-88D2-B8712217B227}"/>
            </c:ext>
          </c:extLst>
        </c:ser>
        <c:ser>
          <c:idx val="2"/>
          <c:order val="2"/>
          <c:tx>
            <c:strRef>
              <c:f>Sheet1!$D$1</c:f>
              <c:strCache>
                <c:ptCount val="1"/>
                <c:pt idx="0">
                  <c:v>Overseas
Salse
(Plant)</c:v>
                </c:pt>
              </c:strCache>
            </c:strRef>
          </c:tx>
          <c:spPr>
            <a:ln>
              <a:solidFill>
                <a:srgbClr val="FF0000"/>
              </a:solidFill>
            </a:ln>
          </c:spPr>
          <c:marker>
            <c:spPr>
              <a:solidFill>
                <a:srgbClr val="FF0000"/>
              </a:solidFill>
              <a:ln>
                <a:solidFill>
                  <a:srgbClr val="FF0000"/>
                </a:solidFill>
              </a:ln>
            </c:spPr>
          </c:marker>
          <c:dLbls>
            <c:dLbl>
              <c:idx val="0"/>
              <c:layout>
                <c:manualLayout>
                  <c:x val="-4.5592730199987275E-2"/>
                  <c:y val="4.74833808167150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221D-4787-88D2-B8712217B227}"/>
                </c:ext>
              </c:extLst>
            </c:dLbl>
            <c:dLbl>
              <c:idx val="1"/>
              <c:layout>
                <c:manualLayout>
                  <c:x val="-4.5592519025744467E-2"/>
                  <c:y val="4.74833808167150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221D-4787-88D2-B8712217B227}"/>
                </c:ext>
              </c:extLst>
            </c:dLbl>
            <c:dLbl>
              <c:idx val="2"/>
              <c:layout>
                <c:manualLayout>
                  <c:x val="-4.5592519025744467E-2"/>
                  <c:y val="5.34188034188034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221D-4787-88D2-B8712217B227}"/>
                </c:ext>
              </c:extLst>
            </c:dLbl>
            <c:dLbl>
              <c:idx val="3"/>
              <c:layout>
                <c:manualLayout>
                  <c:x val="-4.2910606141877181E-2"/>
                  <c:y val="5.34188034188035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221D-4787-88D2-B8712217B227}"/>
                </c:ext>
              </c:extLst>
            </c:dLbl>
            <c:dLbl>
              <c:idx val="4"/>
              <c:layout>
                <c:manualLayout>
                  <c:x val="-4.2910606141877181E-2"/>
                  <c:y val="5.34188034188035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221D-4787-88D2-B8712217B227}"/>
                </c:ext>
              </c:extLst>
            </c:dLbl>
            <c:dLbl>
              <c:idx val="5"/>
              <c:layout>
                <c:manualLayout>
                  <c:x val="-4.8274643083853465E-2"/>
                  <c:y val="5.34188034188034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221D-4787-88D2-B8712217B227}"/>
                </c:ext>
              </c:extLst>
            </c:dLbl>
            <c:dLbl>
              <c:idx val="6"/>
              <c:layout>
                <c:manualLayout>
                  <c:x val="-4.2910606141877181E-2"/>
                  <c:y val="5.34188034188034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221D-4787-88D2-B8712217B227}"/>
                </c:ext>
              </c:extLst>
            </c:dLbl>
            <c:dLbl>
              <c:idx val="7"/>
              <c:layout>
                <c:manualLayout>
                  <c:x val="-4.5592519025744467E-2"/>
                  <c:y val="5.34188034188034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221D-4787-88D2-B8712217B227}"/>
                </c:ext>
              </c:extLst>
            </c:dLbl>
            <c:dLbl>
              <c:idx val="8"/>
              <c:layout>
                <c:manualLayout>
                  <c:x val="-1.8773390187070815E-2"/>
                  <c:y val="-2.37416904083571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221D-4787-88D2-B8712217B227}"/>
                </c:ext>
              </c:extLst>
            </c:dLbl>
            <c:dLbl>
              <c:idx val="9"/>
              <c:layout>
                <c:manualLayout>
                  <c:x val="-2.6819128838672591E-2"/>
                  <c:y val="-4.1547958214624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21D-4787-88D2-B8712217B227}"/>
                </c:ext>
              </c:extLst>
            </c:dLbl>
            <c:dLbl>
              <c:idx val="10"/>
              <c:layout>
                <c:manualLayout>
                  <c:x val="-4.2910606141876209E-2"/>
                  <c:y val="8.903133903133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21D-4787-88D2-B8712217B227}"/>
                </c:ext>
              </c:extLst>
            </c:dLbl>
            <c:dLbl>
              <c:idx val="11"/>
              <c:layout>
                <c:manualLayout>
                  <c:x val="-5.0956344793478027E-2"/>
                  <c:y val="5.3418803418803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FC-40F2-B4FE-64BE66FB8B8F}"/>
                </c:ext>
              </c:extLst>
            </c:dLbl>
            <c:spPr>
              <a:noFill/>
              <a:ln>
                <a:noFill/>
              </a:ln>
              <a:effectLst/>
            </c:spPr>
            <c:txPr>
              <a:bodyPr/>
              <a:lstStyle/>
              <a:p>
                <a:pPr>
                  <a:defRPr sz="800"/>
                </a:pPr>
                <a:endParaRPr lang="ko-K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14</c:v>
                </c:pt>
                <c:pt idx="1">
                  <c:v>15</c:v>
                </c:pt>
                <c:pt idx="2">
                  <c:v>16</c:v>
                </c:pt>
                <c:pt idx="3">
                  <c:v>17</c:v>
                </c:pt>
                <c:pt idx="4">
                  <c:v>18</c:v>
                </c:pt>
                <c:pt idx="5">
                  <c:v>19</c:v>
                </c:pt>
                <c:pt idx="6">
                  <c:v>20</c:v>
                </c:pt>
                <c:pt idx="7">
                  <c:v>21</c:v>
                </c:pt>
                <c:pt idx="8">
                  <c:v>22</c:v>
                </c:pt>
                <c:pt idx="9">
                  <c:v>23(P)</c:v>
                </c:pt>
              </c:strCache>
            </c:strRef>
          </c:cat>
          <c:val>
            <c:numRef>
              <c:f>Sheet1!$D$2:$D$11</c:f>
              <c:numCache>
                <c:formatCode>_-* #,##0.0_-;\-* #,##0.0_-;_-* "-"_-;_-@_-</c:formatCode>
                <c:ptCount val="10"/>
                <c:pt idx="0">
                  <c:v>4.0990000000000002</c:v>
                </c:pt>
                <c:pt idx="1">
                  <c:v>4.6500000000000004</c:v>
                </c:pt>
                <c:pt idx="2">
                  <c:v>3.6</c:v>
                </c:pt>
                <c:pt idx="3">
                  <c:v>2.46</c:v>
                </c:pt>
                <c:pt idx="4">
                  <c:v>4.01</c:v>
                </c:pt>
                <c:pt idx="5">
                  <c:v>2.1</c:v>
                </c:pt>
                <c:pt idx="6">
                  <c:v>0.8</c:v>
                </c:pt>
                <c:pt idx="7">
                  <c:v>0.5</c:v>
                </c:pt>
                <c:pt idx="8">
                  <c:v>0.3</c:v>
                </c:pt>
              </c:numCache>
            </c:numRef>
          </c:val>
          <c:smooth val="0"/>
          <c:extLst>
            <c:ext xmlns:c16="http://schemas.microsoft.com/office/drawing/2014/chart" uri="{C3380CC4-5D6E-409C-BE32-E72D297353CC}">
              <c16:uniqueId val="{00000024-221D-4787-88D2-B8712217B227}"/>
            </c:ext>
          </c:extLst>
        </c:ser>
        <c:dLbls>
          <c:showLegendKey val="0"/>
          <c:showVal val="1"/>
          <c:showCatName val="0"/>
          <c:showSerName val="0"/>
          <c:showPercent val="0"/>
          <c:showBubbleSize val="0"/>
        </c:dLbls>
        <c:marker val="1"/>
        <c:smooth val="0"/>
        <c:axId val="637181024"/>
        <c:axId val="637181416"/>
      </c:lineChart>
      <c:catAx>
        <c:axId val="637181024"/>
        <c:scaling>
          <c:orientation val="minMax"/>
        </c:scaling>
        <c:delete val="0"/>
        <c:axPos val="b"/>
        <c:numFmt formatCode="General" sourceLinked="1"/>
        <c:majorTickMark val="none"/>
        <c:minorTickMark val="none"/>
        <c:tickLblPos val="nextTo"/>
        <c:txPr>
          <a:bodyPr/>
          <a:lstStyle/>
          <a:p>
            <a:pPr>
              <a:defRPr sz="800"/>
            </a:pPr>
            <a:endParaRPr lang="ko-KR"/>
          </a:p>
        </c:txPr>
        <c:crossAx val="637181416"/>
        <c:crosses val="autoZero"/>
        <c:auto val="1"/>
        <c:lblAlgn val="ctr"/>
        <c:lblOffset val="100"/>
        <c:noMultiLvlLbl val="0"/>
      </c:catAx>
      <c:valAx>
        <c:axId val="637181416"/>
        <c:scaling>
          <c:orientation val="minMax"/>
        </c:scaling>
        <c:delete val="0"/>
        <c:axPos val="l"/>
        <c:majorGridlines/>
        <c:numFmt formatCode="_-* #,##0.0_-;\-* #,##0.0_-;_-* &quot;-&quot;_-;_-@_-" sourceLinked="1"/>
        <c:majorTickMark val="none"/>
        <c:minorTickMark val="none"/>
        <c:tickLblPos val="nextTo"/>
        <c:txPr>
          <a:bodyPr/>
          <a:lstStyle/>
          <a:p>
            <a:pPr>
              <a:defRPr sz="800"/>
            </a:pPr>
            <a:endParaRPr lang="ko-KR"/>
          </a:p>
        </c:txPr>
        <c:crossAx val="637181024"/>
        <c:crosses val="autoZero"/>
        <c:crossBetween val="between"/>
      </c:valAx>
    </c:plotArea>
    <c:legend>
      <c:legendPos val="r"/>
      <c:layout>
        <c:manualLayout>
          <c:xMode val="edge"/>
          <c:yMode val="edge"/>
          <c:x val="0.79606734431073356"/>
          <c:y val="0.23309759891124721"/>
          <c:w val="0.18784117838606443"/>
          <c:h val="0.54994915165520031"/>
        </c:manualLayout>
      </c:layout>
      <c:overlay val="0"/>
      <c:txPr>
        <a:bodyPr/>
        <a:lstStyle/>
        <a:p>
          <a:pPr>
            <a:defRPr sz="800" b="1">
              <a:latin typeface="Arial" pitchFamily="34" charset="0"/>
              <a:ea typeface="바탕체" pitchFamily="17" charset="-127"/>
              <a:cs typeface="Arial" pitchFamily="34" charset="0"/>
            </a:defRPr>
          </a:pPr>
          <a:endParaRPr lang="ko-KR"/>
        </a:p>
      </c:txPr>
    </c:legend>
    <c:plotVisOnly val="1"/>
    <c:dispBlanksAs val="gap"/>
    <c:showDLblsOverMax val="0"/>
  </c:chart>
  <c:txPr>
    <a:bodyPr/>
    <a:lstStyle/>
    <a:p>
      <a:pPr>
        <a:defRPr sz="1200">
          <a:latin typeface="Arial" pitchFamily="34" charset="0"/>
          <a:cs typeface="Arial" pitchFamily="34" charset="0"/>
        </a:defRPr>
      </a:pPr>
      <a:endParaRPr lang="ko-K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7760248861237876"/>
          <c:y val="5.2910787690256832E-2"/>
          <c:w val="0.72239751138762354"/>
          <c:h val="0.9029968892345297"/>
        </c:manualLayout>
      </c:layout>
      <c:pieChart>
        <c:varyColors val="1"/>
        <c:ser>
          <c:idx val="0"/>
          <c:order val="0"/>
          <c:tx>
            <c:strRef>
              <c:f>Sheet1!$B$1</c:f>
              <c:strCache>
                <c:ptCount val="1"/>
                <c:pt idx="0">
                  <c:v>지분율</c:v>
                </c:pt>
              </c:strCache>
            </c:strRef>
          </c:tx>
          <c:dPt>
            <c:idx val="1"/>
            <c:bubble3D val="0"/>
            <c:spPr>
              <a:solidFill>
                <a:schemeClr val="accent2">
                  <a:lumMod val="60000"/>
                  <a:lumOff val="40000"/>
                </a:schemeClr>
              </a:solidFill>
            </c:spPr>
            <c:extLst>
              <c:ext xmlns:c16="http://schemas.microsoft.com/office/drawing/2014/chart" uri="{C3380CC4-5D6E-409C-BE32-E72D297353CC}">
                <c16:uniqueId val="{00000001-AA59-493A-AF85-4D0D3D676DF1}"/>
              </c:ext>
            </c:extLst>
          </c:dPt>
          <c:dPt>
            <c:idx val="2"/>
            <c:bubble3D val="0"/>
            <c:spPr>
              <a:solidFill>
                <a:schemeClr val="accent2">
                  <a:lumMod val="40000"/>
                  <a:lumOff val="60000"/>
                </a:schemeClr>
              </a:solidFill>
            </c:spPr>
            <c:extLst>
              <c:ext xmlns:c16="http://schemas.microsoft.com/office/drawing/2014/chart" uri="{C3380CC4-5D6E-409C-BE32-E72D297353CC}">
                <c16:uniqueId val="{00000003-AA59-493A-AF85-4D0D3D676DF1}"/>
              </c:ext>
            </c:extLst>
          </c:dPt>
          <c:dPt>
            <c:idx val="3"/>
            <c:bubble3D val="0"/>
            <c:spPr>
              <a:solidFill>
                <a:schemeClr val="accent2">
                  <a:lumMod val="20000"/>
                  <a:lumOff val="80000"/>
                </a:schemeClr>
              </a:solidFill>
            </c:spPr>
            <c:extLst>
              <c:ext xmlns:c16="http://schemas.microsoft.com/office/drawing/2014/chart" uri="{C3380CC4-5D6E-409C-BE32-E72D297353CC}">
                <c16:uniqueId val="{00000005-AA59-493A-AF85-4D0D3D676DF1}"/>
              </c:ext>
            </c:extLst>
          </c:dPt>
          <c:cat>
            <c:strRef>
              <c:f>Sheet1!$A$2:$A$5</c:f>
              <c:strCache>
                <c:ptCount val="4"/>
                <c:pt idx="0">
                  <c:v>허가</c:v>
                </c:pt>
                <c:pt idx="1">
                  <c:v>자사주</c:v>
                </c:pt>
                <c:pt idx="2">
                  <c:v>국내투자자</c:v>
                </c:pt>
                <c:pt idx="3">
                  <c:v>외국인</c:v>
                </c:pt>
              </c:strCache>
            </c:strRef>
          </c:cat>
          <c:val>
            <c:numRef>
              <c:f>Sheet1!$B$2:$B$5</c:f>
              <c:numCache>
                <c:formatCode>0.0</c:formatCode>
                <c:ptCount val="4"/>
                <c:pt idx="0">
                  <c:v>23.6</c:v>
                </c:pt>
                <c:pt idx="1">
                  <c:v>0.8</c:v>
                </c:pt>
                <c:pt idx="2">
                  <c:v>54.4</c:v>
                </c:pt>
                <c:pt idx="3">
                  <c:v>21.2</c:v>
                </c:pt>
              </c:numCache>
            </c:numRef>
          </c:val>
          <c:extLst>
            <c:ext xmlns:c16="http://schemas.microsoft.com/office/drawing/2014/chart" uri="{C3380CC4-5D6E-409C-BE32-E72D297353CC}">
              <c16:uniqueId val="{00000006-AA59-493A-AF85-4D0D3D676DF1}"/>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ko-K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계열 1</c:v>
                </c:pt>
              </c:strCache>
            </c:strRef>
          </c:tx>
          <c:spPr>
            <a:ln w="22225" cap="rnd">
              <a:solidFill>
                <a:schemeClr val="accent1">
                  <a:lumMod val="50000"/>
                </a:schemeClr>
              </a:solidFill>
              <a:round/>
            </a:ln>
            <a:effectLst/>
          </c:spPr>
          <c:marker>
            <c:symbol val="circle"/>
            <c:size val="5"/>
            <c:spPr>
              <a:solidFill>
                <a:schemeClr val="accent1">
                  <a:lumMod val="50000"/>
                </a:schemeClr>
              </a:solidFill>
              <a:ln w="44450">
                <a:solidFill>
                  <a:schemeClr val="accent1">
                    <a:lumMod val="50000"/>
                  </a:schemeClr>
                </a:solidFill>
              </a:ln>
              <a:effectLst/>
            </c:spPr>
          </c:marker>
          <c:dLbls>
            <c:dLbl>
              <c:idx val="7"/>
              <c:layout/>
              <c:tx>
                <c:rich>
                  <a:bodyPr/>
                  <a:lstStyle/>
                  <a:p>
                    <a:r>
                      <a:rPr lang="en-US" altLang="ko-KR" dirty="0" smtClean="0"/>
                      <a:t>3.4</a:t>
                    </a:r>
                    <a:endParaRPr lang="en-US" altLang="ko-KR" dirty="0"/>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EC5-4D30-A133-479A59ED2CFC}"/>
                </c:ext>
              </c:extLst>
            </c:dLbl>
            <c:dLbl>
              <c:idx val="9"/>
              <c:layout>
                <c:manualLayout>
                  <c:x val="-4.4603700436415455E-2"/>
                  <c:y val="-7.181330774967861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149-4EDB-A824-0FD430DAA8A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ko-K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0.0</c:formatCode>
                <c:ptCount val="10"/>
                <c:pt idx="0">
                  <c:v>0</c:v>
                </c:pt>
                <c:pt idx="1">
                  <c:v>0</c:v>
                </c:pt>
                <c:pt idx="2">
                  <c:v>0</c:v>
                </c:pt>
                <c:pt idx="3">
                  <c:v>0</c:v>
                </c:pt>
                <c:pt idx="4">
                  <c:v>1.1000000000000001</c:v>
                </c:pt>
                <c:pt idx="5">
                  <c:v>2.2799999999999998</c:v>
                </c:pt>
                <c:pt idx="6">
                  <c:v>3.2</c:v>
                </c:pt>
                <c:pt idx="7">
                  <c:v>3.4</c:v>
                </c:pt>
                <c:pt idx="8">
                  <c:v>3.1</c:v>
                </c:pt>
                <c:pt idx="9">
                  <c:v>5.7</c:v>
                </c:pt>
              </c:numCache>
            </c:numRef>
          </c:val>
          <c:smooth val="0"/>
          <c:extLst>
            <c:ext xmlns:c16="http://schemas.microsoft.com/office/drawing/2014/chart" uri="{C3380CC4-5D6E-409C-BE32-E72D297353CC}">
              <c16:uniqueId val="{00000000-EF9A-44D5-B0DB-608D36CC9478}"/>
            </c:ext>
          </c:extLst>
        </c:ser>
        <c:dLbls>
          <c:dLblPos val="t"/>
          <c:showLegendKey val="0"/>
          <c:showVal val="1"/>
          <c:showCatName val="0"/>
          <c:showSerName val="0"/>
          <c:showPercent val="0"/>
          <c:showBubbleSize val="0"/>
        </c:dLbls>
        <c:marker val="1"/>
        <c:smooth val="0"/>
        <c:axId val="639003064"/>
        <c:axId val="639003456"/>
      </c:lineChart>
      <c:catAx>
        <c:axId val="639003064"/>
        <c:scaling>
          <c:orientation val="minMax"/>
        </c:scaling>
        <c:delete val="1"/>
        <c:axPos val="b"/>
        <c:numFmt formatCode="General" sourceLinked="1"/>
        <c:majorTickMark val="out"/>
        <c:minorTickMark val="none"/>
        <c:tickLblPos val="nextTo"/>
        <c:crossAx val="639003456"/>
        <c:crosses val="autoZero"/>
        <c:auto val="1"/>
        <c:lblAlgn val="ctr"/>
        <c:lblOffset val="100"/>
        <c:noMultiLvlLbl val="0"/>
      </c:catAx>
      <c:valAx>
        <c:axId val="639003456"/>
        <c:scaling>
          <c:orientation val="minMax"/>
        </c:scaling>
        <c:delete val="1"/>
        <c:axPos val="l"/>
        <c:numFmt formatCode="0.0" sourceLinked="1"/>
        <c:majorTickMark val="out"/>
        <c:minorTickMark val="none"/>
        <c:tickLblPos val="nextTo"/>
        <c:crossAx val="63900306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ko-K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계열 1</c:v>
                </c:pt>
              </c:strCache>
            </c:strRef>
          </c:tx>
          <c:spPr>
            <a:ln w="28575" cap="rnd">
              <a:solidFill>
                <a:schemeClr val="accent6">
                  <a:lumMod val="75000"/>
                </a:schemeClr>
              </a:solidFill>
              <a:prstDash val="sysDot"/>
              <a:round/>
            </a:ln>
            <a:effectLst/>
          </c:spPr>
          <c:marker>
            <c:symbol val="circle"/>
            <c:size val="5"/>
            <c:spPr>
              <a:solidFill>
                <a:schemeClr val="accent6">
                  <a:lumMod val="75000"/>
                </a:schemeClr>
              </a:solidFill>
              <a:ln w="44450">
                <a:solidFill>
                  <a:schemeClr val="accent6">
                    <a:lumMod val="75000"/>
                  </a:schemeClr>
                </a:solidFill>
              </a:ln>
              <a:effectLst/>
            </c:spPr>
          </c:marker>
          <c:dLbls>
            <c:dLbl>
              <c:idx val="4"/>
              <c:layout>
                <c:manualLayout>
                  <c:x val="1.0204723229967697E-2"/>
                  <c:y val="-4.82340019056960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97C-4F2E-8DE6-9020739BA058}"/>
                </c:ext>
              </c:extLst>
            </c:dLbl>
            <c:dLbl>
              <c:idx val="6"/>
              <c:layout>
                <c:manualLayout>
                  <c:x val="-8.0804440562948429E-2"/>
                  <c:y val="-9.428329941171433E-2"/>
                </c:manualLayout>
              </c:layout>
              <c:tx>
                <c:rich>
                  <a:bodyPr/>
                  <a:lstStyle/>
                  <a:p>
                    <a:r>
                      <a:rPr lang="en-US" altLang="ko-KR" dirty="0" smtClean="0"/>
                      <a:t>17.9%</a:t>
                    </a:r>
                    <a:endParaRPr lang="en-US" altLang="ko-KR"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8A6-4736-AE00-601E469A8D50}"/>
                </c:ext>
              </c:extLst>
            </c:dLbl>
            <c:dLbl>
              <c:idx val="7"/>
              <c:layout>
                <c:manualLayout>
                  <c:x val="-6.4264675083184272E-2"/>
                  <c:y val="-8.7385162007844103E-2"/>
                </c:manualLayout>
              </c:layout>
              <c:tx>
                <c:rich>
                  <a:bodyPr/>
                  <a:lstStyle/>
                  <a:p>
                    <a:r>
                      <a:rPr lang="en-US" altLang="ko-KR" dirty="0" smtClean="0"/>
                      <a:t>30.8%</a:t>
                    </a:r>
                    <a:endParaRPr lang="en-US" altLang="ko-KR"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4B6-4052-92E1-B78EC1BB109E}"/>
                </c:ext>
              </c:extLst>
            </c:dLbl>
            <c:spPr>
              <a:noFill/>
              <a:ln>
                <a:noFill/>
              </a:ln>
              <a:effectLst/>
            </c:spPr>
            <c:txPr>
              <a:bodyPr rot="0" spcFirstLastPara="1" vertOverflow="ellipsis" vert="horz" wrap="square" lIns="38100" tIns="19050" rIns="38100" bIns="324000" spcCol="3600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ko-KR"/>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numRef>
              <c:f>Sheet1!$A$2:$A$11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Sheet1!$B$2:$B$11</c:f>
              <c:numCache>
                <c:formatCode>0.0%</c:formatCode>
                <c:ptCount val="10"/>
                <c:pt idx="0">
                  <c:v>0.114</c:v>
                </c:pt>
                <c:pt idx="1">
                  <c:v>0</c:v>
                </c:pt>
                <c:pt idx="2">
                  <c:v>0</c:v>
                </c:pt>
                <c:pt idx="3">
                  <c:v>0</c:v>
                </c:pt>
                <c:pt idx="4">
                  <c:v>-0.125</c:v>
                </c:pt>
                <c:pt idx="5">
                  <c:v>0.13500000000000001</c:v>
                </c:pt>
                <c:pt idx="6">
                  <c:v>0.17599999999999999</c:v>
                </c:pt>
                <c:pt idx="7">
                  <c:v>0.308</c:v>
                </c:pt>
                <c:pt idx="8">
                  <c:v>0.27</c:v>
                </c:pt>
                <c:pt idx="9">
                  <c:v>0.32500000000000001</c:v>
                </c:pt>
              </c:numCache>
            </c:numRef>
          </c:val>
          <c:smooth val="0"/>
          <c:extLst>
            <c:ext xmlns:c16="http://schemas.microsoft.com/office/drawing/2014/chart" uri="{C3380CC4-5D6E-409C-BE32-E72D297353CC}">
              <c16:uniqueId val="{00000001-E4B6-4052-92E1-B78EC1BB109E}"/>
            </c:ext>
          </c:extLst>
        </c:ser>
        <c:dLbls>
          <c:dLblPos val="t"/>
          <c:showLegendKey val="0"/>
          <c:showVal val="1"/>
          <c:showCatName val="0"/>
          <c:showSerName val="0"/>
          <c:showPercent val="0"/>
          <c:showBubbleSize val="0"/>
        </c:dLbls>
        <c:marker val="1"/>
        <c:smooth val="0"/>
        <c:axId val="639004240"/>
        <c:axId val="639004632"/>
      </c:lineChart>
      <c:catAx>
        <c:axId val="6390042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ko-KR"/>
          </a:p>
        </c:txPr>
        <c:crossAx val="639004632"/>
        <c:crosses val="autoZero"/>
        <c:auto val="1"/>
        <c:lblAlgn val="ctr"/>
        <c:lblOffset val="100"/>
        <c:noMultiLvlLbl val="0"/>
      </c:catAx>
      <c:valAx>
        <c:axId val="639004632"/>
        <c:scaling>
          <c:orientation val="minMax"/>
        </c:scaling>
        <c:delete val="1"/>
        <c:axPos val="l"/>
        <c:numFmt formatCode="0.0%" sourceLinked="1"/>
        <c:majorTickMark val="none"/>
        <c:minorTickMark val="none"/>
        <c:tickLblPos val="nextTo"/>
        <c:crossAx val="63900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885546381808523E-2"/>
          <c:y val="7.8066499022074007E-2"/>
          <c:w val="0.68116475984021208"/>
          <c:h val="0.7762922604079352"/>
        </c:manualLayout>
      </c:layout>
      <c:lineChart>
        <c:grouping val="standard"/>
        <c:varyColors val="0"/>
        <c:ser>
          <c:idx val="0"/>
          <c:order val="0"/>
          <c:tx>
            <c:strRef>
              <c:f>Sheet1!$B$1</c:f>
              <c:strCache>
                <c:ptCount val="1"/>
                <c:pt idx="0">
                  <c:v>New Orders</c:v>
                </c:pt>
              </c:strCache>
            </c:strRef>
          </c:tx>
          <c:spPr>
            <a:ln>
              <a:solidFill>
                <a:srgbClr val="7030A0"/>
              </a:solidFill>
            </a:ln>
          </c:spPr>
          <c:marker>
            <c:spPr>
              <a:solidFill>
                <a:srgbClr val="7030A0"/>
              </a:solidFill>
              <a:ln>
                <a:solidFill>
                  <a:srgbClr val="7030A0"/>
                </a:solidFill>
              </a:ln>
            </c:spPr>
          </c:marker>
          <c:dLbls>
            <c:spPr>
              <a:noFill/>
              <a:ln>
                <a:noFill/>
              </a:ln>
              <a:effectLst/>
            </c:spPr>
            <c:txPr>
              <a:bodyPr/>
              <a:lstStyle/>
              <a:p>
                <a:pPr>
                  <a:defRPr sz="800"/>
                </a:pPr>
                <a:endParaRPr lang="ko-K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14</c:v>
                </c:pt>
                <c:pt idx="1">
                  <c:v>15</c:v>
                </c:pt>
                <c:pt idx="2">
                  <c:v>16</c:v>
                </c:pt>
                <c:pt idx="3">
                  <c:v>17</c:v>
                </c:pt>
                <c:pt idx="4">
                  <c:v>18</c:v>
                </c:pt>
                <c:pt idx="5">
                  <c:v>19</c:v>
                </c:pt>
                <c:pt idx="6">
                  <c:v>20</c:v>
                </c:pt>
                <c:pt idx="7">
                  <c:v>21</c:v>
                </c:pt>
                <c:pt idx="8">
                  <c:v>22</c:v>
                </c:pt>
                <c:pt idx="9">
                  <c:v>23(P)</c:v>
                </c:pt>
              </c:strCache>
            </c:strRef>
          </c:cat>
          <c:val>
            <c:numRef>
              <c:f>Sheet1!$B$2:$B$11</c:f>
              <c:numCache>
                <c:formatCode>_-* #,##0.0_-;\-* #,##0.0_-;_-* "-"_-;_-@_-</c:formatCode>
                <c:ptCount val="10"/>
                <c:pt idx="0">
                  <c:v>11.2</c:v>
                </c:pt>
                <c:pt idx="1">
                  <c:v>13.4</c:v>
                </c:pt>
                <c:pt idx="2">
                  <c:v>11.5</c:v>
                </c:pt>
                <c:pt idx="3">
                  <c:v>11.2</c:v>
                </c:pt>
                <c:pt idx="4">
                  <c:v>10.9</c:v>
                </c:pt>
                <c:pt idx="5">
                  <c:v>10.1</c:v>
                </c:pt>
                <c:pt idx="6">
                  <c:v>12.4</c:v>
                </c:pt>
                <c:pt idx="7">
                  <c:v>13.3</c:v>
                </c:pt>
                <c:pt idx="8">
                  <c:v>16.100000000000001</c:v>
                </c:pt>
                <c:pt idx="9">
                  <c:v>14.5</c:v>
                </c:pt>
              </c:numCache>
            </c:numRef>
          </c:val>
          <c:smooth val="0"/>
          <c:extLst>
            <c:ext xmlns:c16="http://schemas.microsoft.com/office/drawing/2014/chart" uri="{C3380CC4-5D6E-409C-BE32-E72D297353CC}">
              <c16:uniqueId val="{00000000-6041-4484-9025-DBE8CF790FF3}"/>
            </c:ext>
          </c:extLst>
        </c:ser>
        <c:ser>
          <c:idx val="1"/>
          <c:order val="1"/>
          <c:tx>
            <c:strRef>
              <c:f>Sheet1!$C$1</c:f>
              <c:strCache>
                <c:ptCount val="1"/>
                <c:pt idx="0">
                  <c:v>Overseas New Orders</c:v>
                </c:pt>
              </c:strCache>
            </c:strRef>
          </c:tx>
          <c:spPr>
            <a:ln>
              <a:solidFill>
                <a:srgbClr val="FF9966"/>
              </a:solidFill>
            </a:ln>
          </c:spPr>
          <c:marker>
            <c:spPr>
              <a:solidFill>
                <a:srgbClr val="FF9966"/>
              </a:solidFill>
              <a:ln>
                <a:solidFill>
                  <a:srgbClr val="FF9966"/>
                </a:solidFill>
              </a:ln>
            </c:spPr>
          </c:marker>
          <c:dLbls>
            <c:spPr>
              <a:noFill/>
              <a:ln>
                <a:noFill/>
              </a:ln>
              <a:effectLst/>
            </c:spPr>
            <c:txPr>
              <a:bodyPr/>
              <a:lstStyle/>
              <a:p>
                <a:pPr>
                  <a:defRPr sz="800"/>
                </a:pPr>
                <a:endParaRPr lang="ko-K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14</c:v>
                </c:pt>
                <c:pt idx="1">
                  <c:v>15</c:v>
                </c:pt>
                <c:pt idx="2">
                  <c:v>16</c:v>
                </c:pt>
                <c:pt idx="3">
                  <c:v>17</c:v>
                </c:pt>
                <c:pt idx="4">
                  <c:v>18</c:v>
                </c:pt>
                <c:pt idx="5">
                  <c:v>19</c:v>
                </c:pt>
                <c:pt idx="6">
                  <c:v>20</c:v>
                </c:pt>
                <c:pt idx="7">
                  <c:v>21</c:v>
                </c:pt>
                <c:pt idx="8">
                  <c:v>22</c:v>
                </c:pt>
                <c:pt idx="9">
                  <c:v>23(P)</c:v>
                </c:pt>
              </c:strCache>
            </c:strRef>
          </c:cat>
          <c:val>
            <c:numRef>
              <c:f>Sheet1!$C$2:$C$11</c:f>
              <c:numCache>
                <c:formatCode>_-* #,##0.0_-;\-* #,##0.0_-;_-* "-"_-;_-@_-</c:formatCode>
                <c:ptCount val="10"/>
                <c:pt idx="0">
                  <c:v>6.9</c:v>
                </c:pt>
                <c:pt idx="1">
                  <c:v>3</c:v>
                </c:pt>
                <c:pt idx="2">
                  <c:v>2.1</c:v>
                </c:pt>
                <c:pt idx="3">
                  <c:v>2.5</c:v>
                </c:pt>
                <c:pt idx="4">
                  <c:v>2.4</c:v>
                </c:pt>
                <c:pt idx="5">
                  <c:v>3</c:v>
                </c:pt>
                <c:pt idx="6">
                  <c:v>2.4</c:v>
                </c:pt>
                <c:pt idx="7">
                  <c:v>3.8</c:v>
                </c:pt>
                <c:pt idx="8">
                  <c:v>2.2999999999999998</c:v>
                </c:pt>
                <c:pt idx="9">
                  <c:v>5</c:v>
                </c:pt>
              </c:numCache>
            </c:numRef>
          </c:val>
          <c:smooth val="0"/>
          <c:extLst>
            <c:ext xmlns:c16="http://schemas.microsoft.com/office/drawing/2014/chart" uri="{C3380CC4-5D6E-409C-BE32-E72D297353CC}">
              <c16:uniqueId val="{00000001-6041-4484-9025-DBE8CF790FF3}"/>
            </c:ext>
          </c:extLst>
        </c:ser>
        <c:dLbls>
          <c:showLegendKey val="0"/>
          <c:showVal val="1"/>
          <c:showCatName val="0"/>
          <c:showSerName val="0"/>
          <c:showPercent val="0"/>
          <c:showBubbleSize val="0"/>
        </c:dLbls>
        <c:marker val="1"/>
        <c:smooth val="0"/>
        <c:axId val="637182200"/>
        <c:axId val="637472728"/>
      </c:lineChart>
      <c:catAx>
        <c:axId val="637182200"/>
        <c:scaling>
          <c:orientation val="minMax"/>
        </c:scaling>
        <c:delete val="0"/>
        <c:axPos val="b"/>
        <c:numFmt formatCode="General" sourceLinked="1"/>
        <c:majorTickMark val="out"/>
        <c:minorTickMark val="none"/>
        <c:tickLblPos val="nextTo"/>
        <c:txPr>
          <a:bodyPr/>
          <a:lstStyle/>
          <a:p>
            <a:pPr>
              <a:defRPr sz="800"/>
            </a:pPr>
            <a:endParaRPr lang="ko-KR"/>
          </a:p>
        </c:txPr>
        <c:crossAx val="637472728"/>
        <c:crosses val="autoZero"/>
        <c:auto val="1"/>
        <c:lblAlgn val="ctr"/>
        <c:lblOffset val="100"/>
        <c:noMultiLvlLbl val="0"/>
      </c:catAx>
      <c:valAx>
        <c:axId val="637472728"/>
        <c:scaling>
          <c:orientation val="minMax"/>
        </c:scaling>
        <c:delete val="0"/>
        <c:axPos val="l"/>
        <c:majorGridlines/>
        <c:numFmt formatCode="_-* #,##0.0_-;\-* #,##0.0_-;_-* &quot;-&quot;_-;_-@_-" sourceLinked="1"/>
        <c:majorTickMark val="out"/>
        <c:minorTickMark val="none"/>
        <c:tickLblPos val="nextTo"/>
        <c:txPr>
          <a:bodyPr/>
          <a:lstStyle/>
          <a:p>
            <a:pPr>
              <a:defRPr sz="800"/>
            </a:pPr>
            <a:endParaRPr lang="ko-KR"/>
          </a:p>
        </c:txPr>
        <c:crossAx val="637182200"/>
        <c:crosses val="autoZero"/>
        <c:crossBetween val="between"/>
      </c:valAx>
    </c:plotArea>
    <c:legend>
      <c:legendPos val="r"/>
      <c:layout>
        <c:manualLayout>
          <c:xMode val="edge"/>
          <c:yMode val="edge"/>
          <c:x val="0.7784539704417156"/>
          <c:y val="0.28818720312936857"/>
          <c:w val="0.19033503689921671"/>
          <c:h val="0.31717127689298963"/>
        </c:manualLayout>
      </c:layout>
      <c:overlay val="0"/>
      <c:txPr>
        <a:bodyPr/>
        <a:lstStyle/>
        <a:p>
          <a:pPr>
            <a:defRPr sz="800" b="1">
              <a:latin typeface="Arial" pitchFamily="34" charset="0"/>
              <a:ea typeface="바탕체" pitchFamily="17" charset="-127"/>
              <a:cs typeface="Arial" pitchFamily="34" charset="0"/>
            </a:defRPr>
          </a:pPr>
          <a:endParaRPr lang="ko-KR"/>
        </a:p>
      </c:txPr>
    </c:legend>
    <c:plotVisOnly val="1"/>
    <c:dispBlanksAs val="gap"/>
    <c:showDLblsOverMax val="0"/>
  </c:chart>
  <c:txPr>
    <a:bodyPr/>
    <a:lstStyle/>
    <a:p>
      <a:pPr>
        <a:defRPr sz="1200">
          <a:latin typeface="Arial" pitchFamily="34" charset="0"/>
          <a:cs typeface="Arial" pitchFamily="34" charset="0"/>
        </a:defRPr>
      </a:pPr>
      <a:endParaRPr lang="ko-K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000"/>
            </a:pPr>
            <a:r>
              <a:rPr lang="en-US" altLang="ko-KR" sz="1000" dirty="0" smtClean="0"/>
              <a:t>1H</a:t>
            </a:r>
            <a:r>
              <a:rPr lang="en-US" sz="1000" dirty="0" smtClean="0"/>
              <a:t>23</a:t>
            </a:r>
            <a:r>
              <a:rPr lang="en-US" sz="1000" baseline="0" dirty="0" smtClean="0"/>
              <a:t> </a:t>
            </a:r>
            <a:r>
              <a:rPr lang="en-US" sz="1000" dirty="0" smtClean="0"/>
              <a:t>Sales</a:t>
            </a:r>
            <a:endParaRPr lang="en-US" sz="1000" dirty="0"/>
          </a:p>
        </c:rich>
      </c:tx>
      <c:layout>
        <c:manualLayout>
          <c:xMode val="edge"/>
          <c:yMode val="edge"/>
          <c:x val="0.3176889805193116"/>
          <c:y val="0.89202381675126929"/>
        </c:manualLayout>
      </c:layout>
      <c:overlay val="0"/>
    </c:title>
    <c:autoTitleDeleted val="0"/>
    <c:plotArea>
      <c:layout/>
      <c:pieChart>
        <c:varyColors val="1"/>
        <c:ser>
          <c:idx val="0"/>
          <c:order val="0"/>
          <c:tx>
            <c:strRef>
              <c:f>Sheet1!$B$1</c:f>
              <c:strCache>
                <c:ptCount val="1"/>
                <c:pt idx="0">
                  <c:v>1H23( E )</c:v>
                </c:pt>
              </c:strCache>
            </c:strRef>
          </c:tx>
          <c:dPt>
            <c:idx val="0"/>
            <c:bubble3D val="0"/>
            <c:spPr>
              <a:solidFill>
                <a:schemeClr val="bg1">
                  <a:lumMod val="75000"/>
                </a:schemeClr>
              </a:solidFill>
            </c:spPr>
            <c:extLst>
              <c:ext xmlns:c16="http://schemas.microsoft.com/office/drawing/2014/chart" uri="{C3380CC4-5D6E-409C-BE32-E72D297353CC}">
                <c16:uniqueId val="{00000001-1BF8-417C-87CE-02966B874D64}"/>
              </c:ext>
            </c:extLst>
          </c:dPt>
          <c:dPt>
            <c:idx val="1"/>
            <c:bubble3D val="0"/>
            <c:spPr>
              <a:solidFill>
                <a:srgbClr val="3399FF"/>
              </a:solidFill>
            </c:spPr>
            <c:extLst>
              <c:ext xmlns:c16="http://schemas.microsoft.com/office/drawing/2014/chart" uri="{C3380CC4-5D6E-409C-BE32-E72D297353CC}">
                <c16:uniqueId val="{00000003-1BF8-417C-87CE-02966B874D64}"/>
              </c:ext>
            </c:extLst>
          </c:dPt>
          <c:dPt>
            <c:idx val="2"/>
            <c:bubble3D val="0"/>
            <c:spPr>
              <a:solidFill>
                <a:srgbClr val="99FF99"/>
              </a:solidFill>
            </c:spPr>
            <c:extLst>
              <c:ext xmlns:c16="http://schemas.microsoft.com/office/drawing/2014/chart" uri="{C3380CC4-5D6E-409C-BE32-E72D297353CC}">
                <c16:uniqueId val="{00000005-1BF8-417C-87CE-02966B874D64}"/>
              </c:ext>
            </c:extLst>
          </c:dPt>
          <c:dPt>
            <c:idx val="3"/>
            <c:bubble3D val="0"/>
            <c:spPr>
              <a:solidFill>
                <a:srgbClr val="FF9966"/>
              </a:solidFill>
            </c:spPr>
            <c:extLst>
              <c:ext xmlns:c16="http://schemas.microsoft.com/office/drawing/2014/chart" uri="{C3380CC4-5D6E-409C-BE32-E72D297353CC}">
                <c16:uniqueId val="{00000007-1BF8-417C-87CE-02966B874D64}"/>
              </c:ext>
            </c:extLst>
          </c:dPt>
          <c:dLbls>
            <c:dLbl>
              <c:idx val="0"/>
              <c:layout>
                <c:manualLayout>
                  <c:x val="-7.126440484347181E-2"/>
                  <c:y val="0.14696770894895803"/>
                </c:manualLayout>
              </c:layout>
              <c:tx>
                <c:rich>
                  <a:bodyPr/>
                  <a:lstStyle/>
                  <a:p>
                    <a:r>
                      <a:rPr lang="en-US" altLang="ko-KR" dirty="0" smtClean="0"/>
                      <a:t>Infra</a:t>
                    </a:r>
                  </a:p>
                  <a:p>
                    <a:r>
                      <a:rPr lang="en-US" altLang="ko-KR" dirty="0" smtClean="0"/>
                      <a:t>8%</a:t>
                    </a:r>
                    <a:endParaRPr lang="en-US" altLang="ko-KR" dirty="0"/>
                  </a:p>
                </c:rich>
              </c:tx>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BF8-417C-87CE-02966B874D64}"/>
                </c:ext>
              </c:extLst>
            </c:dLbl>
            <c:dLbl>
              <c:idx val="1"/>
              <c:layout>
                <c:manualLayout>
                  <c:x val="-0.14910811698714699"/>
                  <c:y val="-0.24614470487554602"/>
                </c:manualLayout>
              </c:layout>
              <c:tx>
                <c:rich>
                  <a:bodyPr/>
                  <a:lstStyle/>
                  <a:p>
                    <a:r>
                      <a:rPr lang="en-US" altLang="ko-KR" dirty="0" smtClean="0"/>
                      <a:t>Building &amp; Housing</a:t>
                    </a:r>
                    <a:endParaRPr lang="en-US" altLang="ko-KR" baseline="0" dirty="0" smtClean="0"/>
                  </a:p>
                  <a:p>
                    <a:r>
                      <a:rPr lang="en-US" altLang="ko-KR" baseline="0" dirty="0" smtClean="0"/>
                      <a:t>78%</a:t>
                    </a:r>
                    <a:endParaRPr lang="en-US" altLang="ko-KR" dirty="0"/>
                  </a:p>
                </c:rich>
              </c:tx>
              <c:showLegendKey val="0"/>
              <c:showVal val="1"/>
              <c:showCatName val="0"/>
              <c:showSerName val="0"/>
              <c:showPercent val="1"/>
              <c:showBubbleSize val="0"/>
              <c:extLst>
                <c:ext xmlns:c15="http://schemas.microsoft.com/office/drawing/2012/chart" uri="{CE6537A1-D6FC-4f65-9D91-7224C49458BB}">
                  <c15:layout>
                    <c:manualLayout>
                      <c:w val="0.45107608615297184"/>
                      <c:h val="0.19669015384577265"/>
                    </c:manualLayout>
                  </c15:layout>
                </c:ext>
                <c:ext xmlns:c16="http://schemas.microsoft.com/office/drawing/2014/chart" uri="{C3380CC4-5D6E-409C-BE32-E72D297353CC}">
                  <c16:uniqueId val="{00000003-1BF8-417C-87CE-02966B874D64}"/>
                </c:ext>
              </c:extLst>
            </c:dLbl>
            <c:dLbl>
              <c:idx val="2"/>
              <c:layout>
                <c:manualLayout>
                  <c:x val="-8.6203770586386522E-2"/>
                  <c:y val="7.6559861331892798E-2"/>
                </c:manualLayout>
              </c:layout>
              <c:tx>
                <c:rich>
                  <a:bodyPr/>
                  <a:lstStyle/>
                  <a:p>
                    <a:r>
                      <a:rPr lang="en-US" altLang="ko-KR" baseline="0" dirty="0" smtClean="0"/>
                      <a:t>Plant 2%</a:t>
                    </a:r>
                  </a:p>
                </c:rich>
              </c:tx>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1BF8-417C-87CE-02966B874D64}"/>
                </c:ext>
              </c:extLst>
            </c:dLbl>
            <c:dLbl>
              <c:idx val="3"/>
              <c:layout>
                <c:manualLayout>
                  <c:x val="5.6660528802670376E-2"/>
                  <c:y val="2.7050945623121631E-2"/>
                </c:manualLayout>
              </c:layout>
              <c:tx>
                <c:rich>
                  <a:bodyPr/>
                  <a:lstStyle/>
                  <a:p>
                    <a:r>
                      <a:rPr lang="en-US" altLang="ko-KR" dirty="0" smtClean="0"/>
                      <a:t>Eco</a:t>
                    </a:r>
                  </a:p>
                  <a:p>
                    <a:r>
                      <a:rPr lang="en-US" altLang="ko-KR" baseline="0" dirty="0" smtClean="0"/>
                      <a:t>2%</a:t>
                    </a:r>
                    <a:endParaRPr lang="en-US" altLang="ko-KR" dirty="0"/>
                  </a:p>
                </c:rich>
              </c:tx>
              <c:showLegendKey val="0"/>
              <c:showVal val="1"/>
              <c:showCatName val="0"/>
              <c:showSerName val="0"/>
              <c:showPercent val="1"/>
              <c:showBubbleSize val="0"/>
              <c:extLst>
                <c:ext xmlns:c15="http://schemas.microsoft.com/office/drawing/2012/chart" uri="{CE6537A1-D6FC-4f65-9D91-7224C49458BB}">
                  <c15:layout>
                    <c:manualLayout>
                      <c:w val="0.29642496802365315"/>
                      <c:h val="0.17851619012927239"/>
                    </c:manualLayout>
                  </c15:layout>
                </c:ext>
                <c:ext xmlns:c16="http://schemas.microsoft.com/office/drawing/2014/chart" uri="{C3380CC4-5D6E-409C-BE32-E72D297353CC}">
                  <c16:uniqueId val="{00000007-1BF8-417C-87CE-02966B874D64}"/>
                </c:ext>
              </c:extLst>
            </c:dLbl>
            <c:dLbl>
              <c:idx val="4"/>
              <c:layout>
                <c:manualLayout>
                  <c:x val="7.8205242601102412E-2"/>
                  <c:y val="-3.4080760229885987E-2"/>
                </c:manualLayout>
              </c:layout>
              <c:tx>
                <c:rich>
                  <a:bodyPr wrap="square" lIns="38100" tIns="19050" rIns="38100" bIns="19050" anchor="ctr">
                    <a:noAutofit/>
                  </a:bodyPr>
                  <a:lstStyle/>
                  <a:p>
                    <a:pPr>
                      <a:defRPr sz="900"/>
                    </a:pPr>
                    <a:r>
                      <a:rPr lang="en-US" altLang="ko-KR" baseline="0" dirty="0" smtClean="0"/>
                      <a:t>New Biz. 9%</a:t>
                    </a:r>
                    <a:endParaRPr lang="en-US" altLang="ko-KR" dirty="0"/>
                  </a:p>
                </c:rich>
              </c:tx>
              <c:spPr>
                <a:noFill/>
                <a:ln>
                  <a:noFill/>
                </a:ln>
                <a:effectLst/>
              </c:spPr>
              <c:showLegendKey val="0"/>
              <c:showVal val="1"/>
              <c:showCatName val="0"/>
              <c:showSerName val="0"/>
              <c:showPercent val="1"/>
              <c:showBubbleSize val="0"/>
              <c:extLst>
                <c:ext xmlns:c15="http://schemas.microsoft.com/office/drawing/2012/chart" uri="{CE6537A1-D6FC-4f65-9D91-7224C49458BB}">
                  <c15:layout>
                    <c:manualLayout>
                      <c:w val="0.2661873415379456"/>
                      <c:h val="0.1678422646150593"/>
                    </c:manualLayout>
                  </c15:layout>
                </c:ext>
                <c:ext xmlns:c16="http://schemas.microsoft.com/office/drawing/2014/chart" uri="{C3380CC4-5D6E-409C-BE32-E72D297353CC}">
                  <c16:uniqueId val="{00000008-1BF8-417C-87CE-02966B874D64}"/>
                </c:ext>
              </c:extLst>
            </c:dLbl>
            <c:dLbl>
              <c:idx val="5"/>
              <c:layout>
                <c:manualLayout>
                  <c:x val="0.11237626072709897"/>
                  <c:y val="-2.7219026308366385E-2"/>
                </c:manualLayout>
              </c:layout>
              <c:tx>
                <c:rich>
                  <a:bodyPr/>
                  <a:lstStyle/>
                  <a:p>
                    <a:r>
                      <a:rPr lang="en-US" altLang="ko-KR" baseline="0" smtClean="0"/>
                      <a:t>Etc.</a:t>
                    </a:r>
                  </a:p>
                  <a:p>
                    <a:fld id="{524E3BC8-AB25-40DE-81C3-1E3B6FD7EE8E}" type="PERCENTAGE">
                      <a:rPr lang="en-US" altLang="ko-KR" baseline="0" smtClean="0"/>
                      <a:pPr/>
                      <a:t>[백분율]</a:t>
                    </a:fld>
                    <a:endParaRPr lang="ko-KR" altLang="en-US"/>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A2DB-4445-B342-5F41A665C37F}"/>
                </c:ext>
              </c:extLst>
            </c:dLbl>
            <c:spPr>
              <a:noFill/>
              <a:ln>
                <a:noFill/>
              </a:ln>
              <a:effectLst/>
            </c:spPr>
            <c:txPr>
              <a:bodyPr wrap="square" lIns="38100" tIns="19050" rIns="38100" bIns="19050" anchor="ctr">
                <a:spAutoFit/>
              </a:bodyPr>
              <a:lstStyle/>
              <a:p>
                <a:pPr>
                  <a:defRPr sz="900"/>
                </a:pPr>
                <a:endParaRPr lang="ko-KR"/>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Sheet1!$A$2:$A$7</c:f>
              <c:strCache>
                <c:ptCount val="6"/>
                <c:pt idx="0">
                  <c:v>인프라</c:v>
                </c:pt>
                <c:pt idx="1">
                  <c:v>건축주택</c:v>
                </c:pt>
                <c:pt idx="2">
                  <c:v>플랜트</c:v>
                </c:pt>
                <c:pt idx="3">
                  <c:v>ECO</c:v>
                </c:pt>
                <c:pt idx="4">
                  <c:v>신사업</c:v>
                </c:pt>
                <c:pt idx="5">
                  <c:v>기타</c:v>
                </c:pt>
              </c:strCache>
            </c:strRef>
          </c:cat>
          <c:val>
            <c:numRef>
              <c:f>Sheet1!$B$2:$B$7</c:f>
              <c:numCache>
                <c:formatCode>0%</c:formatCode>
                <c:ptCount val="6"/>
                <c:pt idx="0">
                  <c:v>8.3293647556977213E-2</c:v>
                </c:pt>
                <c:pt idx="1">
                  <c:v>0.77800947129391984</c:v>
                </c:pt>
                <c:pt idx="2">
                  <c:v>2.2617232184895791E-2</c:v>
                </c:pt>
                <c:pt idx="3">
                  <c:v>1.3719072576058628E-2</c:v>
                </c:pt>
                <c:pt idx="4">
                  <c:v>9.4445662253355378E-2</c:v>
                </c:pt>
                <c:pt idx="5">
                  <c:v>7.9149141347931214E-3</c:v>
                </c:pt>
              </c:numCache>
            </c:numRef>
          </c:val>
          <c:extLst>
            <c:ext xmlns:c16="http://schemas.microsoft.com/office/drawing/2014/chart" uri="{C3380CC4-5D6E-409C-BE32-E72D297353CC}">
              <c16:uniqueId val="{00000009-1BF8-417C-87CE-02966B874D64}"/>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000">
          <a:latin typeface="Arial" pitchFamily="34" charset="0"/>
          <a:ea typeface="바탕" pitchFamily="18" charset="-127"/>
          <a:cs typeface="Arial" pitchFamily="34" charset="0"/>
        </a:defRPr>
      </a:pPr>
      <a:endParaRPr lang="ko-K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000"/>
            </a:pPr>
            <a:r>
              <a:rPr lang="en-US" sz="1000" baseline="0" dirty="0" smtClean="0"/>
              <a:t>1H22 </a:t>
            </a:r>
            <a:r>
              <a:rPr lang="en-US" sz="1000" dirty="0" smtClean="0"/>
              <a:t>Overseas Sales</a:t>
            </a:r>
            <a:endParaRPr lang="en-US" sz="1000" dirty="0"/>
          </a:p>
        </c:rich>
      </c:tx>
      <c:layout>
        <c:manualLayout>
          <c:xMode val="edge"/>
          <c:yMode val="edge"/>
          <c:x val="0.22469611476340876"/>
          <c:y val="0.90325397246952976"/>
        </c:manualLayout>
      </c:layout>
      <c:overlay val="0"/>
    </c:title>
    <c:autoTitleDeleted val="0"/>
    <c:plotArea>
      <c:layout>
        <c:manualLayout>
          <c:layoutTarget val="inner"/>
          <c:xMode val="edge"/>
          <c:yMode val="edge"/>
          <c:x val="0.16611848153399225"/>
          <c:y val="0.18298283533608176"/>
          <c:w val="0.70408626050574674"/>
          <c:h val="0.70408626050574674"/>
        </c:manualLayout>
      </c:layout>
      <c:pieChart>
        <c:varyColors val="1"/>
        <c:ser>
          <c:idx val="0"/>
          <c:order val="0"/>
          <c:tx>
            <c:strRef>
              <c:f>Sheet1!$B$1</c:f>
              <c:strCache>
                <c:ptCount val="1"/>
                <c:pt idx="0">
                  <c:v>1H22</c:v>
                </c:pt>
              </c:strCache>
            </c:strRef>
          </c:tx>
          <c:dPt>
            <c:idx val="0"/>
            <c:bubble3D val="0"/>
            <c:spPr>
              <a:solidFill>
                <a:schemeClr val="bg1">
                  <a:lumMod val="75000"/>
                </a:schemeClr>
              </a:solidFill>
            </c:spPr>
            <c:extLst>
              <c:ext xmlns:c16="http://schemas.microsoft.com/office/drawing/2014/chart" uri="{C3380CC4-5D6E-409C-BE32-E72D297353CC}">
                <c16:uniqueId val="{00000001-ADFC-4D14-8AE0-A369A48A2362}"/>
              </c:ext>
            </c:extLst>
          </c:dPt>
          <c:dPt>
            <c:idx val="1"/>
            <c:bubble3D val="0"/>
            <c:spPr>
              <a:solidFill>
                <a:srgbClr val="3399FF"/>
              </a:solidFill>
            </c:spPr>
            <c:extLst>
              <c:ext xmlns:c16="http://schemas.microsoft.com/office/drawing/2014/chart" uri="{C3380CC4-5D6E-409C-BE32-E72D297353CC}">
                <c16:uniqueId val="{00000003-ADFC-4D14-8AE0-A369A48A2362}"/>
              </c:ext>
            </c:extLst>
          </c:dPt>
          <c:dPt>
            <c:idx val="2"/>
            <c:bubble3D val="0"/>
            <c:spPr>
              <a:solidFill>
                <a:srgbClr val="99FF99"/>
              </a:solidFill>
            </c:spPr>
            <c:extLst>
              <c:ext xmlns:c16="http://schemas.microsoft.com/office/drawing/2014/chart" uri="{C3380CC4-5D6E-409C-BE32-E72D297353CC}">
                <c16:uniqueId val="{00000005-ADFC-4D14-8AE0-A369A48A2362}"/>
              </c:ext>
            </c:extLst>
          </c:dPt>
          <c:dPt>
            <c:idx val="3"/>
            <c:bubble3D val="0"/>
            <c:spPr>
              <a:solidFill>
                <a:srgbClr val="FF9966"/>
              </a:solidFill>
            </c:spPr>
            <c:extLst>
              <c:ext xmlns:c16="http://schemas.microsoft.com/office/drawing/2014/chart" uri="{C3380CC4-5D6E-409C-BE32-E72D297353CC}">
                <c16:uniqueId val="{00000007-ADFC-4D14-8AE0-A369A48A2362}"/>
              </c:ext>
            </c:extLst>
          </c:dPt>
          <c:dLbls>
            <c:dLbl>
              <c:idx val="0"/>
              <c:layout>
                <c:manualLayout>
                  <c:x val="-0.21909916222807821"/>
                  <c:y val="0.13754053952197012"/>
                </c:manualLayout>
              </c:layout>
              <c:tx>
                <c:rich>
                  <a:bodyPr/>
                  <a:lstStyle/>
                  <a:p>
                    <a:r>
                      <a:rPr lang="en-US" altLang="ko-KR" baseline="0" dirty="0" smtClean="0"/>
                      <a:t>Infra</a:t>
                    </a:r>
                    <a:r>
                      <a:rPr lang="en-US" altLang="ko-KR" baseline="0" dirty="0"/>
                      <a:t>
</a:t>
                    </a:r>
                    <a:r>
                      <a:rPr lang="en-US" altLang="ko-KR" baseline="0" dirty="0" smtClean="0"/>
                      <a:t>33%</a:t>
                    </a:r>
                    <a:endParaRPr lang="en-US" altLang="ko-KR" baseline="0"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DFC-4D14-8AE0-A369A48A2362}"/>
                </c:ext>
              </c:extLst>
            </c:dLbl>
            <c:dLbl>
              <c:idx val="1"/>
              <c:layout>
                <c:manualLayout>
                  <c:x val="-0.12713128250805936"/>
                  <c:y val="-0.14702488692404811"/>
                </c:manualLayout>
              </c:layout>
              <c:tx>
                <c:rich>
                  <a:bodyPr/>
                  <a:lstStyle/>
                  <a:p>
                    <a:r>
                      <a:rPr lang="en-US" altLang="ko-KR" dirty="0" smtClean="0"/>
                      <a:t>Building</a:t>
                    </a:r>
                    <a:r>
                      <a:rPr lang="en-US" altLang="ko-KR" baseline="0" dirty="0"/>
                      <a:t>
</a:t>
                    </a:r>
                    <a:r>
                      <a:rPr lang="en-US" altLang="ko-KR" baseline="0" dirty="0" smtClean="0"/>
                      <a:t>14%</a:t>
                    </a:r>
                    <a:endParaRPr lang="en-US" altLang="ko-KR" baseline="0" dirty="0"/>
                  </a:p>
                </c:rich>
              </c:tx>
              <c:showLegendKey val="0"/>
              <c:showVal val="0"/>
              <c:showCatName val="1"/>
              <c:showSerName val="0"/>
              <c:showPercent val="1"/>
              <c:showBubbleSize val="0"/>
              <c:extLst>
                <c:ext xmlns:c15="http://schemas.microsoft.com/office/drawing/2012/chart" uri="{CE6537A1-D6FC-4f65-9D91-7224C49458BB}">
                  <c15:layout>
                    <c:manualLayout>
                      <c:w val="0.31375052605343479"/>
                      <c:h val="0.19458869771641737"/>
                    </c:manualLayout>
                  </c15:layout>
                </c:ext>
                <c:ext xmlns:c16="http://schemas.microsoft.com/office/drawing/2014/chart" uri="{C3380CC4-5D6E-409C-BE32-E72D297353CC}">
                  <c16:uniqueId val="{00000003-ADFC-4D14-8AE0-A369A48A2362}"/>
                </c:ext>
              </c:extLst>
            </c:dLbl>
            <c:dLbl>
              <c:idx val="2"/>
              <c:layout>
                <c:manualLayout>
                  <c:x val="-0.14194081964897981"/>
                  <c:y val="-8.7408406874956254E-2"/>
                </c:manualLayout>
              </c:layout>
              <c:tx>
                <c:rich>
                  <a:bodyPr wrap="square" lIns="38100" tIns="19050" rIns="38100" bIns="19050" anchor="ctr">
                    <a:noAutofit/>
                  </a:bodyPr>
                  <a:lstStyle/>
                  <a:p>
                    <a:pPr>
                      <a:defRPr sz="900"/>
                    </a:pPr>
                    <a:r>
                      <a:rPr lang="en-US" altLang="ko-KR" dirty="0" smtClean="0"/>
                      <a:t>Eco</a:t>
                    </a:r>
                    <a:endParaRPr lang="en-US" altLang="ko-KR" baseline="0" dirty="0" smtClean="0"/>
                  </a:p>
                  <a:p>
                    <a:pPr>
                      <a:defRPr sz="900"/>
                    </a:pPr>
                    <a:r>
                      <a:rPr lang="en-US" altLang="ko-KR" baseline="0" dirty="0" smtClean="0"/>
                      <a:t>1%</a:t>
                    </a:r>
                    <a:endParaRPr lang="en-US" altLang="ko-KR"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6874007866251364"/>
                      <c:h val="0.18604384376996952"/>
                    </c:manualLayout>
                  </c15:layout>
                </c:ext>
                <c:ext xmlns:c16="http://schemas.microsoft.com/office/drawing/2014/chart" uri="{C3380CC4-5D6E-409C-BE32-E72D297353CC}">
                  <c16:uniqueId val="{00000005-ADFC-4D14-8AE0-A369A48A2362}"/>
                </c:ext>
              </c:extLst>
            </c:dLbl>
            <c:dLbl>
              <c:idx val="3"/>
              <c:layout>
                <c:manualLayout>
                  <c:x val="0.21291081532945771"/>
                  <c:y val="-0.11899454945065877"/>
                </c:manualLayout>
              </c:layout>
              <c:tx>
                <c:rich>
                  <a:bodyPr/>
                  <a:lstStyle/>
                  <a:p>
                    <a:r>
                      <a:rPr lang="en-US" altLang="ko-KR" baseline="0" dirty="0" smtClean="0"/>
                      <a:t>Plant</a:t>
                    </a:r>
                  </a:p>
                  <a:p>
                    <a:r>
                      <a:rPr lang="en-US" altLang="ko-KR" baseline="0" dirty="0" smtClean="0"/>
                      <a:t>9%</a:t>
                    </a:r>
                    <a:endParaRPr lang="en-US" altLang="ko-KR" dirty="0"/>
                  </a:p>
                </c:rich>
              </c:tx>
              <c:showLegendKey val="0"/>
              <c:showVal val="0"/>
              <c:showCatName val="1"/>
              <c:showSerName val="0"/>
              <c:showPercent val="1"/>
              <c:showBubbleSize val="0"/>
              <c:extLst>
                <c:ext xmlns:c15="http://schemas.microsoft.com/office/drawing/2012/chart" uri="{CE6537A1-D6FC-4f65-9D91-7224C49458BB}">
                  <c15:layout>
                    <c:manualLayout>
                      <c:w val="0.18280959521465021"/>
                      <c:h val="0.19458869771641737"/>
                    </c:manualLayout>
                  </c15:layout>
                </c:ext>
                <c:ext xmlns:c16="http://schemas.microsoft.com/office/drawing/2014/chart" uri="{C3380CC4-5D6E-409C-BE32-E72D297353CC}">
                  <c16:uniqueId val="{00000007-ADFC-4D14-8AE0-A369A48A2362}"/>
                </c:ext>
              </c:extLst>
            </c:dLbl>
            <c:dLbl>
              <c:idx val="4"/>
              <c:layout>
                <c:manualLayout>
                  <c:x val="0.2386954691988053"/>
                  <c:y val="6.6498465762603834E-2"/>
                </c:manualLayout>
              </c:layout>
              <c:tx>
                <c:rich>
                  <a:bodyPr/>
                  <a:lstStyle/>
                  <a:p>
                    <a:r>
                      <a:rPr lang="en-US" altLang="ko-KR" dirty="0" smtClean="0"/>
                      <a:t>New Biz.</a:t>
                    </a:r>
                    <a:r>
                      <a:rPr lang="en-US" altLang="ko-KR" baseline="0" dirty="0"/>
                      <a:t>
</a:t>
                    </a:r>
                    <a:r>
                      <a:rPr lang="en-US" altLang="ko-KR" baseline="0" dirty="0" smtClean="0"/>
                      <a:t>44%</a:t>
                    </a:r>
                    <a:endParaRPr lang="en-US" altLang="ko-KR" baseline="0" dirty="0"/>
                  </a:p>
                </c:rich>
              </c:tx>
              <c:showLegendKey val="0"/>
              <c:showVal val="0"/>
              <c:showCatName val="1"/>
              <c:showSerName val="0"/>
              <c:showPercent val="1"/>
              <c:showBubbleSize val="0"/>
              <c:extLst>
                <c:ext xmlns:c15="http://schemas.microsoft.com/office/drawing/2012/chart" uri="{CE6537A1-D6FC-4f65-9D91-7224C49458BB}">
                  <c15:layout>
                    <c:manualLayout>
                      <c:w val="0.21404756748805909"/>
                      <c:h val="0.19458869771641737"/>
                    </c:manualLayout>
                  </c15:layout>
                </c:ext>
                <c:ext xmlns:c16="http://schemas.microsoft.com/office/drawing/2014/chart" uri="{C3380CC4-5D6E-409C-BE32-E72D297353CC}">
                  <c16:uniqueId val="{00000008-ADFC-4D14-8AE0-A369A48A2362}"/>
                </c:ext>
              </c:extLst>
            </c:dLbl>
            <c:spPr>
              <a:noFill/>
              <a:ln>
                <a:noFill/>
              </a:ln>
              <a:effectLst/>
            </c:spPr>
            <c:txPr>
              <a:bodyPr wrap="square" lIns="38100" tIns="19050" rIns="38100" bIns="19050" anchor="ctr">
                <a:spAutoFit/>
              </a:bodyPr>
              <a:lstStyle/>
              <a:p>
                <a:pPr>
                  <a:defRPr sz="900"/>
                </a:pPr>
                <a:endParaRPr lang="ko-K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토목</c:v>
                </c:pt>
                <c:pt idx="1">
                  <c:v>건축주택</c:v>
                </c:pt>
                <c:pt idx="2">
                  <c:v>플랜트</c:v>
                </c:pt>
                <c:pt idx="3">
                  <c:v>Eco사업</c:v>
                </c:pt>
                <c:pt idx="4">
                  <c:v>신사업</c:v>
                </c:pt>
              </c:strCache>
            </c:strRef>
          </c:cat>
          <c:val>
            <c:numRef>
              <c:f>Sheet1!$B$2:$B$6</c:f>
              <c:numCache>
                <c:formatCode>0%</c:formatCode>
                <c:ptCount val="5"/>
                <c:pt idx="0">
                  <c:v>0.32651243180539985</c:v>
                </c:pt>
                <c:pt idx="1">
                  <c:v>0.13595365408833754</c:v>
                </c:pt>
                <c:pt idx="2">
                  <c:v>8.8626358893638374E-2</c:v>
                </c:pt>
                <c:pt idx="3">
                  <c:v>1.1159255370165337E-2</c:v>
                </c:pt>
                <c:pt idx="4">
                  <c:v>0.43774829984245889</c:v>
                </c:pt>
              </c:numCache>
            </c:numRef>
          </c:val>
          <c:extLst>
            <c:ext xmlns:c16="http://schemas.microsoft.com/office/drawing/2014/chart" uri="{C3380CC4-5D6E-409C-BE32-E72D297353CC}">
              <c16:uniqueId val="{00000009-ADFC-4D14-8AE0-A369A48A2362}"/>
            </c:ext>
          </c:extLst>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000">
          <a:latin typeface="Arial" pitchFamily="34" charset="0"/>
          <a:ea typeface="바탕" pitchFamily="18" charset="-127"/>
          <a:cs typeface="Arial" pitchFamily="34" charset="0"/>
        </a:defRPr>
      </a:pPr>
      <a:endParaRPr lang="ko-K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000"/>
            </a:pPr>
            <a:r>
              <a:rPr lang="en-US" sz="1000" dirty="0" smtClean="0"/>
              <a:t>1H22</a:t>
            </a:r>
            <a:r>
              <a:rPr lang="en-US" sz="1000" baseline="0" dirty="0" smtClean="0"/>
              <a:t> </a:t>
            </a:r>
            <a:r>
              <a:rPr lang="en-US" sz="1000" dirty="0" smtClean="0"/>
              <a:t>Sales</a:t>
            </a:r>
            <a:endParaRPr lang="en-US" sz="1000" dirty="0"/>
          </a:p>
        </c:rich>
      </c:tx>
      <c:layout>
        <c:manualLayout>
          <c:xMode val="edge"/>
          <c:yMode val="edge"/>
          <c:x val="0.34915940513463523"/>
          <c:y val="0.89202381675126929"/>
        </c:manualLayout>
      </c:layout>
      <c:overlay val="0"/>
    </c:title>
    <c:autoTitleDeleted val="0"/>
    <c:plotArea>
      <c:layout/>
      <c:pieChart>
        <c:varyColors val="1"/>
        <c:ser>
          <c:idx val="0"/>
          <c:order val="0"/>
          <c:tx>
            <c:strRef>
              <c:f>Sheet1!$B$1</c:f>
              <c:strCache>
                <c:ptCount val="1"/>
                <c:pt idx="0">
                  <c:v>1H22</c:v>
                </c:pt>
              </c:strCache>
            </c:strRef>
          </c:tx>
          <c:dPt>
            <c:idx val="0"/>
            <c:bubble3D val="0"/>
            <c:spPr>
              <a:solidFill>
                <a:schemeClr val="bg1">
                  <a:lumMod val="75000"/>
                </a:schemeClr>
              </a:solidFill>
            </c:spPr>
            <c:extLst>
              <c:ext xmlns:c16="http://schemas.microsoft.com/office/drawing/2014/chart" uri="{C3380CC4-5D6E-409C-BE32-E72D297353CC}">
                <c16:uniqueId val="{00000001-F7AF-4F82-A471-D0E7D2F55338}"/>
              </c:ext>
            </c:extLst>
          </c:dPt>
          <c:dPt>
            <c:idx val="1"/>
            <c:bubble3D val="0"/>
            <c:spPr>
              <a:solidFill>
                <a:srgbClr val="3399FF"/>
              </a:solidFill>
            </c:spPr>
            <c:extLst>
              <c:ext xmlns:c16="http://schemas.microsoft.com/office/drawing/2014/chart" uri="{C3380CC4-5D6E-409C-BE32-E72D297353CC}">
                <c16:uniqueId val="{00000003-F7AF-4F82-A471-D0E7D2F55338}"/>
              </c:ext>
            </c:extLst>
          </c:dPt>
          <c:dPt>
            <c:idx val="2"/>
            <c:bubble3D val="0"/>
            <c:spPr>
              <a:solidFill>
                <a:srgbClr val="99FF99"/>
              </a:solidFill>
            </c:spPr>
            <c:extLst>
              <c:ext xmlns:c16="http://schemas.microsoft.com/office/drawing/2014/chart" uri="{C3380CC4-5D6E-409C-BE32-E72D297353CC}">
                <c16:uniqueId val="{00000005-F7AF-4F82-A471-D0E7D2F55338}"/>
              </c:ext>
            </c:extLst>
          </c:dPt>
          <c:dPt>
            <c:idx val="3"/>
            <c:bubble3D val="0"/>
            <c:spPr>
              <a:solidFill>
                <a:srgbClr val="FF9966"/>
              </a:solidFill>
            </c:spPr>
            <c:extLst>
              <c:ext xmlns:c16="http://schemas.microsoft.com/office/drawing/2014/chart" uri="{C3380CC4-5D6E-409C-BE32-E72D297353CC}">
                <c16:uniqueId val="{00000007-F7AF-4F82-A471-D0E7D2F55338}"/>
              </c:ext>
            </c:extLst>
          </c:dPt>
          <c:dLbls>
            <c:dLbl>
              <c:idx val="0"/>
              <c:layout>
                <c:manualLayout>
                  <c:x val="-7.126440484347181E-2"/>
                  <c:y val="0.14696770894895803"/>
                </c:manualLayout>
              </c:layout>
              <c:tx>
                <c:rich>
                  <a:bodyPr/>
                  <a:lstStyle/>
                  <a:p>
                    <a:r>
                      <a:rPr lang="en-US" altLang="ko-KR" dirty="0" smtClean="0"/>
                      <a:t>Infra</a:t>
                    </a:r>
                  </a:p>
                  <a:p>
                    <a:r>
                      <a:rPr lang="en-US" altLang="ko-KR" dirty="0" smtClean="0"/>
                      <a:t>9%</a:t>
                    </a:r>
                    <a:endParaRPr lang="en-US" altLang="ko-KR" dirty="0"/>
                  </a:p>
                </c:rich>
              </c:tx>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7AF-4F82-A471-D0E7D2F55338}"/>
                </c:ext>
              </c:extLst>
            </c:dLbl>
            <c:dLbl>
              <c:idx val="1"/>
              <c:layout>
                <c:manualLayout>
                  <c:x val="-0.19296470716424297"/>
                  <c:y val="-0.2581778574329992"/>
                </c:manualLayout>
              </c:layout>
              <c:tx>
                <c:rich>
                  <a:bodyPr/>
                  <a:lstStyle/>
                  <a:p>
                    <a:r>
                      <a:rPr lang="en-US" altLang="ko-KR" dirty="0" smtClean="0"/>
                      <a:t>Building &amp; Housing</a:t>
                    </a:r>
                    <a:endParaRPr lang="en-US" altLang="ko-KR" baseline="0" dirty="0" smtClean="0"/>
                  </a:p>
                  <a:p>
                    <a:r>
                      <a:rPr lang="en-US" altLang="ko-KR" baseline="0" dirty="0" smtClean="0"/>
                      <a:t>76%</a:t>
                    </a:r>
                    <a:endParaRPr lang="en-US" altLang="ko-KR" dirty="0"/>
                  </a:p>
                </c:rich>
              </c:tx>
              <c:showLegendKey val="0"/>
              <c:showVal val="1"/>
              <c:showCatName val="0"/>
              <c:showSerName val="0"/>
              <c:showPercent val="1"/>
              <c:showBubbleSize val="0"/>
              <c:extLst>
                <c:ext xmlns:c15="http://schemas.microsoft.com/office/drawing/2012/chart" uri="{CE6537A1-D6FC-4f65-9D91-7224C49458BB}">
                  <c15:layout>
                    <c:manualLayout>
                      <c:w val="0.47131370492654362"/>
                      <c:h val="0.19668999973561022"/>
                    </c:manualLayout>
                  </c15:layout>
                </c:ext>
                <c:ext xmlns:c16="http://schemas.microsoft.com/office/drawing/2014/chart" uri="{C3380CC4-5D6E-409C-BE32-E72D297353CC}">
                  <c16:uniqueId val="{00000003-F7AF-4F82-A471-D0E7D2F55338}"/>
                </c:ext>
              </c:extLst>
            </c:dLbl>
            <c:dLbl>
              <c:idx val="2"/>
              <c:layout>
                <c:manualLayout>
                  <c:x val="0.16555962633620241"/>
                  <c:y val="0.10278521517799577"/>
                </c:manualLayout>
              </c:layout>
              <c:tx>
                <c:rich>
                  <a:bodyPr/>
                  <a:lstStyle/>
                  <a:p>
                    <a:r>
                      <a:rPr lang="en-US" altLang="ko-KR" baseline="0" dirty="0" smtClean="0"/>
                      <a:t>Plant 4%</a:t>
                    </a:r>
                  </a:p>
                </c:rich>
              </c:tx>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F7AF-4F82-A471-D0E7D2F55338}"/>
                </c:ext>
              </c:extLst>
            </c:dLbl>
            <c:dLbl>
              <c:idx val="3"/>
              <c:layout>
                <c:manualLayout>
                  <c:x val="-4.0707118139230612E-3"/>
                  <c:y val="-4.5062385367326353E-2"/>
                </c:manualLayout>
              </c:layout>
              <c:tx>
                <c:rich>
                  <a:bodyPr/>
                  <a:lstStyle/>
                  <a:p>
                    <a:r>
                      <a:rPr lang="en-US" altLang="ko-KR" dirty="0" smtClean="0"/>
                      <a:t>Eco</a:t>
                    </a:r>
                  </a:p>
                  <a:p>
                    <a:fld id="{652B0AA2-8122-40DE-9506-413F67F4A8BE}" type="PERCENTAGE">
                      <a:rPr lang="en-US" altLang="ko-KR" baseline="0" smtClean="0"/>
                      <a:pPr/>
                      <a:t>[백분율]</a:t>
                    </a:fld>
                    <a:endParaRPr lang="ko-KR" altLang="en-US"/>
                  </a:p>
                </c:rich>
              </c:tx>
              <c:showLegendKey val="0"/>
              <c:showVal val="1"/>
              <c:showCatName val="0"/>
              <c:showSerName val="0"/>
              <c:showPercent val="1"/>
              <c:showBubbleSize val="0"/>
              <c:extLst>
                <c:ext xmlns:c15="http://schemas.microsoft.com/office/drawing/2012/chart" uri="{CE6537A1-D6FC-4f65-9D91-7224C49458BB}">
                  <c15:layout>
                    <c:manualLayout>
                      <c:w val="0.29642496802365315"/>
                      <c:h val="0.17851619012927239"/>
                    </c:manualLayout>
                  </c15:layout>
                  <c15:dlblFieldTable/>
                  <c15:showDataLabelsRange val="0"/>
                </c:ext>
                <c:ext xmlns:c16="http://schemas.microsoft.com/office/drawing/2014/chart" uri="{C3380CC4-5D6E-409C-BE32-E72D297353CC}">
                  <c16:uniqueId val="{00000007-F7AF-4F82-A471-D0E7D2F55338}"/>
                </c:ext>
              </c:extLst>
            </c:dLbl>
            <c:dLbl>
              <c:idx val="4"/>
              <c:layout>
                <c:manualLayout>
                  <c:x val="5.2450707692206035E-2"/>
                  <c:y val="-2.8929662774989356E-2"/>
                </c:manualLayout>
              </c:layout>
              <c:tx>
                <c:rich>
                  <a:bodyPr wrap="square" lIns="38100" tIns="19050" rIns="38100" bIns="19050" anchor="ctr">
                    <a:noAutofit/>
                  </a:bodyPr>
                  <a:lstStyle/>
                  <a:p>
                    <a:pPr>
                      <a:defRPr sz="900"/>
                    </a:pPr>
                    <a:r>
                      <a:rPr lang="en-US" altLang="ko-KR" baseline="0" dirty="0" smtClean="0"/>
                      <a:t>New Biz. 8%</a:t>
                    </a:r>
                    <a:endParaRPr lang="en-US" altLang="ko-KR" dirty="0"/>
                  </a:p>
                </c:rich>
              </c:tx>
              <c:spPr>
                <a:noFill/>
                <a:ln>
                  <a:noFill/>
                </a:ln>
                <a:effectLst/>
              </c:spPr>
              <c:showLegendKey val="0"/>
              <c:showVal val="1"/>
              <c:showCatName val="0"/>
              <c:showSerName val="0"/>
              <c:showPercent val="1"/>
              <c:showBubbleSize val="0"/>
              <c:extLst>
                <c:ext xmlns:c15="http://schemas.microsoft.com/office/drawing/2012/chart" uri="{CE6537A1-D6FC-4f65-9D91-7224C49458BB}">
                  <c15:layout>
                    <c:manualLayout>
                      <c:w val="0.2661873415379456"/>
                      <c:h val="0.1678422646150593"/>
                    </c:manualLayout>
                  </c15:layout>
                </c:ext>
                <c:ext xmlns:c16="http://schemas.microsoft.com/office/drawing/2014/chart" uri="{C3380CC4-5D6E-409C-BE32-E72D297353CC}">
                  <c16:uniqueId val="{00000008-F7AF-4F82-A471-D0E7D2F55338}"/>
                </c:ext>
              </c:extLst>
            </c:dLbl>
            <c:dLbl>
              <c:idx val="5"/>
              <c:layout>
                <c:manualLayout>
                  <c:x val="0.11237626072709897"/>
                  <c:y val="-2.7219026308366385E-2"/>
                </c:manualLayout>
              </c:layout>
              <c:tx>
                <c:rich>
                  <a:bodyPr/>
                  <a:lstStyle/>
                  <a:p>
                    <a:r>
                      <a:rPr lang="en-US" altLang="ko-KR" baseline="0" smtClean="0"/>
                      <a:t>Etc.</a:t>
                    </a:r>
                  </a:p>
                  <a:p>
                    <a:fld id="{524E3BC8-AB25-40DE-81C3-1E3B6FD7EE8E}" type="PERCENTAGE">
                      <a:rPr lang="en-US" altLang="ko-KR" baseline="0" smtClean="0"/>
                      <a:pPr/>
                      <a:t>[백분율]</a:t>
                    </a:fld>
                    <a:endParaRPr lang="ko-KR" altLang="en-US"/>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F7AF-4F82-A471-D0E7D2F55338}"/>
                </c:ext>
              </c:extLst>
            </c:dLbl>
            <c:spPr>
              <a:noFill/>
              <a:ln>
                <a:noFill/>
              </a:ln>
              <a:effectLst/>
            </c:spPr>
            <c:txPr>
              <a:bodyPr wrap="square" lIns="38100" tIns="19050" rIns="38100" bIns="19050" anchor="ctr">
                <a:spAutoFit/>
              </a:bodyPr>
              <a:lstStyle/>
              <a:p>
                <a:pPr>
                  <a:defRPr sz="900"/>
                </a:pPr>
                <a:endParaRPr lang="ko-KR"/>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Sheet1!$A$2:$A$7</c:f>
              <c:strCache>
                <c:ptCount val="6"/>
                <c:pt idx="0">
                  <c:v>인프라</c:v>
                </c:pt>
                <c:pt idx="1">
                  <c:v>건축주택</c:v>
                </c:pt>
                <c:pt idx="2">
                  <c:v>플랜트</c:v>
                </c:pt>
                <c:pt idx="3">
                  <c:v>ECO</c:v>
                </c:pt>
                <c:pt idx="4">
                  <c:v>신사업</c:v>
                </c:pt>
                <c:pt idx="5">
                  <c:v>기타</c:v>
                </c:pt>
              </c:strCache>
            </c:strRef>
          </c:cat>
          <c:val>
            <c:numRef>
              <c:f>Sheet1!$B$2:$B$7</c:f>
              <c:numCache>
                <c:formatCode>0%</c:formatCode>
                <c:ptCount val="6"/>
                <c:pt idx="0">
                  <c:v>9.0894962451995132E-2</c:v>
                </c:pt>
                <c:pt idx="1">
                  <c:v>0.76241345996484677</c:v>
                </c:pt>
                <c:pt idx="2">
                  <c:v>3.9309987395481381E-2</c:v>
                </c:pt>
                <c:pt idx="3">
                  <c:v>1.4495364452229592E-2</c:v>
                </c:pt>
                <c:pt idx="4">
                  <c:v>8.3201915372207391E-2</c:v>
                </c:pt>
                <c:pt idx="5">
                  <c:v>9.6843103632397523E-3</c:v>
                </c:pt>
              </c:numCache>
            </c:numRef>
          </c:val>
          <c:extLst>
            <c:ext xmlns:c16="http://schemas.microsoft.com/office/drawing/2014/chart" uri="{C3380CC4-5D6E-409C-BE32-E72D297353CC}">
              <c16:uniqueId val="{0000000A-F7AF-4F82-A471-D0E7D2F55338}"/>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000">
          <a:latin typeface="Arial" pitchFamily="34" charset="0"/>
          <a:ea typeface="바탕" pitchFamily="18" charset="-127"/>
          <a:cs typeface="Arial" pitchFamily="34" charset="0"/>
        </a:defRPr>
      </a:pPr>
      <a:endParaRPr lang="ko-K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000"/>
            </a:pPr>
            <a:r>
              <a:rPr lang="en-US" sz="1000" baseline="0" dirty="0" smtClean="0"/>
              <a:t>1H23 </a:t>
            </a:r>
            <a:r>
              <a:rPr lang="en-US" sz="1000" dirty="0" smtClean="0"/>
              <a:t>Overseas Sales</a:t>
            </a:r>
            <a:endParaRPr lang="en-US" sz="1000" dirty="0"/>
          </a:p>
        </c:rich>
      </c:tx>
      <c:layout>
        <c:manualLayout>
          <c:xMode val="edge"/>
          <c:yMode val="edge"/>
          <c:x val="0.20891743169419272"/>
          <c:y val="0.90325388808752038"/>
        </c:manualLayout>
      </c:layout>
      <c:overlay val="0"/>
    </c:title>
    <c:autoTitleDeleted val="0"/>
    <c:plotArea>
      <c:layout>
        <c:manualLayout>
          <c:layoutTarget val="inner"/>
          <c:xMode val="edge"/>
          <c:yMode val="edge"/>
          <c:x val="0.16611848153399225"/>
          <c:y val="0.18298283533608176"/>
          <c:w val="0.70408626050574674"/>
          <c:h val="0.70408626050574674"/>
        </c:manualLayout>
      </c:layout>
      <c:pieChart>
        <c:varyColors val="1"/>
        <c:ser>
          <c:idx val="0"/>
          <c:order val="0"/>
          <c:tx>
            <c:strRef>
              <c:f>Sheet1!$B$1</c:f>
              <c:strCache>
                <c:ptCount val="1"/>
                <c:pt idx="0">
                  <c:v>1Q23€</c:v>
                </c:pt>
              </c:strCache>
            </c:strRef>
          </c:tx>
          <c:dPt>
            <c:idx val="0"/>
            <c:bubble3D val="0"/>
            <c:spPr>
              <a:solidFill>
                <a:schemeClr val="bg1">
                  <a:lumMod val="75000"/>
                </a:schemeClr>
              </a:solidFill>
            </c:spPr>
            <c:extLst>
              <c:ext xmlns:c16="http://schemas.microsoft.com/office/drawing/2014/chart" uri="{C3380CC4-5D6E-409C-BE32-E72D297353CC}">
                <c16:uniqueId val="{00000001-ED2F-44CB-90C4-4E4ABD540600}"/>
              </c:ext>
            </c:extLst>
          </c:dPt>
          <c:dPt>
            <c:idx val="1"/>
            <c:bubble3D val="0"/>
            <c:spPr>
              <a:solidFill>
                <a:srgbClr val="3399FF"/>
              </a:solidFill>
            </c:spPr>
            <c:extLst>
              <c:ext xmlns:c16="http://schemas.microsoft.com/office/drawing/2014/chart" uri="{C3380CC4-5D6E-409C-BE32-E72D297353CC}">
                <c16:uniqueId val="{00000003-ED2F-44CB-90C4-4E4ABD540600}"/>
              </c:ext>
            </c:extLst>
          </c:dPt>
          <c:dPt>
            <c:idx val="2"/>
            <c:bubble3D val="0"/>
            <c:spPr>
              <a:solidFill>
                <a:srgbClr val="99FF99"/>
              </a:solidFill>
            </c:spPr>
            <c:extLst>
              <c:ext xmlns:c16="http://schemas.microsoft.com/office/drawing/2014/chart" uri="{C3380CC4-5D6E-409C-BE32-E72D297353CC}">
                <c16:uniqueId val="{00000005-ED2F-44CB-90C4-4E4ABD540600}"/>
              </c:ext>
            </c:extLst>
          </c:dPt>
          <c:dPt>
            <c:idx val="3"/>
            <c:bubble3D val="0"/>
            <c:spPr>
              <a:solidFill>
                <a:srgbClr val="FF9966"/>
              </a:solidFill>
            </c:spPr>
            <c:extLst>
              <c:ext xmlns:c16="http://schemas.microsoft.com/office/drawing/2014/chart" uri="{C3380CC4-5D6E-409C-BE32-E72D297353CC}">
                <c16:uniqueId val="{00000007-ED2F-44CB-90C4-4E4ABD540600}"/>
              </c:ext>
            </c:extLst>
          </c:dPt>
          <c:dLbls>
            <c:dLbl>
              <c:idx val="0"/>
              <c:layout>
                <c:manualLayout>
                  <c:x val="-0.22961842013170616"/>
                  <c:y val="9.5463507907458639E-2"/>
                </c:manualLayout>
              </c:layout>
              <c:tx>
                <c:rich>
                  <a:bodyPr/>
                  <a:lstStyle/>
                  <a:p>
                    <a:r>
                      <a:rPr lang="en-US" altLang="ko-KR" baseline="0" dirty="0" smtClean="0"/>
                      <a:t>Infra</a:t>
                    </a:r>
                    <a:r>
                      <a:rPr lang="en-US" altLang="ko-KR" baseline="0" dirty="0"/>
                      <a:t>
</a:t>
                    </a:r>
                    <a:r>
                      <a:rPr lang="en-US" altLang="ko-KR" baseline="0" dirty="0" smtClean="0"/>
                      <a:t>36%</a:t>
                    </a:r>
                    <a:endParaRPr lang="en-US" altLang="ko-KR" baseline="0"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2F-44CB-90C4-4E4ABD540600}"/>
                </c:ext>
              </c:extLst>
            </c:dLbl>
            <c:dLbl>
              <c:idx val="1"/>
              <c:layout>
                <c:manualLayout>
                  <c:x val="-9.8203319435752445E-2"/>
                  <c:y val="-0.14702479719795014"/>
                </c:manualLayout>
              </c:layout>
              <c:tx>
                <c:rich>
                  <a:bodyPr/>
                  <a:lstStyle/>
                  <a:p>
                    <a:r>
                      <a:rPr lang="en-US" altLang="ko-KR" dirty="0" smtClean="0"/>
                      <a:t>Building</a:t>
                    </a:r>
                    <a:r>
                      <a:rPr lang="en-US" altLang="ko-KR" baseline="0" dirty="0"/>
                      <a:t>
</a:t>
                    </a:r>
                    <a:r>
                      <a:rPr lang="en-US" altLang="ko-KR" baseline="0" dirty="0" smtClean="0"/>
                      <a:t>7%</a:t>
                    </a:r>
                    <a:endParaRPr lang="en-US" altLang="ko-KR" baseline="0" dirty="0"/>
                  </a:p>
                </c:rich>
              </c:tx>
              <c:showLegendKey val="0"/>
              <c:showVal val="0"/>
              <c:showCatName val="1"/>
              <c:showSerName val="0"/>
              <c:showPercent val="1"/>
              <c:showBubbleSize val="0"/>
              <c:extLst>
                <c:ext xmlns:c15="http://schemas.microsoft.com/office/drawing/2012/chart" uri="{CE6537A1-D6FC-4f65-9D91-7224C49458BB}">
                  <c15:layout>
                    <c:manualLayout>
                      <c:w val="0.37160645219804861"/>
                      <c:h val="0.19458887716861334"/>
                    </c:manualLayout>
                  </c15:layout>
                </c:ext>
                <c:ext xmlns:c16="http://schemas.microsoft.com/office/drawing/2014/chart" uri="{C3380CC4-5D6E-409C-BE32-E72D297353CC}">
                  <c16:uniqueId val="{00000003-ED2F-44CB-90C4-4E4ABD540600}"/>
                </c:ext>
              </c:extLst>
            </c:dLbl>
            <c:dLbl>
              <c:idx val="2"/>
              <c:layout>
                <c:manualLayout>
                  <c:x val="-0.18927761798777382"/>
                  <c:y val="-7.4259260767323157E-2"/>
                </c:manualLayout>
              </c:layout>
              <c:tx>
                <c:rich>
                  <a:bodyPr wrap="square" lIns="38100" tIns="19050" rIns="38100" bIns="19050" anchor="ctr">
                    <a:noAutofit/>
                  </a:bodyPr>
                  <a:lstStyle/>
                  <a:p>
                    <a:pPr>
                      <a:defRPr sz="900"/>
                    </a:pPr>
                    <a:r>
                      <a:rPr lang="en-US" altLang="ko-KR" dirty="0" smtClean="0"/>
                      <a:t>Eco</a:t>
                    </a:r>
                    <a:endParaRPr lang="en-US" altLang="ko-KR" baseline="0" dirty="0" smtClean="0"/>
                  </a:p>
                  <a:p>
                    <a:pPr>
                      <a:defRPr sz="900"/>
                    </a:pPr>
                    <a:r>
                      <a:rPr lang="en-US" altLang="ko-KR" baseline="0" dirty="0" smtClean="0"/>
                      <a:t>1%</a:t>
                    </a:r>
                    <a:endParaRPr lang="en-US" altLang="ko-KR"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8977859446976936"/>
                      <c:h val="0.17026495691452773"/>
                    </c:manualLayout>
                  </c15:layout>
                </c:ext>
                <c:ext xmlns:c16="http://schemas.microsoft.com/office/drawing/2014/chart" uri="{C3380CC4-5D6E-409C-BE32-E72D297353CC}">
                  <c16:uniqueId val="{00000005-ED2F-44CB-90C4-4E4ABD540600}"/>
                </c:ext>
              </c:extLst>
            </c:dLbl>
            <c:dLbl>
              <c:idx val="3"/>
              <c:layout>
                <c:manualLayout>
                  <c:x val="0.10771823629317907"/>
                  <c:y val="-9.7956033643403051E-2"/>
                </c:manualLayout>
              </c:layout>
              <c:tx>
                <c:rich>
                  <a:bodyPr/>
                  <a:lstStyle/>
                  <a:p>
                    <a:r>
                      <a:rPr lang="en-US" altLang="ko-KR" baseline="0" dirty="0" smtClean="0"/>
                      <a:t>Plant</a:t>
                    </a:r>
                  </a:p>
                  <a:p>
                    <a:r>
                      <a:rPr lang="en-US" altLang="ko-KR" baseline="0" dirty="0" smtClean="0"/>
                      <a:t>8%</a:t>
                    </a:r>
                    <a:endParaRPr lang="en-US" altLang="ko-KR" dirty="0"/>
                  </a:p>
                </c:rich>
              </c:tx>
              <c:showLegendKey val="0"/>
              <c:showVal val="0"/>
              <c:showCatName val="1"/>
              <c:showSerName val="0"/>
              <c:showPercent val="1"/>
              <c:showBubbleSize val="0"/>
              <c:extLst>
                <c:ext xmlns:c15="http://schemas.microsoft.com/office/drawing/2012/chart" uri="{CE6537A1-D6FC-4f65-9D91-7224C49458BB}">
                  <c15:layout>
                    <c:manualLayout>
                      <c:w val="0.18280959521465021"/>
                      <c:h val="0.19458869771641737"/>
                    </c:manualLayout>
                  </c15:layout>
                </c:ext>
                <c:ext xmlns:c16="http://schemas.microsoft.com/office/drawing/2014/chart" uri="{C3380CC4-5D6E-409C-BE32-E72D297353CC}">
                  <c16:uniqueId val="{00000007-ED2F-44CB-90C4-4E4ABD540600}"/>
                </c:ext>
              </c:extLst>
            </c:dLbl>
            <c:dLbl>
              <c:idx val="4"/>
              <c:layout>
                <c:manualLayout>
                  <c:x val="0.2386954691988053"/>
                  <c:y val="6.6498465762603834E-2"/>
                </c:manualLayout>
              </c:layout>
              <c:tx>
                <c:rich>
                  <a:bodyPr/>
                  <a:lstStyle/>
                  <a:p>
                    <a:r>
                      <a:rPr lang="en-US" altLang="ko-KR" dirty="0" smtClean="0"/>
                      <a:t>New Biz.</a:t>
                    </a:r>
                    <a:r>
                      <a:rPr lang="en-US" altLang="ko-KR" baseline="0" dirty="0"/>
                      <a:t>
</a:t>
                    </a:r>
                    <a:r>
                      <a:rPr lang="en-US" altLang="ko-KR" baseline="0" dirty="0" smtClean="0"/>
                      <a:t>48%</a:t>
                    </a:r>
                    <a:endParaRPr lang="en-US" altLang="ko-KR" baseline="0" dirty="0"/>
                  </a:p>
                </c:rich>
              </c:tx>
              <c:showLegendKey val="0"/>
              <c:showVal val="0"/>
              <c:showCatName val="1"/>
              <c:showSerName val="0"/>
              <c:showPercent val="1"/>
              <c:showBubbleSize val="0"/>
              <c:extLst>
                <c:ext xmlns:c15="http://schemas.microsoft.com/office/drawing/2012/chart" uri="{CE6537A1-D6FC-4f65-9D91-7224C49458BB}">
                  <c15:layout>
                    <c:manualLayout>
                      <c:w val="0.21404756748805909"/>
                      <c:h val="0.19458869771641737"/>
                    </c:manualLayout>
                  </c15:layout>
                </c:ext>
                <c:ext xmlns:c16="http://schemas.microsoft.com/office/drawing/2014/chart" uri="{C3380CC4-5D6E-409C-BE32-E72D297353CC}">
                  <c16:uniqueId val="{00000008-ED2F-44CB-90C4-4E4ABD540600}"/>
                </c:ext>
              </c:extLst>
            </c:dLbl>
            <c:spPr>
              <a:noFill/>
              <a:ln>
                <a:noFill/>
              </a:ln>
              <a:effectLst/>
            </c:spPr>
            <c:txPr>
              <a:bodyPr wrap="square" lIns="38100" tIns="19050" rIns="38100" bIns="19050" anchor="ctr">
                <a:spAutoFit/>
              </a:bodyPr>
              <a:lstStyle/>
              <a:p>
                <a:pPr>
                  <a:defRPr sz="900"/>
                </a:pPr>
                <a:endParaRPr lang="ko-K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토목</c:v>
                </c:pt>
                <c:pt idx="1">
                  <c:v>건축주택</c:v>
                </c:pt>
                <c:pt idx="2">
                  <c:v>플랜트</c:v>
                </c:pt>
                <c:pt idx="3">
                  <c:v>Eco사업</c:v>
                </c:pt>
                <c:pt idx="4">
                  <c:v>신사업</c:v>
                </c:pt>
              </c:strCache>
            </c:strRef>
          </c:cat>
          <c:val>
            <c:numRef>
              <c:f>Sheet1!$B$2:$B$6</c:f>
              <c:numCache>
                <c:formatCode>0%</c:formatCode>
                <c:ptCount val="5"/>
                <c:pt idx="0">
                  <c:v>0.35681520809158473</c:v>
                </c:pt>
                <c:pt idx="1">
                  <c:v>7.0759825473376309E-2</c:v>
                </c:pt>
                <c:pt idx="2">
                  <c:v>8.4342846698748197E-2</c:v>
                </c:pt>
                <c:pt idx="3">
                  <c:v>9.6165322758296323E-3</c:v>
                </c:pt>
                <c:pt idx="4">
                  <c:v>0.47846558746046114</c:v>
                </c:pt>
              </c:numCache>
            </c:numRef>
          </c:val>
          <c:extLst>
            <c:ext xmlns:c16="http://schemas.microsoft.com/office/drawing/2014/chart" uri="{C3380CC4-5D6E-409C-BE32-E72D297353CC}">
              <c16:uniqueId val="{00000009-ED2F-44CB-90C4-4E4ABD540600}"/>
            </c:ext>
          </c:extLst>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000">
          <a:latin typeface="Arial" pitchFamily="34" charset="0"/>
          <a:ea typeface="바탕" pitchFamily="18" charset="-127"/>
          <a:cs typeface="Arial" pitchFamily="34" charset="0"/>
        </a:defRPr>
      </a:pPr>
      <a:endParaRPr lang="ko-K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6718237499087"/>
          <c:y val="5.9414479558856523E-2"/>
          <c:w val="0.76726011860630861"/>
          <c:h val="0.81026989754511314"/>
        </c:manualLayout>
      </c:layout>
      <c:barChart>
        <c:barDir val="col"/>
        <c:grouping val="clustered"/>
        <c:varyColors val="0"/>
        <c:ser>
          <c:idx val="0"/>
          <c:order val="0"/>
          <c:tx>
            <c:strRef>
              <c:f>Sheet1!$B$1</c:f>
              <c:strCache>
                <c:ptCount val="1"/>
                <c:pt idx="0">
                  <c:v>Supply Units</c:v>
                </c:pt>
              </c:strCache>
            </c:strRef>
          </c:tx>
          <c:spPr>
            <a:solidFill>
              <a:srgbClr val="003399"/>
            </a:solidFill>
            <a:ln>
              <a:noFill/>
            </a:ln>
          </c:spPr>
          <c:invertIfNegative val="0"/>
          <c:dPt>
            <c:idx val="11"/>
            <c:invertIfNegative val="0"/>
            <c:bubble3D val="0"/>
            <c:extLst>
              <c:ext xmlns:c16="http://schemas.microsoft.com/office/drawing/2014/chart" uri="{C3380CC4-5D6E-409C-BE32-E72D297353CC}">
                <c16:uniqueId val="{00000001-F3A6-4C42-A8EA-B0B6C15FD647}"/>
              </c:ext>
            </c:extLst>
          </c:dPt>
          <c:dPt>
            <c:idx val="12"/>
            <c:invertIfNegative val="0"/>
            <c:bubble3D val="0"/>
            <c:extLst>
              <c:ext xmlns:c16="http://schemas.microsoft.com/office/drawing/2014/chart" uri="{C3380CC4-5D6E-409C-BE32-E72D297353CC}">
                <c16:uniqueId val="{00000003-F3A6-4C42-A8EA-B0B6C15FD647}"/>
              </c:ext>
            </c:extLst>
          </c:dPt>
          <c:dPt>
            <c:idx val="13"/>
            <c:invertIfNegative val="0"/>
            <c:bubble3D val="0"/>
            <c:extLst>
              <c:ext xmlns:c16="http://schemas.microsoft.com/office/drawing/2014/chart" uri="{C3380CC4-5D6E-409C-BE32-E72D297353CC}">
                <c16:uniqueId val="{00000003-28DD-40C9-AED7-655059B61EF9}"/>
              </c:ext>
            </c:extLst>
          </c:dPt>
          <c:dPt>
            <c:idx val="14"/>
            <c:invertIfNegative val="0"/>
            <c:bubble3D val="0"/>
            <c:spPr>
              <a:solidFill>
                <a:schemeClr val="accent2"/>
              </a:solidFill>
              <a:ln>
                <a:noFill/>
              </a:ln>
            </c:spPr>
            <c:extLst>
              <c:ext xmlns:c16="http://schemas.microsoft.com/office/drawing/2014/chart" uri="{C3380CC4-5D6E-409C-BE32-E72D297353CC}">
                <c16:uniqueId val="{00000004-7544-4332-A8E3-F2EA642F7023}"/>
              </c:ext>
            </c:extLst>
          </c:dPt>
          <c:cat>
            <c:strRef>
              <c:f>Sheet1!$A$2:$A$16</c:f>
              <c:strCache>
                <c:ptCount val="15"/>
                <c:pt idx="0">
                  <c:v>09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23(P)</c:v>
                </c:pt>
              </c:strCache>
            </c:strRef>
          </c:cat>
          <c:val>
            <c:numRef>
              <c:f>Sheet1!$B$2:$B$16</c:f>
              <c:numCache>
                <c:formatCode>_(* #,##0_);_(* \(#,##0\);_(* "-"_);_(@_)</c:formatCode>
                <c:ptCount val="15"/>
                <c:pt idx="0">
                  <c:v>1857</c:v>
                </c:pt>
                <c:pt idx="1">
                  <c:v>3492</c:v>
                </c:pt>
                <c:pt idx="2">
                  <c:v>4896</c:v>
                </c:pt>
                <c:pt idx="3">
                  <c:v>4622</c:v>
                </c:pt>
                <c:pt idx="4">
                  <c:v>4382</c:v>
                </c:pt>
                <c:pt idx="5">
                  <c:v>13961</c:v>
                </c:pt>
                <c:pt idx="6">
                  <c:v>28740</c:v>
                </c:pt>
                <c:pt idx="7">
                  <c:v>27791</c:v>
                </c:pt>
                <c:pt idx="8">
                  <c:v>24345</c:v>
                </c:pt>
                <c:pt idx="9">
                  <c:v>20748</c:v>
                </c:pt>
                <c:pt idx="10">
                  <c:v>16616</c:v>
                </c:pt>
                <c:pt idx="11">
                  <c:v>25641</c:v>
                </c:pt>
                <c:pt idx="12">
                  <c:v>26880</c:v>
                </c:pt>
                <c:pt idx="13">
                  <c:v>27491</c:v>
                </c:pt>
                <c:pt idx="14">
                  <c:v>19881</c:v>
                </c:pt>
              </c:numCache>
            </c:numRef>
          </c:val>
          <c:extLst>
            <c:ext xmlns:c16="http://schemas.microsoft.com/office/drawing/2014/chart" uri="{C3380CC4-5D6E-409C-BE32-E72D297353CC}">
              <c16:uniqueId val="{00000004-F3A6-4C42-A8EA-B0B6C15FD647}"/>
            </c:ext>
          </c:extLst>
        </c:ser>
        <c:dLbls>
          <c:showLegendKey val="0"/>
          <c:showVal val="0"/>
          <c:showCatName val="0"/>
          <c:showSerName val="0"/>
          <c:showPercent val="0"/>
          <c:showBubbleSize val="0"/>
        </c:dLbls>
        <c:gapWidth val="150"/>
        <c:axId val="638650296"/>
        <c:axId val="638650688"/>
      </c:barChart>
      <c:catAx>
        <c:axId val="638650296"/>
        <c:scaling>
          <c:orientation val="minMax"/>
        </c:scaling>
        <c:delete val="0"/>
        <c:axPos val="b"/>
        <c:numFmt formatCode="General" sourceLinked="0"/>
        <c:majorTickMark val="out"/>
        <c:minorTickMark val="none"/>
        <c:tickLblPos val="nextTo"/>
        <c:txPr>
          <a:bodyPr/>
          <a:lstStyle/>
          <a:p>
            <a:pPr>
              <a:defRPr sz="900"/>
            </a:pPr>
            <a:endParaRPr lang="ko-KR"/>
          </a:p>
        </c:txPr>
        <c:crossAx val="638650688"/>
        <c:crosses val="autoZero"/>
        <c:auto val="1"/>
        <c:lblAlgn val="ctr"/>
        <c:lblOffset val="100"/>
        <c:noMultiLvlLbl val="0"/>
      </c:catAx>
      <c:valAx>
        <c:axId val="638650688"/>
        <c:scaling>
          <c:orientation val="minMax"/>
        </c:scaling>
        <c:delete val="0"/>
        <c:axPos val="l"/>
        <c:majorGridlines/>
        <c:numFmt formatCode="_(* #,##0_);_(* \(#,##0\);_(* &quot;-&quot;_);_(@_)" sourceLinked="1"/>
        <c:majorTickMark val="out"/>
        <c:minorTickMark val="none"/>
        <c:tickLblPos val="nextTo"/>
        <c:txPr>
          <a:bodyPr/>
          <a:lstStyle/>
          <a:p>
            <a:pPr>
              <a:defRPr sz="800"/>
            </a:pPr>
            <a:endParaRPr lang="ko-KR"/>
          </a:p>
        </c:txPr>
        <c:crossAx val="638650296"/>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ko-K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90449312540181"/>
          <c:y val="6.3471726231042538E-2"/>
          <c:w val="0.85363017384291129"/>
          <c:h val="0.82863165045460396"/>
        </c:manualLayout>
      </c:layout>
      <c:barChart>
        <c:barDir val="col"/>
        <c:grouping val="clustered"/>
        <c:varyColors val="0"/>
        <c:ser>
          <c:idx val="1"/>
          <c:order val="1"/>
          <c:tx>
            <c:strRef>
              <c:f>Sheet1!$C$1</c:f>
              <c:strCache>
                <c:ptCount val="1"/>
                <c:pt idx="0">
                  <c:v>% of Total Sales</c:v>
                </c:pt>
              </c:strCache>
            </c:strRef>
          </c:tx>
          <c:spPr>
            <a:solidFill>
              <a:schemeClr val="accent2"/>
            </a:solidFill>
            <a:ln>
              <a:solidFill>
                <a:schemeClr val="accent2"/>
              </a:solidFill>
            </a:ln>
          </c:spPr>
          <c:invertIfNegative val="0"/>
          <c:dPt>
            <c:idx val="11"/>
            <c:invertIfNegative val="0"/>
            <c:bubble3D val="0"/>
            <c:spPr>
              <a:solidFill>
                <a:schemeClr val="accent2"/>
              </a:solidFill>
              <a:ln>
                <a:noFill/>
              </a:ln>
            </c:spPr>
            <c:extLst>
              <c:ext xmlns:c16="http://schemas.microsoft.com/office/drawing/2014/chart" uri="{C3380CC4-5D6E-409C-BE32-E72D297353CC}">
                <c16:uniqueId val="{00000001-95C9-44A2-8FA0-CA632446A36C}"/>
              </c:ext>
            </c:extLst>
          </c:dPt>
          <c:dPt>
            <c:idx val="12"/>
            <c:invertIfNegative val="0"/>
            <c:bubble3D val="0"/>
            <c:spPr>
              <a:solidFill>
                <a:schemeClr val="accent2"/>
              </a:solidFill>
              <a:ln>
                <a:noFill/>
              </a:ln>
            </c:spPr>
            <c:extLst>
              <c:ext xmlns:c16="http://schemas.microsoft.com/office/drawing/2014/chart" uri="{C3380CC4-5D6E-409C-BE32-E72D297353CC}">
                <c16:uniqueId val="{00000003-95C9-44A2-8FA0-CA632446A36C}"/>
              </c:ext>
            </c:extLst>
          </c:dPt>
          <c:dPt>
            <c:idx val="13"/>
            <c:invertIfNegative val="0"/>
            <c:bubble3D val="0"/>
            <c:spPr>
              <a:solidFill>
                <a:schemeClr val="accent2"/>
              </a:solidFill>
              <a:ln>
                <a:noFill/>
              </a:ln>
            </c:spPr>
            <c:extLst>
              <c:ext xmlns:c16="http://schemas.microsoft.com/office/drawing/2014/chart" uri="{C3380CC4-5D6E-409C-BE32-E72D297353CC}">
                <c16:uniqueId val="{00000005-FF25-4C74-9576-BCCBD288A10B}"/>
              </c:ext>
            </c:extLst>
          </c:dPt>
          <c:dPt>
            <c:idx val="14"/>
            <c:invertIfNegative val="0"/>
            <c:bubble3D val="0"/>
            <c:spPr>
              <a:solidFill>
                <a:schemeClr val="accent2"/>
              </a:solidFill>
              <a:ln>
                <a:noFill/>
              </a:ln>
            </c:spPr>
            <c:extLst>
              <c:ext xmlns:c16="http://schemas.microsoft.com/office/drawing/2014/chart" uri="{C3380CC4-5D6E-409C-BE32-E72D297353CC}">
                <c16:uniqueId val="{00000006-0775-4B3C-BBA0-06C4FD78941A}"/>
              </c:ext>
            </c:extLst>
          </c:dPt>
          <c:cat>
            <c:strRef>
              <c:f>Sheet1!$A$2:$A$16</c:f>
              <c:strCache>
                <c:ptCount val="15"/>
                <c:pt idx="0">
                  <c:v>09</c:v>
                </c:pt>
                <c:pt idx="1">
                  <c:v>10</c:v>
                </c:pt>
                <c:pt idx="2">
                  <c:v>11</c:v>
                </c:pt>
                <c:pt idx="3">
                  <c:v>12</c:v>
                </c:pt>
                <c:pt idx="4">
                  <c:v>13</c:v>
                </c:pt>
                <c:pt idx="5">
                  <c:v>14</c:v>
                </c:pt>
                <c:pt idx="6">
                  <c:v>15</c:v>
                </c:pt>
                <c:pt idx="7">
                  <c:v>16</c:v>
                </c:pt>
                <c:pt idx="8">
                  <c:v>17</c:v>
                </c:pt>
                <c:pt idx="9">
                  <c:v>18 </c:v>
                </c:pt>
                <c:pt idx="10">
                  <c:v>19</c:v>
                </c:pt>
                <c:pt idx="11">
                  <c:v>20</c:v>
                </c:pt>
                <c:pt idx="12">
                  <c:v>21</c:v>
                </c:pt>
                <c:pt idx="13">
                  <c:v>22</c:v>
                </c:pt>
                <c:pt idx="14">
                  <c:v>23(P)</c:v>
                </c:pt>
              </c:strCache>
            </c:strRef>
          </c:cat>
          <c:val>
            <c:numRef>
              <c:f>Sheet1!$C$2:$C$16</c:f>
              <c:numCache>
                <c:formatCode>0%</c:formatCode>
                <c:ptCount val="15"/>
                <c:pt idx="0">
                  <c:v>0.34</c:v>
                </c:pt>
                <c:pt idx="1">
                  <c:v>0.3</c:v>
                </c:pt>
                <c:pt idx="2">
                  <c:v>0.13</c:v>
                </c:pt>
                <c:pt idx="3">
                  <c:v>0.13</c:v>
                </c:pt>
                <c:pt idx="4">
                  <c:v>0.11</c:v>
                </c:pt>
                <c:pt idx="5">
                  <c:v>0.13</c:v>
                </c:pt>
                <c:pt idx="6">
                  <c:v>0.18099999999999999</c:v>
                </c:pt>
                <c:pt idx="7">
                  <c:v>0.28000000000000003</c:v>
                </c:pt>
                <c:pt idx="8">
                  <c:v>0.41</c:v>
                </c:pt>
                <c:pt idx="9">
                  <c:v>0.38</c:v>
                </c:pt>
                <c:pt idx="10">
                  <c:v>0.43</c:v>
                </c:pt>
                <c:pt idx="11">
                  <c:v>0.45</c:v>
                </c:pt>
                <c:pt idx="12">
                  <c:v>0.59</c:v>
                </c:pt>
                <c:pt idx="13">
                  <c:v>0.52</c:v>
                </c:pt>
                <c:pt idx="14">
                  <c:v>0.52</c:v>
                </c:pt>
              </c:numCache>
            </c:numRef>
          </c:val>
          <c:extLst>
            <c:ext xmlns:c16="http://schemas.microsoft.com/office/drawing/2014/chart" uri="{C3380CC4-5D6E-409C-BE32-E72D297353CC}">
              <c16:uniqueId val="{00000004-95C9-44A2-8FA0-CA632446A36C}"/>
            </c:ext>
          </c:extLst>
        </c:ser>
        <c:dLbls>
          <c:showLegendKey val="0"/>
          <c:showVal val="0"/>
          <c:showCatName val="0"/>
          <c:showSerName val="0"/>
          <c:showPercent val="0"/>
          <c:showBubbleSize val="0"/>
        </c:dLbls>
        <c:gapWidth val="150"/>
        <c:axId val="639365840"/>
        <c:axId val="639365448"/>
      </c:barChart>
      <c:lineChart>
        <c:grouping val="standard"/>
        <c:varyColors val="0"/>
        <c:ser>
          <c:idx val="0"/>
          <c:order val="0"/>
          <c:tx>
            <c:strRef>
              <c:f>Sheet1!$B$1</c:f>
              <c:strCache>
                <c:ptCount val="1"/>
                <c:pt idx="0">
                  <c:v>Housing Sales</c:v>
                </c:pt>
              </c:strCache>
            </c:strRef>
          </c:tx>
          <c:spPr>
            <a:ln>
              <a:solidFill>
                <a:srgbClr val="FF6600"/>
              </a:solidFill>
            </a:ln>
          </c:spPr>
          <c:marker>
            <c:symbol val="none"/>
          </c:marker>
          <c:cat>
            <c:strRef>
              <c:f>Sheet1!$A$2:$A$16</c:f>
              <c:strCache>
                <c:ptCount val="15"/>
                <c:pt idx="0">
                  <c:v>09</c:v>
                </c:pt>
                <c:pt idx="1">
                  <c:v>10</c:v>
                </c:pt>
                <c:pt idx="2">
                  <c:v>11</c:v>
                </c:pt>
                <c:pt idx="3">
                  <c:v>12</c:v>
                </c:pt>
                <c:pt idx="4">
                  <c:v>13</c:v>
                </c:pt>
                <c:pt idx="5">
                  <c:v>14</c:v>
                </c:pt>
                <c:pt idx="6">
                  <c:v>15</c:v>
                </c:pt>
                <c:pt idx="7">
                  <c:v>16</c:v>
                </c:pt>
                <c:pt idx="8">
                  <c:v>17</c:v>
                </c:pt>
                <c:pt idx="9">
                  <c:v>18 </c:v>
                </c:pt>
                <c:pt idx="10">
                  <c:v>19</c:v>
                </c:pt>
                <c:pt idx="11">
                  <c:v>20</c:v>
                </c:pt>
                <c:pt idx="12">
                  <c:v>21</c:v>
                </c:pt>
                <c:pt idx="13">
                  <c:v>22</c:v>
                </c:pt>
                <c:pt idx="14">
                  <c:v>23(P)</c:v>
                </c:pt>
              </c:strCache>
            </c:strRef>
          </c:cat>
          <c:val>
            <c:numRef>
              <c:f>Sheet1!$B$2:$B$16</c:f>
              <c:numCache>
                <c:formatCode>0.0_);[Red]\(0.0\)</c:formatCode>
                <c:ptCount val="15"/>
                <c:pt idx="0">
                  <c:v>2.5111140000000001</c:v>
                </c:pt>
                <c:pt idx="1">
                  <c:v>2.3539699999999999</c:v>
                </c:pt>
                <c:pt idx="2">
                  <c:v>1.0759449999999999</c:v>
                </c:pt>
                <c:pt idx="3">
                  <c:v>1.1048500000000001</c:v>
                </c:pt>
                <c:pt idx="4">
                  <c:v>1.03</c:v>
                </c:pt>
                <c:pt idx="5">
                  <c:v>1.224072</c:v>
                </c:pt>
                <c:pt idx="6">
                  <c:v>1.9</c:v>
                </c:pt>
                <c:pt idx="7">
                  <c:v>3.1</c:v>
                </c:pt>
                <c:pt idx="8">
                  <c:v>4.7699999999999996</c:v>
                </c:pt>
                <c:pt idx="9">
                  <c:v>5.08</c:v>
                </c:pt>
                <c:pt idx="10">
                  <c:v>4.5</c:v>
                </c:pt>
                <c:pt idx="11">
                  <c:v>5.2</c:v>
                </c:pt>
                <c:pt idx="12">
                  <c:v>5.3</c:v>
                </c:pt>
                <c:pt idx="13">
                  <c:v>6.4</c:v>
                </c:pt>
                <c:pt idx="14">
                  <c:v>6.9</c:v>
                </c:pt>
              </c:numCache>
            </c:numRef>
          </c:val>
          <c:smooth val="0"/>
          <c:extLst>
            <c:ext xmlns:c16="http://schemas.microsoft.com/office/drawing/2014/chart" uri="{C3380CC4-5D6E-409C-BE32-E72D297353CC}">
              <c16:uniqueId val="{00000005-95C9-44A2-8FA0-CA632446A36C}"/>
            </c:ext>
          </c:extLst>
        </c:ser>
        <c:dLbls>
          <c:showLegendKey val="0"/>
          <c:showVal val="0"/>
          <c:showCatName val="0"/>
          <c:showSerName val="0"/>
          <c:showPercent val="0"/>
          <c:showBubbleSize val="0"/>
        </c:dLbls>
        <c:marker val="1"/>
        <c:smooth val="0"/>
        <c:axId val="639364664"/>
        <c:axId val="639365056"/>
      </c:lineChart>
      <c:catAx>
        <c:axId val="639364664"/>
        <c:scaling>
          <c:orientation val="minMax"/>
        </c:scaling>
        <c:delete val="0"/>
        <c:axPos val="b"/>
        <c:numFmt formatCode="General" sourceLinked="0"/>
        <c:majorTickMark val="out"/>
        <c:minorTickMark val="none"/>
        <c:tickLblPos val="nextTo"/>
        <c:crossAx val="639365056"/>
        <c:crosses val="autoZero"/>
        <c:auto val="1"/>
        <c:lblAlgn val="ctr"/>
        <c:lblOffset val="100"/>
        <c:noMultiLvlLbl val="0"/>
      </c:catAx>
      <c:valAx>
        <c:axId val="639365056"/>
        <c:scaling>
          <c:orientation val="minMax"/>
          <c:max val="7"/>
          <c:min val="0"/>
        </c:scaling>
        <c:delete val="0"/>
        <c:axPos val="l"/>
        <c:majorGridlines/>
        <c:numFmt formatCode="0.0_);[Red]\(0.0\)" sourceLinked="1"/>
        <c:majorTickMark val="out"/>
        <c:minorTickMark val="none"/>
        <c:tickLblPos val="nextTo"/>
        <c:crossAx val="639364664"/>
        <c:crosses val="autoZero"/>
        <c:crossBetween val="between"/>
      </c:valAx>
      <c:valAx>
        <c:axId val="639365448"/>
        <c:scaling>
          <c:orientation val="minMax"/>
          <c:max val="0.70000000000000007"/>
        </c:scaling>
        <c:delete val="0"/>
        <c:axPos val="r"/>
        <c:numFmt formatCode="0%" sourceLinked="1"/>
        <c:majorTickMark val="out"/>
        <c:minorTickMark val="none"/>
        <c:tickLblPos val="nextTo"/>
        <c:crossAx val="639365840"/>
        <c:crosses val="max"/>
        <c:crossBetween val="between"/>
      </c:valAx>
      <c:catAx>
        <c:axId val="639365840"/>
        <c:scaling>
          <c:orientation val="minMax"/>
        </c:scaling>
        <c:delete val="1"/>
        <c:axPos val="b"/>
        <c:numFmt formatCode="General" sourceLinked="1"/>
        <c:majorTickMark val="out"/>
        <c:minorTickMark val="none"/>
        <c:tickLblPos val="none"/>
        <c:crossAx val="639365448"/>
        <c:crosses val="autoZero"/>
        <c:auto val="1"/>
        <c:lblAlgn val="ctr"/>
        <c:lblOffset val="100"/>
        <c:noMultiLvlLbl val="0"/>
      </c:catAx>
    </c:plotArea>
    <c:legend>
      <c:legendPos val="r"/>
      <c:layout>
        <c:manualLayout>
          <c:xMode val="edge"/>
          <c:yMode val="edge"/>
          <c:x val="0.45159823583513448"/>
          <c:y val="7.0890417809580927E-2"/>
          <c:w val="0.33947271949581559"/>
          <c:h val="0.28463535404792673"/>
        </c:manualLayout>
      </c:layout>
      <c:overlay val="0"/>
    </c:legend>
    <c:plotVisOnly val="1"/>
    <c:dispBlanksAs val="gap"/>
    <c:showDLblsOverMax val="0"/>
  </c:chart>
  <c:txPr>
    <a:bodyPr/>
    <a:lstStyle/>
    <a:p>
      <a:pPr>
        <a:defRPr sz="900">
          <a:latin typeface="Arial" pitchFamily="34" charset="0"/>
          <a:cs typeface="Arial" pitchFamily="34" charset="0"/>
        </a:defRPr>
      </a:pPr>
      <a:endParaRPr lang="ko-K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6718237499087"/>
          <c:y val="5.9414479558856523E-2"/>
          <c:w val="0.81874386856914871"/>
          <c:h val="0.81026989754511314"/>
        </c:manualLayout>
      </c:layout>
      <c:barChart>
        <c:barDir val="col"/>
        <c:grouping val="clustered"/>
        <c:varyColors val="0"/>
        <c:ser>
          <c:idx val="0"/>
          <c:order val="0"/>
          <c:tx>
            <c:strRef>
              <c:f>Sheet1!$B$1</c:f>
              <c:strCache>
                <c:ptCount val="1"/>
                <c:pt idx="0">
                  <c:v>Unbilled Accounts</c:v>
                </c:pt>
              </c:strCache>
            </c:strRef>
          </c:tx>
          <c:spPr>
            <a:solidFill>
              <a:schemeClr val="accent2"/>
            </a:solidFill>
            <a:ln>
              <a:solidFill>
                <a:schemeClr val="accent2"/>
              </a:solidFill>
            </a:ln>
          </c:spPr>
          <c:invertIfNegative val="0"/>
          <c:dPt>
            <c:idx val="4"/>
            <c:invertIfNegative val="0"/>
            <c:bubble3D val="0"/>
            <c:spPr>
              <a:solidFill>
                <a:schemeClr val="accent2"/>
              </a:solidFill>
              <a:ln>
                <a:noFill/>
              </a:ln>
            </c:spPr>
            <c:extLst>
              <c:ext xmlns:c16="http://schemas.microsoft.com/office/drawing/2014/chart" uri="{C3380CC4-5D6E-409C-BE32-E72D297353CC}">
                <c16:uniqueId val="{00000001-96CF-4EED-B4C8-3E9FD489CF30}"/>
              </c:ext>
            </c:extLst>
          </c:dPt>
          <c:dPt>
            <c:idx val="11"/>
            <c:invertIfNegative val="0"/>
            <c:bubble3D val="0"/>
            <c:spPr>
              <a:solidFill>
                <a:srgbClr val="FF0000"/>
              </a:solidFill>
              <a:ln>
                <a:noFill/>
              </a:ln>
            </c:spPr>
            <c:extLst>
              <c:ext xmlns:c16="http://schemas.microsoft.com/office/drawing/2014/chart" uri="{C3380CC4-5D6E-409C-BE32-E72D297353CC}">
                <c16:uniqueId val="{00000003-96CF-4EED-B4C8-3E9FD489CF3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19Y</c:v>
                </c:pt>
                <c:pt idx="1">
                  <c:v>20Y</c:v>
                </c:pt>
                <c:pt idx="2">
                  <c:v>21Y</c:v>
                </c:pt>
                <c:pt idx="3">
                  <c:v>22Y</c:v>
                </c:pt>
                <c:pt idx="4">
                  <c:v>1H23</c:v>
                </c:pt>
              </c:strCache>
            </c:strRef>
          </c:cat>
          <c:val>
            <c:numRef>
              <c:f>Sheet1!$B$2:$B$6</c:f>
              <c:numCache>
                <c:formatCode>_(* #,##0_);_(* \(#,##0\);_(* "-"_);_(@_)</c:formatCode>
                <c:ptCount val="5"/>
                <c:pt idx="0">
                  <c:v>1089</c:v>
                </c:pt>
                <c:pt idx="1">
                  <c:v>1023</c:v>
                </c:pt>
                <c:pt idx="2">
                  <c:v>954</c:v>
                </c:pt>
                <c:pt idx="3">
                  <c:v>1544</c:v>
                </c:pt>
                <c:pt idx="4">
                  <c:v>1193</c:v>
                </c:pt>
              </c:numCache>
            </c:numRef>
          </c:val>
          <c:extLst>
            <c:ext xmlns:c16="http://schemas.microsoft.com/office/drawing/2014/chart" uri="{C3380CC4-5D6E-409C-BE32-E72D297353CC}">
              <c16:uniqueId val="{00000004-96CF-4EED-B4C8-3E9FD489CF30}"/>
            </c:ext>
          </c:extLst>
        </c:ser>
        <c:dLbls>
          <c:showLegendKey val="0"/>
          <c:showVal val="0"/>
          <c:showCatName val="0"/>
          <c:showSerName val="0"/>
          <c:showPercent val="0"/>
          <c:showBubbleSize val="0"/>
        </c:dLbls>
        <c:gapWidth val="150"/>
        <c:axId val="497034656"/>
        <c:axId val="497029952"/>
      </c:barChart>
      <c:catAx>
        <c:axId val="497034656"/>
        <c:scaling>
          <c:orientation val="minMax"/>
        </c:scaling>
        <c:delete val="0"/>
        <c:axPos val="b"/>
        <c:numFmt formatCode="General" sourceLinked="0"/>
        <c:majorTickMark val="out"/>
        <c:minorTickMark val="none"/>
        <c:tickLblPos val="nextTo"/>
        <c:txPr>
          <a:bodyPr/>
          <a:lstStyle/>
          <a:p>
            <a:pPr>
              <a:defRPr sz="900"/>
            </a:pPr>
            <a:endParaRPr lang="ko-KR"/>
          </a:p>
        </c:txPr>
        <c:crossAx val="497029952"/>
        <c:crosses val="autoZero"/>
        <c:auto val="1"/>
        <c:lblAlgn val="ctr"/>
        <c:lblOffset val="100"/>
        <c:noMultiLvlLbl val="0"/>
      </c:catAx>
      <c:valAx>
        <c:axId val="497029952"/>
        <c:scaling>
          <c:orientation val="minMax"/>
          <c:max val="3500"/>
          <c:min val="500"/>
        </c:scaling>
        <c:delete val="0"/>
        <c:axPos val="l"/>
        <c:majorGridlines/>
        <c:numFmt formatCode="_(* #,##0_);_(* \(#,##0\);_(* &quot;-&quot;_);_(@_)" sourceLinked="1"/>
        <c:majorTickMark val="out"/>
        <c:minorTickMark val="none"/>
        <c:tickLblPos val="nextTo"/>
        <c:crossAx val="497034656"/>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ko-K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2"/>
            <a:ext cx="2919413" cy="493713"/>
          </a:xfrm>
          <a:prstGeom prst="rect">
            <a:avLst/>
          </a:prstGeom>
        </p:spPr>
        <p:txBody>
          <a:bodyPr vert="horz" lIns="91427" tIns="45714" rIns="91427" bIns="45714" rtlCol="0"/>
          <a:lstStyle>
            <a:lvl1pPr algn="l">
              <a:defRPr sz="1200"/>
            </a:lvl1pPr>
          </a:lstStyle>
          <a:p>
            <a:endParaRPr lang="ko-KR" altLang="en-US"/>
          </a:p>
        </p:txBody>
      </p:sp>
      <p:sp>
        <p:nvSpPr>
          <p:cNvPr id="3" name="날짜 개체 틀 2"/>
          <p:cNvSpPr>
            <a:spLocks noGrp="1"/>
          </p:cNvSpPr>
          <p:nvPr>
            <p:ph type="dt" sz="quarter" idx="1"/>
          </p:nvPr>
        </p:nvSpPr>
        <p:spPr>
          <a:xfrm>
            <a:off x="3814763" y="2"/>
            <a:ext cx="2919412" cy="493713"/>
          </a:xfrm>
          <a:prstGeom prst="rect">
            <a:avLst/>
          </a:prstGeom>
        </p:spPr>
        <p:txBody>
          <a:bodyPr vert="horz" lIns="91427" tIns="45714" rIns="91427" bIns="45714" rtlCol="0"/>
          <a:lstStyle>
            <a:lvl1pPr algn="r">
              <a:defRPr sz="1200"/>
            </a:lvl1pPr>
          </a:lstStyle>
          <a:p>
            <a:fld id="{3F3BB568-FB66-46DE-BAA8-405638CDBB18}" type="datetimeFigureOut">
              <a:rPr lang="ko-KR" altLang="en-US" smtClean="0"/>
              <a:pPr/>
              <a:t>2023-08-16</a:t>
            </a:fld>
            <a:endParaRPr lang="ko-KR" altLang="en-US"/>
          </a:p>
        </p:txBody>
      </p:sp>
      <p:sp>
        <p:nvSpPr>
          <p:cNvPr id="4" name="바닥글 개체 틀 3"/>
          <p:cNvSpPr>
            <a:spLocks noGrp="1"/>
          </p:cNvSpPr>
          <p:nvPr>
            <p:ph type="ftr" sz="quarter" idx="2"/>
          </p:nvPr>
        </p:nvSpPr>
        <p:spPr>
          <a:xfrm>
            <a:off x="2" y="9371013"/>
            <a:ext cx="2919413" cy="493712"/>
          </a:xfrm>
          <a:prstGeom prst="rect">
            <a:avLst/>
          </a:prstGeom>
        </p:spPr>
        <p:txBody>
          <a:bodyPr vert="horz" lIns="91427" tIns="45714" rIns="91427" bIns="45714"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1013"/>
            <a:ext cx="2919412" cy="493712"/>
          </a:xfrm>
          <a:prstGeom prst="rect">
            <a:avLst/>
          </a:prstGeom>
        </p:spPr>
        <p:txBody>
          <a:bodyPr vert="horz" lIns="91427" tIns="45714" rIns="91427" bIns="45714" rtlCol="0" anchor="b"/>
          <a:lstStyle>
            <a:lvl1pPr algn="r">
              <a:defRPr sz="1200"/>
            </a:lvl1pPr>
          </a:lstStyle>
          <a:p>
            <a:fld id="{FA63E14C-80DC-45EC-8A3A-DCAA8B94EE04}" type="slidenum">
              <a:rPr lang="ko-KR" altLang="en-US" smtClean="0"/>
              <a:pPr/>
              <a:t>‹#›</a:t>
            </a:fld>
            <a:endParaRPr lang="ko-KR" altLang="en-US"/>
          </a:p>
        </p:txBody>
      </p:sp>
    </p:spTree>
    <p:extLst>
      <p:ext uri="{BB962C8B-B14F-4D97-AF65-F5344CB8AC3E}">
        <p14:creationId xmlns:p14="http://schemas.microsoft.com/office/powerpoint/2010/main" val="3885655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1"/>
            <a:ext cx="2919565" cy="493789"/>
          </a:xfrm>
          <a:prstGeom prst="rect">
            <a:avLst/>
          </a:prstGeom>
          <a:noFill/>
          <a:ln w="9525">
            <a:noFill/>
            <a:miter lim="800000"/>
            <a:headEnd/>
            <a:tailEnd/>
          </a:ln>
          <a:effectLst/>
        </p:spPr>
        <p:txBody>
          <a:bodyPr vert="horz" wrap="square" lIns="90613" tIns="45308" rIns="90613" bIns="45308" numCol="1" anchor="t" anchorCtr="0" compatLnSpc="1">
            <a:prstTxWarp prst="textNoShape">
              <a:avLst/>
            </a:prstTxWarp>
          </a:bodyPr>
          <a:lstStyle>
            <a:lvl1pPr eaLnBrk="0" hangingPunct="0">
              <a:lnSpc>
                <a:spcPct val="100000"/>
              </a:lnSpc>
              <a:buFontTx/>
              <a:buNone/>
              <a:defRPr sz="1200" b="0">
                <a:solidFill>
                  <a:schemeClr val="tx1"/>
                </a:solidFill>
                <a:latin typeface="굴림" pitchFamily="50" charset="-127"/>
                <a:ea typeface="굴림" pitchFamily="50" charset="-127"/>
                <a:cs typeface="+mn-cs"/>
              </a:defRPr>
            </a:lvl1pPr>
          </a:lstStyle>
          <a:p>
            <a:pPr>
              <a:defRPr/>
            </a:pPr>
            <a:endParaRPr lang="en-US" altLang="ko-KR"/>
          </a:p>
        </p:txBody>
      </p:sp>
      <p:sp>
        <p:nvSpPr>
          <p:cNvPr id="37891" name="Rectangle 3"/>
          <p:cNvSpPr>
            <a:spLocks noGrp="1" noChangeArrowheads="1"/>
          </p:cNvSpPr>
          <p:nvPr>
            <p:ph type="dt" idx="1"/>
          </p:nvPr>
        </p:nvSpPr>
        <p:spPr bwMode="auto">
          <a:xfrm>
            <a:off x="3814627" y="1"/>
            <a:ext cx="2919565" cy="493789"/>
          </a:xfrm>
          <a:prstGeom prst="rect">
            <a:avLst/>
          </a:prstGeom>
          <a:noFill/>
          <a:ln w="9525">
            <a:noFill/>
            <a:miter lim="800000"/>
            <a:headEnd/>
            <a:tailEnd/>
          </a:ln>
          <a:effectLst/>
        </p:spPr>
        <p:txBody>
          <a:bodyPr vert="horz" wrap="square" lIns="90613" tIns="45308" rIns="90613" bIns="45308" numCol="1" anchor="t" anchorCtr="0" compatLnSpc="1">
            <a:prstTxWarp prst="textNoShape">
              <a:avLst/>
            </a:prstTxWarp>
          </a:bodyPr>
          <a:lstStyle>
            <a:lvl1pPr algn="r" eaLnBrk="0" hangingPunct="0">
              <a:lnSpc>
                <a:spcPct val="100000"/>
              </a:lnSpc>
              <a:buFontTx/>
              <a:buNone/>
              <a:defRPr sz="1200" b="0">
                <a:solidFill>
                  <a:schemeClr val="tx1"/>
                </a:solidFill>
                <a:latin typeface="굴림" pitchFamily="50" charset="-127"/>
                <a:ea typeface="굴림" pitchFamily="50" charset="-127"/>
                <a:cs typeface="+mn-cs"/>
              </a:defRPr>
            </a:lvl1pPr>
          </a:lstStyle>
          <a:p>
            <a:pPr>
              <a:defRPr/>
            </a:pPr>
            <a:fld id="{BC3FBD5D-6B3E-4268-B56B-AB0BAFFC8A14}" type="datetimeFigureOut">
              <a:rPr lang="ko-KR" altLang="en-US"/>
              <a:pPr>
                <a:defRPr/>
              </a:pPr>
              <a:t>2023-08-16</a:t>
            </a:fld>
            <a:endParaRPr lang="en-US" altLang="ko-KR"/>
          </a:p>
        </p:txBody>
      </p:sp>
      <p:sp>
        <p:nvSpPr>
          <p:cNvPr id="23556" name="Rectangle 4"/>
          <p:cNvSpPr>
            <a:spLocks noGrp="1" noRot="1" noChangeAspect="1" noChangeArrowheads="1" noTextEdit="1"/>
          </p:cNvSpPr>
          <p:nvPr>
            <p:ph type="sldImg" idx="2"/>
          </p:nvPr>
        </p:nvSpPr>
        <p:spPr bwMode="auto">
          <a:xfrm>
            <a:off x="698500" y="739775"/>
            <a:ext cx="5340350" cy="3698875"/>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73265" y="4687052"/>
            <a:ext cx="5389239" cy="4439368"/>
          </a:xfrm>
          <a:prstGeom prst="rect">
            <a:avLst/>
          </a:prstGeom>
          <a:noFill/>
          <a:ln w="9525">
            <a:noFill/>
            <a:miter lim="800000"/>
            <a:headEnd/>
            <a:tailEnd/>
          </a:ln>
          <a:effectLst/>
        </p:spPr>
        <p:txBody>
          <a:bodyPr vert="horz" wrap="square" lIns="90613" tIns="45308" rIns="90613" bIns="45308"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37894" name="Rectangle 6"/>
          <p:cNvSpPr>
            <a:spLocks noGrp="1" noChangeArrowheads="1"/>
          </p:cNvSpPr>
          <p:nvPr>
            <p:ph type="ftr" sz="quarter" idx="4"/>
          </p:nvPr>
        </p:nvSpPr>
        <p:spPr bwMode="auto">
          <a:xfrm>
            <a:off x="2" y="9370950"/>
            <a:ext cx="2919565" cy="493789"/>
          </a:xfrm>
          <a:prstGeom prst="rect">
            <a:avLst/>
          </a:prstGeom>
          <a:noFill/>
          <a:ln w="9525">
            <a:noFill/>
            <a:miter lim="800000"/>
            <a:headEnd/>
            <a:tailEnd/>
          </a:ln>
          <a:effectLst/>
        </p:spPr>
        <p:txBody>
          <a:bodyPr vert="horz" wrap="square" lIns="90613" tIns="45308" rIns="90613" bIns="45308" numCol="1" anchor="b" anchorCtr="0" compatLnSpc="1">
            <a:prstTxWarp prst="textNoShape">
              <a:avLst/>
            </a:prstTxWarp>
          </a:bodyPr>
          <a:lstStyle>
            <a:lvl1pPr eaLnBrk="0" hangingPunct="0">
              <a:lnSpc>
                <a:spcPct val="100000"/>
              </a:lnSpc>
              <a:buFontTx/>
              <a:buNone/>
              <a:defRPr sz="1200" b="0">
                <a:solidFill>
                  <a:schemeClr val="tx1"/>
                </a:solidFill>
                <a:latin typeface="굴림" pitchFamily="50" charset="-127"/>
                <a:ea typeface="굴림" pitchFamily="50" charset="-127"/>
                <a:cs typeface="+mn-cs"/>
              </a:defRPr>
            </a:lvl1pPr>
          </a:lstStyle>
          <a:p>
            <a:pPr>
              <a:defRPr/>
            </a:pPr>
            <a:endParaRPr lang="en-US" altLang="ko-KR"/>
          </a:p>
        </p:txBody>
      </p:sp>
      <p:sp>
        <p:nvSpPr>
          <p:cNvPr id="37895" name="Rectangle 7"/>
          <p:cNvSpPr>
            <a:spLocks noGrp="1" noChangeArrowheads="1"/>
          </p:cNvSpPr>
          <p:nvPr>
            <p:ph type="sldNum" sz="quarter" idx="5"/>
          </p:nvPr>
        </p:nvSpPr>
        <p:spPr bwMode="auto">
          <a:xfrm>
            <a:off x="3814627" y="9370950"/>
            <a:ext cx="2919565" cy="493789"/>
          </a:xfrm>
          <a:prstGeom prst="rect">
            <a:avLst/>
          </a:prstGeom>
          <a:noFill/>
          <a:ln w="9525">
            <a:noFill/>
            <a:miter lim="800000"/>
            <a:headEnd/>
            <a:tailEnd/>
          </a:ln>
          <a:effectLst/>
        </p:spPr>
        <p:txBody>
          <a:bodyPr vert="horz" wrap="square" lIns="90613" tIns="45308" rIns="90613" bIns="45308" numCol="1" anchor="b" anchorCtr="0" compatLnSpc="1">
            <a:prstTxWarp prst="textNoShape">
              <a:avLst/>
            </a:prstTxWarp>
          </a:bodyPr>
          <a:lstStyle>
            <a:lvl1pPr algn="r" eaLnBrk="0" hangingPunct="0">
              <a:lnSpc>
                <a:spcPct val="100000"/>
              </a:lnSpc>
              <a:buFontTx/>
              <a:buNone/>
              <a:defRPr sz="1200" b="0">
                <a:solidFill>
                  <a:schemeClr val="tx1"/>
                </a:solidFill>
                <a:latin typeface="굴림" pitchFamily="50" charset="-127"/>
                <a:ea typeface="굴림" pitchFamily="50" charset="-127"/>
                <a:cs typeface="+mn-cs"/>
              </a:defRPr>
            </a:lvl1pPr>
          </a:lstStyle>
          <a:p>
            <a:pPr>
              <a:defRPr/>
            </a:pPr>
            <a:fld id="{785D6286-8088-46D6-AC33-1E0F37C4A5AB}" type="slidenum">
              <a:rPr lang="ko-KR" altLang="en-US"/>
              <a:pPr>
                <a:defRPr/>
              </a:pPr>
              <a:t>‹#›</a:t>
            </a:fld>
            <a:endParaRPr lang="en-US" altLang="ko-KR"/>
          </a:p>
        </p:txBody>
      </p:sp>
    </p:spTree>
    <p:extLst>
      <p:ext uri="{BB962C8B-B14F-4D97-AF65-F5344CB8AC3E}">
        <p14:creationId xmlns:p14="http://schemas.microsoft.com/office/powerpoint/2010/main" val="2649267984"/>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sz="1200" kern="1200">
        <a:solidFill>
          <a:schemeClr val="tx1"/>
        </a:solidFill>
        <a:latin typeface="맑은 고딕" pitchFamily="50" charset="-127"/>
        <a:ea typeface="맑은 고딕" pitchFamily="50" charset="-127"/>
        <a:cs typeface="+mn-cs"/>
      </a:defRPr>
    </a:lvl1pPr>
    <a:lvl2pPr marL="457200" algn="l" rtl="0" eaLnBrk="0" fontAlgn="base" latinLnBrk="1" hangingPunct="0">
      <a:spcBef>
        <a:spcPct val="30000"/>
      </a:spcBef>
      <a:spcAft>
        <a:spcPct val="0"/>
      </a:spcAft>
      <a:defRPr sz="1200" kern="1200">
        <a:solidFill>
          <a:schemeClr val="tx1"/>
        </a:solidFill>
        <a:latin typeface="맑은 고딕" pitchFamily="50" charset="-127"/>
        <a:ea typeface="맑은 고딕" pitchFamily="50" charset="-127"/>
        <a:cs typeface="+mn-cs"/>
      </a:defRPr>
    </a:lvl2pPr>
    <a:lvl3pPr marL="914400" algn="l" rtl="0" eaLnBrk="0" fontAlgn="base" latinLnBrk="1" hangingPunct="0">
      <a:spcBef>
        <a:spcPct val="30000"/>
      </a:spcBef>
      <a:spcAft>
        <a:spcPct val="0"/>
      </a:spcAft>
      <a:defRPr sz="1200" kern="1200">
        <a:solidFill>
          <a:schemeClr val="tx1"/>
        </a:solidFill>
        <a:latin typeface="맑은 고딕" pitchFamily="50" charset="-127"/>
        <a:ea typeface="맑은 고딕" pitchFamily="50" charset="-127"/>
        <a:cs typeface="+mn-cs"/>
      </a:defRPr>
    </a:lvl3pPr>
    <a:lvl4pPr marL="1371600" algn="l" rtl="0" eaLnBrk="0" fontAlgn="base" latinLnBrk="1" hangingPunct="0">
      <a:spcBef>
        <a:spcPct val="30000"/>
      </a:spcBef>
      <a:spcAft>
        <a:spcPct val="0"/>
      </a:spcAft>
      <a:defRPr sz="1200" kern="1200">
        <a:solidFill>
          <a:schemeClr val="tx1"/>
        </a:solidFill>
        <a:latin typeface="맑은 고딕" pitchFamily="50" charset="-127"/>
        <a:ea typeface="맑은 고딕" pitchFamily="50" charset="-127"/>
        <a:cs typeface="+mn-cs"/>
      </a:defRPr>
    </a:lvl4pPr>
    <a:lvl5pPr marL="1828800" algn="l" rtl="0" eaLnBrk="0" fontAlgn="base" latinLnBrk="1" hangingPunct="0">
      <a:spcBef>
        <a:spcPct val="30000"/>
      </a:spcBef>
      <a:spcAft>
        <a:spcPct val="0"/>
      </a:spcAft>
      <a:defRPr sz="1200" kern="1200">
        <a:solidFill>
          <a:schemeClr val="tx1"/>
        </a:solidFill>
        <a:latin typeface="맑은 고딕" pitchFamily="50" charset="-127"/>
        <a:ea typeface="맑은 고딕"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done</a:t>
            </a:r>
            <a:endParaRPr lang="ko-KR" altLang="en-US" dirty="0"/>
          </a:p>
        </p:txBody>
      </p:sp>
      <p:sp>
        <p:nvSpPr>
          <p:cNvPr id="4" name="슬라이드 번호 개체 틀 3"/>
          <p:cNvSpPr>
            <a:spLocks noGrp="1"/>
          </p:cNvSpPr>
          <p:nvPr>
            <p:ph type="sldNum" sz="quarter" idx="10"/>
          </p:nvPr>
        </p:nvSpPr>
        <p:spPr/>
        <p:txBody>
          <a:bodyPr/>
          <a:lstStyle/>
          <a:p>
            <a:pPr>
              <a:defRPr/>
            </a:pPr>
            <a:fld id="{785D6286-8088-46D6-AC33-1E0F37C4A5AB}" type="slidenum">
              <a:rPr lang="ko-KR" altLang="en-US" smtClean="0"/>
              <a:pPr>
                <a:defRPr/>
              </a:pPr>
              <a:t>1</a:t>
            </a:fld>
            <a:endParaRPr lang="en-US" altLang="ko-KR"/>
          </a:p>
        </p:txBody>
      </p:sp>
    </p:spTree>
    <p:extLst>
      <p:ext uri="{BB962C8B-B14F-4D97-AF65-F5344CB8AC3E}">
        <p14:creationId xmlns:p14="http://schemas.microsoft.com/office/powerpoint/2010/main" val="11331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done</a:t>
            </a:r>
            <a:endParaRPr lang="ko-KR" altLang="en-US" dirty="0"/>
          </a:p>
        </p:txBody>
      </p:sp>
      <p:sp>
        <p:nvSpPr>
          <p:cNvPr id="4" name="슬라이드 번호 개체 틀 3"/>
          <p:cNvSpPr>
            <a:spLocks noGrp="1"/>
          </p:cNvSpPr>
          <p:nvPr>
            <p:ph type="sldNum" sz="quarter" idx="10"/>
          </p:nvPr>
        </p:nvSpPr>
        <p:spPr/>
        <p:txBody>
          <a:bodyPr/>
          <a:lstStyle/>
          <a:p>
            <a:pPr>
              <a:defRPr/>
            </a:pPr>
            <a:fld id="{785D6286-8088-46D6-AC33-1E0F37C4A5AB}" type="slidenum">
              <a:rPr lang="ko-KR" altLang="en-US" smtClean="0"/>
              <a:pPr>
                <a:defRPr/>
              </a:pPr>
              <a:t>2</a:t>
            </a:fld>
            <a:endParaRPr lang="en-US" altLang="ko-KR"/>
          </a:p>
        </p:txBody>
      </p:sp>
    </p:spTree>
    <p:extLst>
      <p:ext uri="{BB962C8B-B14F-4D97-AF65-F5344CB8AC3E}">
        <p14:creationId xmlns:p14="http://schemas.microsoft.com/office/powerpoint/2010/main" val="120965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785D6286-8088-46D6-AC33-1E0F37C4A5AB}" type="slidenum">
              <a:rPr lang="ko-KR" altLang="en-US" smtClean="0"/>
              <a:pPr>
                <a:defRPr/>
              </a:pPr>
              <a:t>3</a:t>
            </a:fld>
            <a:endParaRPr lang="en-US" altLang="ko-KR"/>
          </a:p>
        </p:txBody>
      </p:sp>
    </p:spTree>
    <p:extLst>
      <p:ext uri="{BB962C8B-B14F-4D97-AF65-F5344CB8AC3E}">
        <p14:creationId xmlns:p14="http://schemas.microsoft.com/office/powerpoint/2010/main" val="372795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done</a:t>
            </a:r>
            <a:endParaRPr lang="ko-KR" altLang="en-US" dirty="0"/>
          </a:p>
        </p:txBody>
      </p:sp>
      <p:sp>
        <p:nvSpPr>
          <p:cNvPr id="4" name="슬라이드 번호 개체 틀 3"/>
          <p:cNvSpPr>
            <a:spLocks noGrp="1"/>
          </p:cNvSpPr>
          <p:nvPr>
            <p:ph type="sldNum" sz="quarter" idx="10"/>
          </p:nvPr>
        </p:nvSpPr>
        <p:spPr/>
        <p:txBody>
          <a:bodyPr/>
          <a:lstStyle/>
          <a:p>
            <a:pPr>
              <a:defRPr/>
            </a:pPr>
            <a:fld id="{785D6286-8088-46D6-AC33-1E0F37C4A5AB}" type="slidenum">
              <a:rPr lang="ko-KR" altLang="en-US" smtClean="0"/>
              <a:pPr>
                <a:defRPr/>
              </a:pPr>
              <a:t>4</a:t>
            </a:fld>
            <a:endParaRPr lang="en-US" altLang="ko-KR"/>
          </a:p>
        </p:txBody>
      </p:sp>
    </p:spTree>
    <p:extLst>
      <p:ext uri="{BB962C8B-B14F-4D97-AF65-F5344CB8AC3E}">
        <p14:creationId xmlns:p14="http://schemas.microsoft.com/office/powerpoint/2010/main" val="220758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Not done</a:t>
            </a:r>
            <a:endParaRPr lang="ko-KR" altLang="en-US" dirty="0"/>
          </a:p>
        </p:txBody>
      </p:sp>
      <p:sp>
        <p:nvSpPr>
          <p:cNvPr id="4" name="슬라이드 번호 개체 틀 3"/>
          <p:cNvSpPr>
            <a:spLocks noGrp="1"/>
          </p:cNvSpPr>
          <p:nvPr>
            <p:ph type="sldNum" sz="quarter" idx="10"/>
          </p:nvPr>
        </p:nvSpPr>
        <p:spPr/>
        <p:txBody>
          <a:bodyPr/>
          <a:lstStyle/>
          <a:p>
            <a:pPr>
              <a:defRPr/>
            </a:pPr>
            <a:fld id="{785D6286-8088-46D6-AC33-1E0F37C4A5AB}" type="slidenum">
              <a:rPr lang="ko-KR" altLang="en-US" smtClean="0"/>
              <a:pPr>
                <a:defRPr/>
              </a:pPr>
              <a:t>5</a:t>
            </a:fld>
            <a:endParaRPr lang="en-US" altLang="ko-KR"/>
          </a:p>
        </p:txBody>
      </p:sp>
    </p:spTree>
    <p:extLst>
      <p:ext uri="{BB962C8B-B14F-4D97-AF65-F5344CB8AC3E}">
        <p14:creationId xmlns:p14="http://schemas.microsoft.com/office/powerpoint/2010/main" val="13254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785D6286-8088-46D6-AC33-1E0F37C4A5AB}" type="slidenum">
              <a:rPr lang="ko-KR" altLang="en-US" smtClean="0"/>
              <a:pPr>
                <a:defRPr/>
              </a:pPr>
              <a:t>6</a:t>
            </a:fld>
            <a:endParaRPr lang="en-US" altLang="ko-KR"/>
          </a:p>
        </p:txBody>
      </p:sp>
    </p:spTree>
    <p:extLst>
      <p:ext uri="{BB962C8B-B14F-4D97-AF65-F5344CB8AC3E}">
        <p14:creationId xmlns:p14="http://schemas.microsoft.com/office/powerpoint/2010/main" val="355199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785D6286-8088-46D6-AC33-1E0F37C4A5AB}" type="slidenum">
              <a:rPr lang="ko-KR" altLang="en-US" smtClean="0"/>
              <a:pPr>
                <a:defRPr/>
              </a:pPr>
              <a:t>7</a:t>
            </a:fld>
            <a:endParaRPr lang="en-US" altLang="ko-KR"/>
          </a:p>
        </p:txBody>
      </p:sp>
    </p:spTree>
    <p:extLst>
      <p:ext uri="{BB962C8B-B14F-4D97-AF65-F5344CB8AC3E}">
        <p14:creationId xmlns:p14="http://schemas.microsoft.com/office/powerpoint/2010/main" val="342789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785D6286-8088-46D6-AC33-1E0F37C4A5AB}" type="slidenum">
              <a:rPr lang="ko-KR" altLang="en-US" smtClean="0"/>
              <a:pPr>
                <a:defRPr/>
              </a:pPr>
              <a:t>9</a:t>
            </a:fld>
            <a:endParaRPr lang="en-US" altLang="ko-KR"/>
          </a:p>
        </p:txBody>
      </p:sp>
    </p:spTree>
    <p:extLst>
      <p:ext uri="{BB962C8B-B14F-4D97-AF65-F5344CB8AC3E}">
        <p14:creationId xmlns:p14="http://schemas.microsoft.com/office/powerpoint/2010/main" val="175314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785D6286-8088-46D6-AC33-1E0F37C4A5AB}" type="slidenum">
              <a:rPr lang="ko-KR" altLang="en-US" smtClean="0"/>
              <a:pPr>
                <a:defRPr/>
              </a:pPr>
              <a:t>10</a:t>
            </a:fld>
            <a:endParaRPr lang="en-US" altLang="ko-KR"/>
          </a:p>
        </p:txBody>
      </p:sp>
    </p:spTree>
    <p:extLst>
      <p:ext uri="{BB962C8B-B14F-4D97-AF65-F5344CB8AC3E}">
        <p14:creationId xmlns:p14="http://schemas.microsoft.com/office/powerpoint/2010/main" val="18178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5"/>
            <a:ext cx="8418513"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2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38"/>
            <a:ext cx="2227263"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95300" y="274638"/>
            <a:ext cx="653415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638" y="4406900"/>
            <a:ext cx="8418512"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82638" y="2906713"/>
            <a:ext cx="84185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95300" y="1600200"/>
            <a:ext cx="43799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027613"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078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078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138"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71913"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513" y="4800600"/>
            <a:ext cx="5942012"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941513" y="612775"/>
            <a:ext cx="5942012"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941513" y="5367338"/>
            <a:ext cx="59420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descr="GS CI 01"/>
          <p:cNvPicPr>
            <a:picLocks noChangeAspect="1" noChangeArrowheads="1"/>
          </p:cNvPicPr>
          <p:nvPr/>
        </p:nvPicPr>
        <p:blipFill>
          <a:blip r:embed="rId13" cstate="print"/>
          <a:srcRect/>
          <a:stretch>
            <a:fillRect/>
          </a:stretch>
        </p:blipFill>
        <p:spPr bwMode="auto">
          <a:xfrm>
            <a:off x="7750175" y="6500813"/>
            <a:ext cx="1933575" cy="211137"/>
          </a:xfrm>
          <a:prstGeom prst="rect">
            <a:avLst/>
          </a:prstGeom>
          <a:noFill/>
          <a:ln w="9525">
            <a:noFill/>
            <a:miter lim="800000"/>
            <a:headEnd/>
            <a:tailEnd/>
          </a:ln>
        </p:spPr>
      </p:pic>
      <p:pic>
        <p:nvPicPr>
          <p:cNvPr id="3075" name="그림 98" descr="핵심가치_최고.png"/>
          <p:cNvPicPr>
            <a:picLocks noChangeAspect="1"/>
          </p:cNvPicPr>
          <p:nvPr/>
        </p:nvPicPr>
        <p:blipFill>
          <a:blip r:embed="rId14" cstate="print"/>
          <a:srcRect/>
          <a:stretch>
            <a:fillRect/>
          </a:stretch>
        </p:blipFill>
        <p:spPr bwMode="auto">
          <a:xfrm>
            <a:off x="7762875" y="212725"/>
            <a:ext cx="523875" cy="520700"/>
          </a:xfrm>
          <a:prstGeom prst="rect">
            <a:avLst/>
          </a:prstGeom>
          <a:noFill/>
          <a:ln w="9525">
            <a:noFill/>
            <a:miter lim="800000"/>
            <a:headEnd/>
            <a:tailEnd/>
          </a:ln>
        </p:spPr>
      </p:pic>
      <p:pic>
        <p:nvPicPr>
          <p:cNvPr id="3076" name="그림 99" descr="핵심가치_변화.png"/>
          <p:cNvPicPr>
            <a:picLocks noChangeAspect="1"/>
          </p:cNvPicPr>
          <p:nvPr/>
        </p:nvPicPr>
        <p:blipFill>
          <a:blip r:embed="rId15" cstate="print"/>
          <a:srcRect/>
          <a:stretch>
            <a:fillRect/>
          </a:stretch>
        </p:blipFill>
        <p:spPr bwMode="auto">
          <a:xfrm>
            <a:off x="8455025" y="203200"/>
            <a:ext cx="523875" cy="530225"/>
          </a:xfrm>
          <a:prstGeom prst="rect">
            <a:avLst/>
          </a:prstGeom>
          <a:noFill/>
          <a:ln w="9525">
            <a:noFill/>
            <a:miter lim="800000"/>
            <a:headEnd/>
            <a:tailEnd/>
          </a:ln>
        </p:spPr>
      </p:pic>
      <p:pic>
        <p:nvPicPr>
          <p:cNvPr id="3077" name="그림 100" descr="핵심가치_신뢰.png"/>
          <p:cNvPicPr>
            <a:picLocks noChangeAspect="1"/>
          </p:cNvPicPr>
          <p:nvPr/>
        </p:nvPicPr>
        <p:blipFill>
          <a:blip r:embed="rId16" cstate="print"/>
          <a:srcRect/>
          <a:stretch>
            <a:fillRect/>
          </a:stretch>
        </p:blipFill>
        <p:spPr bwMode="auto">
          <a:xfrm>
            <a:off x="9134475" y="195263"/>
            <a:ext cx="563563" cy="538162"/>
          </a:xfrm>
          <a:prstGeom prst="rect">
            <a:avLst/>
          </a:prstGeom>
          <a:noFill/>
          <a:ln w="9525">
            <a:noFill/>
            <a:miter lim="800000"/>
            <a:headEnd/>
            <a:tailEnd/>
          </a:ln>
        </p:spPr>
      </p:pic>
      <p:pic>
        <p:nvPicPr>
          <p:cNvPr id="3078" name="그림 3" descr="내지002.jpg"/>
          <p:cNvPicPr>
            <a:picLocks noChangeAspect="1"/>
          </p:cNvPicPr>
          <p:nvPr/>
        </p:nvPicPr>
        <p:blipFill>
          <a:blip r:embed="rId17" cstate="print"/>
          <a:srcRect/>
          <a:stretch>
            <a:fillRect/>
          </a:stretch>
        </p:blipFill>
        <p:spPr bwMode="auto">
          <a:xfrm>
            <a:off x="0" y="0"/>
            <a:ext cx="99044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그림 11" descr="표지002.jpg"/>
          <p:cNvPicPr>
            <a:picLocks noChangeAspect="1"/>
          </p:cNvPicPr>
          <p:nvPr/>
        </p:nvPicPr>
        <p:blipFill>
          <a:blip r:embed="rId3" cstate="print"/>
          <a:srcRect/>
          <a:stretch>
            <a:fillRect/>
          </a:stretch>
        </p:blipFill>
        <p:spPr bwMode="auto">
          <a:xfrm>
            <a:off x="0" y="0"/>
            <a:ext cx="9904413" cy="6858000"/>
          </a:xfrm>
          <a:prstGeom prst="rect">
            <a:avLst/>
          </a:prstGeom>
          <a:noFill/>
          <a:ln w="9525">
            <a:noFill/>
            <a:miter lim="800000"/>
            <a:headEnd/>
            <a:tailEnd/>
          </a:ln>
        </p:spPr>
      </p:pic>
      <p:sp>
        <p:nvSpPr>
          <p:cNvPr id="4100" name="Text Box 17"/>
          <p:cNvSpPr txBox="1">
            <a:spLocks noChangeArrowheads="1"/>
          </p:cNvSpPr>
          <p:nvPr/>
        </p:nvSpPr>
        <p:spPr bwMode="auto">
          <a:xfrm>
            <a:off x="466725" y="3870325"/>
            <a:ext cx="1973263" cy="274638"/>
          </a:xfrm>
          <a:prstGeom prst="rect">
            <a:avLst/>
          </a:prstGeom>
          <a:noFill/>
          <a:ln w="9525">
            <a:noFill/>
            <a:miter lim="800000"/>
            <a:headEnd/>
            <a:tailEnd/>
          </a:ln>
        </p:spPr>
        <p:txBody>
          <a:bodyPr>
            <a:spAutoFit/>
          </a:bodyPr>
          <a:lstStyle/>
          <a:p>
            <a:pPr>
              <a:lnSpc>
                <a:spcPct val="100000"/>
              </a:lnSpc>
              <a:spcBef>
                <a:spcPct val="50000"/>
              </a:spcBef>
              <a:buFontTx/>
              <a:buNone/>
            </a:pPr>
            <a:r>
              <a:rPr lang="en-US" altLang="ko-KR" sz="1200" dirty="0" smtClean="0">
                <a:solidFill>
                  <a:srgbClr val="D9D9D9"/>
                </a:solidFill>
                <a:ea typeface="HY견명조" pitchFamily="18" charset="-127"/>
              </a:rPr>
              <a:t>www.gsenc.com</a:t>
            </a:r>
            <a:endParaRPr lang="en-US" altLang="ko-KR" sz="1200" dirty="0">
              <a:solidFill>
                <a:srgbClr val="D9D9D9"/>
              </a:solidFill>
              <a:ea typeface="HY견명조" pitchFamily="18" charset="-127"/>
            </a:endParaRPr>
          </a:p>
        </p:txBody>
      </p:sp>
      <p:grpSp>
        <p:nvGrpSpPr>
          <p:cNvPr id="4101" name="Group 26"/>
          <p:cNvGrpSpPr>
            <a:grpSpLocks/>
          </p:cNvGrpSpPr>
          <p:nvPr/>
        </p:nvGrpSpPr>
        <p:grpSpPr bwMode="auto">
          <a:xfrm>
            <a:off x="511175" y="1557338"/>
            <a:ext cx="5702300" cy="1398587"/>
            <a:chOff x="364" y="912"/>
            <a:chExt cx="3592" cy="881"/>
          </a:xfrm>
        </p:grpSpPr>
        <p:sp>
          <p:nvSpPr>
            <p:cNvPr id="4103" name="Rectangle 15"/>
            <p:cNvSpPr>
              <a:spLocks noChangeArrowheads="1"/>
            </p:cNvSpPr>
            <p:nvPr/>
          </p:nvSpPr>
          <p:spPr bwMode="auto">
            <a:xfrm>
              <a:off x="651" y="1073"/>
              <a:ext cx="2984" cy="272"/>
            </a:xfrm>
            <a:prstGeom prst="rect">
              <a:avLst/>
            </a:prstGeom>
            <a:noFill/>
            <a:ln w="9525">
              <a:noFill/>
              <a:miter lim="800000"/>
              <a:headEnd/>
              <a:tailEnd/>
            </a:ln>
          </p:spPr>
          <p:txBody>
            <a:bodyPr wrap="none" anchor="ctr"/>
            <a:lstStyle/>
            <a:p>
              <a:pPr>
                <a:lnSpc>
                  <a:spcPct val="100000"/>
                </a:lnSpc>
                <a:buFontTx/>
                <a:buNone/>
              </a:pPr>
              <a:endParaRPr lang="ko-KR" altLang="ko-KR" sz="1600">
                <a:solidFill>
                  <a:schemeClr val="bg2"/>
                </a:solidFill>
              </a:endParaRPr>
            </a:p>
          </p:txBody>
        </p:sp>
        <p:sp>
          <p:nvSpPr>
            <p:cNvPr id="2056" name="Rectangle 16"/>
            <p:cNvSpPr>
              <a:spLocks noChangeArrowheads="1"/>
            </p:cNvSpPr>
            <p:nvPr/>
          </p:nvSpPr>
          <p:spPr bwMode="auto">
            <a:xfrm>
              <a:off x="418" y="1090"/>
              <a:ext cx="3538" cy="272"/>
            </a:xfrm>
            <a:prstGeom prst="rect">
              <a:avLst/>
            </a:prstGeom>
            <a:noFill/>
            <a:ln w="9525">
              <a:noFill/>
              <a:miter lim="800000"/>
              <a:headEnd/>
              <a:tailEnd/>
            </a:ln>
          </p:spPr>
          <p:txBody>
            <a:bodyPr wrap="none" anchor="ctr"/>
            <a:lstStyle/>
            <a:p>
              <a:pPr>
                <a:lnSpc>
                  <a:spcPct val="100000"/>
                </a:lnSpc>
                <a:defRPr/>
              </a:pPr>
              <a:r>
                <a:rPr lang="en-US" altLang="ko-KR" sz="4400" dirty="0">
                  <a:solidFill>
                    <a:schemeClr val="bg1"/>
                  </a:solidFill>
                  <a:effectLst>
                    <a:outerShdw blurRad="38100" dist="38100" dir="2700000" algn="tl">
                      <a:srgbClr val="000000">
                        <a:alpha val="43137"/>
                      </a:srgbClr>
                    </a:outerShdw>
                  </a:effectLst>
                  <a:latin typeface="Arial" charset="0"/>
                  <a:cs typeface="Arial" charset="0"/>
                </a:rPr>
                <a:t>GS E&amp;C </a:t>
              </a:r>
              <a:r>
                <a:rPr lang="en-US" altLang="ko-KR" sz="4400" dirty="0" smtClean="0">
                  <a:solidFill>
                    <a:schemeClr val="bg1"/>
                  </a:solidFill>
                  <a:effectLst>
                    <a:outerShdw blurRad="38100" dist="38100" dir="2700000" algn="tl">
                      <a:srgbClr val="000000">
                        <a:alpha val="43137"/>
                      </a:srgbClr>
                    </a:outerShdw>
                  </a:effectLst>
                  <a:latin typeface="Arial" charset="0"/>
                  <a:cs typeface="Arial" charset="0"/>
                </a:rPr>
                <a:t>Presentation</a:t>
              </a:r>
              <a:endParaRPr lang="en-US" altLang="ko-KR" sz="66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4105" name="Text Box 18"/>
            <p:cNvSpPr txBox="1">
              <a:spLocks noChangeArrowheads="1"/>
            </p:cNvSpPr>
            <p:nvPr/>
          </p:nvSpPr>
          <p:spPr bwMode="auto">
            <a:xfrm>
              <a:off x="424" y="912"/>
              <a:ext cx="1452" cy="192"/>
            </a:xfrm>
            <a:prstGeom prst="rect">
              <a:avLst/>
            </a:prstGeom>
            <a:noFill/>
            <a:ln w="9525">
              <a:noFill/>
              <a:miter lim="800000"/>
              <a:headEnd/>
              <a:tailEnd/>
            </a:ln>
          </p:spPr>
          <p:txBody>
            <a:bodyPr>
              <a:spAutoFit/>
            </a:bodyPr>
            <a:lstStyle/>
            <a:p>
              <a:pPr>
                <a:lnSpc>
                  <a:spcPct val="100000"/>
                </a:lnSpc>
                <a:spcBef>
                  <a:spcPct val="50000"/>
                </a:spcBef>
                <a:buFontTx/>
                <a:buNone/>
              </a:pPr>
              <a:endParaRPr lang="en-US" altLang="ko-KR" dirty="0">
                <a:solidFill>
                  <a:schemeClr val="bg1"/>
                </a:solidFill>
                <a:ea typeface="HY견명조" pitchFamily="18" charset="-127"/>
              </a:endParaRPr>
            </a:p>
          </p:txBody>
        </p:sp>
        <p:sp>
          <p:nvSpPr>
            <p:cNvPr id="4106" name="Rectangle 21"/>
            <p:cNvSpPr>
              <a:spLocks noChangeArrowheads="1"/>
            </p:cNvSpPr>
            <p:nvPr/>
          </p:nvSpPr>
          <p:spPr bwMode="auto">
            <a:xfrm>
              <a:off x="428" y="1521"/>
              <a:ext cx="1152" cy="272"/>
            </a:xfrm>
            <a:prstGeom prst="rect">
              <a:avLst/>
            </a:prstGeom>
            <a:noFill/>
            <a:ln w="9525">
              <a:noFill/>
              <a:miter lim="800000"/>
              <a:headEnd/>
              <a:tailEnd/>
            </a:ln>
          </p:spPr>
          <p:txBody>
            <a:bodyPr wrap="none" anchor="ctr"/>
            <a:lstStyle/>
            <a:p>
              <a:pPr>
                <a:lnSpc>
                  <a:spcPct val="100000"/>
                </a:lnSpc>
                <a:buFontTx/>
                <a:buNone/>
              </a:pPr>
              <a:r>
                <a:rPr lang="en-US" altLang="ko-KR" dirty="0" smtClean="0">
                  <a:solidFill>
                    <a:schemeClr val="bg1"/>
                  </a:solidFill>
                </a:rPr>
                <a:t>Aug. 2023</a:t>
              </a:r>
              <a:endParaRPr lang="en-US" altLang="ko-KR" dirty="0">
                <a:solidFill>
                  <a:schemeClr val="bg1"/>
                </a:solidFill>
              </a:endParaRPr>
            </a:p>
          </p:txBody>
        </p:sp>
        <p:sp>
          <p:nvSpPr>
            <p:cNvPr id="4107" name="Rectangle 22"/>
            <p:cNvSpPr>
              <a:spLocks noChangeArrowheads="1"/>
            </p:cNvSpPr>
            <p:nvPr/>
          </p:nvSpPr>
          <p:spPr bwMode="auto">
            <a:xfrm>
              <a:off x="364" y="936"/>
              <a:ext cx="49" cy="771"/>
            </a:xfrm>
            <a:prstGeom prst="roundRect">
              <a:avLst>
                <a:gd name="adj" fmla="val 50000"/>
              </a:avLst>
            </a:prstGeom>
            <a:solidFill>
              <a:srgbClr val="FFFFFF"/>
            </a:solidFill>
            <a:ln w="9525" algn="ctr">
              <a:noFill/>
              <a:miter lim="800000"/>
              <a:headEnd/>
              <a:tailEnd/>
            </a:ln>
          </p:spPr>
          <p:txBody>
            <a:bodyPr wrap="none" anchor="ctr"/>
            <a:lstStyle/>
            <a:p>
              <a:pPr>
                <a:lnSpc>
                  <a:spcPct val="100000"/>
                </a:lnSpc>
                <a:buFontTx/>
                <a:buNone/>
              </a:pPr>
              <a:endParaRPr lang="ko-KR" altLang="en-US" sz="1800" b="0">
                <a:solidFill>
                  <a:schemeClr val="tx1"/>
                </a:solidFill>
                <a:ea typeface="굴림" pitchFamily="50" charset="-127"/>
              </a:endParaRPr>
            </a:p>
          </p:txBody>
        </p:sp>
      </p:grpSp>
      <p:pic>
        <p:nvPicPr>
          <p:cNvPr id="4102" name="Picture 23" descr="GS CI 01"/>
          <p:cNvPicPr>
            <a:picLocks noChangeAspect="1" noChangeArrowheads="1"/>
          </p:cNvPicPr>
          <p:nvPr/>
        </p:nvPicPr>
        <p:blipFill>
          <a:blip r:embed="rId4" cstate="print"/>
          <a:srcRect/>
          <a:stretch>
            <a:fillRect/>
          </a:stretch>
        </p:blipFill>
        <p:spPr bwMode="auto">
          <a:xfrm>
            <a:off x="6486525" y="6210300"/>
            <a:ext cx="3100388" cy="33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1"/>
          <p:cNvSpPr txBox="1">
            <a:spLocks noChangeArrowheads="1"/>
          </p:cNvSpPr>
          <p:nvPr/>
        </p:nvSpPr>
        <p:spPr bwMode="auto">
          <a:xfrm>
            <a:off x="382588" y="550863"/>
            <a:ext cx="5708650" cy="400110"/>
          </a:xfrm>
          <a:prstGeom prst="rect">
            <a:avLst/>
          </a:prstGeom>
          <a:noFill/>
          <a:ln w="9525">
            <a:noFill/>
            <a:miter lim="800000"/>
            <a:headEnd/>
            <a:tailEnd/>
          </a:ln>
        </p:spPr>
        <p:txBody>
          <a:bodyPr>
            <a:spAutoFit/>
          </a:bodyPr>
          <a:lstStyle/>
          <a:p>
            <a:pPr>
              <a:lnSpc>
                <a:spcPct val="100000"/>
              </a:lnSpc>
              <a:spcBef>
                <a:spcPct val="50000"/>
              </a:spcBef>
              <a:buFontTx/>
              <a:buNone/>
              <a:defRPr/>
            </a:pPr>
            <a:r>
              <a:rPr lang="en-US" altLang="ko-KR" sz="2000" dirty="0">
                <a:solidFill>
                  <a:schemeClr val="bg1"/>
                </a:solidFill>
                <a:effectLst>
                  <a:outerShdw blurRad="38100" dist="38100" dir="2700000" algn="tl">
                    <a:srgbClr val="C0C0C0"/>
                  </a:outerShdw>
                </a:effectLst>
                <a:ea typeface="바탕체" pitchFamily="17" charset="-127"/>
              </a:rPr>
              <a:t>Appendix – </a:t>
            </a:r>
            <a:r>
              <a:rPr lang="en-US" altLang="ko-KR" sz="2000" smtClean="0">
                <a:solidFill>
                  <a:schemeClr val="bg1"/>
                </a:solidFill>
                <a:effectLst>
                  <a:outerShdw blurRad="38100" dist="38100" dir="2700000" algn="tl">
                    <a:srgbClr val="C0C0C0"/>
                  </a:outerShdw>
                </a:effectLst>
                <a:ea typeface="바탕체" pitchFamily="17" charset="-127"/>
              </a:rPr>
              <a:t>GS Group</a:t>
            </a:r>
            <a:endParaRPr lang="ko-KR" altLang="en-US" sz="2000" dirty="0">
              <a:solidFill>
                <a:schemeClr val="bg1"/>
              </a:solidFill>
              <a:effectLst>
                <a:outerShdw blurRad="38100" dist="38100" dir="2700000" algn="tl">
                  <a:srgbClr val="C0C0C0"/>
                </a:outerShdw>
              </a:effectLst>
              <a:ea typeface="바탕체" pitchFamily="17" charset="-127"/>
              <a:cs typeface="Arial" pitchFamily="34" charset="0"/>
            </a:endParaRPr>
          </a:p>
        </p:txBody>
      </p:sp>
      <p:sp>
        <p:nvSpPr>
          <p:cNvPr id="35" name="Text Box 18"/>
          <p:cNvSpPr txBox="1">
            <a:spLocks noChangeArrowheads="1"/>
          </p:cNvSpPr>
          <p:nvPr/>
        </p:nvSpPr>
        <p:spPr bwMode="auto">
          <a:xfrm>
            <a:off x="412750" y="382588"/>
            <a:ext cx="2305050" cy="246062"/>
          </a:xfrm>
          <a:prstGeom prst="rect">
            <a:avLst/>
          </a:prstGeom>
          <a:noFill/>
          <a:ln w="9525">
            <a:noFill/>
            <a:miter lim="800000"/>
            <a:headEnd/>
            <a:tailEnd/>
          </a:ln>
        </p:spPr>
        <p:txBody>
          <a:bodyPr>
            <a:spAutoFit/>
          </a:bodyPr>
          <a:lstStyle/>
          <a:p>
            <a:pPr>
              <a:lnSpc>
                <a:spcPct val="100000"/>
              </a:lnSpc>
              <a:spcBef>
                <a:spcPct val="50000"/>
              </a:spcBef>
              <a:buFontTx/>
              <a:buNone/>
            </a:pPr>
            <a:r>
              <a:rPr lang="en-US" altLang="ko-KR" sz="1000" dirty="0">
                <a:solidFill>
                  <a:schemeClr val="bg1"/>
                </a:solidFill>
                <a:ea typeface="HY견명조" pitchFamily="18" charset="-127"/>
                <a:cs typeface="Arial" pitchFamily="34" charset="0"/>
              </a:rPr>
              <a:t>INVESTOR RELATIONS</a:t>
            </a:r>
          </a:p>
        </p:txBody>
      </p:sp>
      <p:sp>
        <p:nvSpPr>
          <p:cNvPr id="27" name="Text Box 50"/>
          <p:cNvSpPr txBox="1">
            <a:spLocks noChangeArrowheads="1"/>
          </p:cNvSpPr>
          <p:nvPr/>
        </p:nvSpPr>
        <p:spPr bwMode="auto">
          <a:xfrm>
            <a:off x="350838" y="1293813"/>
            <a:ext cx="4131623" cy="350865"/>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a:solidFill>
                  <a:srgbClr val="000000"/>
                </a:solidFill>
                <a:latin typeface="Arial" charset="0"/>
                <a:ea typeface="바탕체" pitchFamily="17" charset="-127"/>
              </a:rPr>
              <a:t> Korea's Top 10 </a:t>
            </a:r>
            <a:r>
              <a:rPr kumimoji="0" lang="en-US" altLang="ko-KR" sz="1200" smtClean="0">
                <a:solidFill>
                  <a:srgbClr val="000000"/>
                </a:solidFill>
                <a:latin typeface="Arial" charset="0"/>
                <a:ea typeface="바탕체" pitchFamily="17" charset="-127"/>
              </a:rPr>
              <a:t>Conglomerates</a:t>
            </a:r>
            <a:endParaRPr kumimoji="0" lang="en-US" altLang="ko-KR" sz="1200" dirty="0" smtClean="0">
              <a:solidFill>
                <a:srgbClr val="000000"/>
              </a:solidFill>
              <a:latin typeface="Arial" charset="0"/>
              <a:ea typeface="바탕체" pitchFamily="17" charset="-127"/>
            </a:endParaRPr>
          </a:p>
        </p:txBody>
      </p:sp>
      <p:graphicFrame>
        <p:nvGraphicFramePr>
          <p:cNvPr id="29" name="표 28"/>
          <p:cNvGraphicFramePr>
            <a:graphicFrameLocks noGrp="1"/>
          </p:cNvGraphicFramePr>
          <p:nvPr>
            <p:extLst>
              <p:ext uri="{D42A27DB-BD31-4B8C-83A1-F6EECF244321}">
                <p14:modId xmlns:p14="http://schemas.microsoft.com/office/powerpoint/2010/main" val="1010184095"/>
              </p:ext>
            </p:extLst>
          </p:nvPr>
        </p:nvGraphicFramePr>
        <p:xfrm>
          <a:off x="427038" y="1596707"/>
          <a:ext cx="4055424" cy="4609356"/>
        </p:xfrm>
        <a:graphic>
          <a:graphicData uri="http://schemas.openxmlformats.org/drawingml/2006/table">
            <a:tbl>
              <a:tblPr firstRow="1" bandRow="1">
                <a:tableStyleId>{21E4AEA4-8DFA-4A89-87EB-49C32662AFE0}</a:tableStyleId>
              </a:tblPr>
              <a:tblGrid>
                <a:gridCol w="1243334">
                  <a:extLst>
                    <a:ext uri="{9D8B030D-6E8A-4147-A177-3AD203B41FA5}">
                      <a16:colId xmlns:a16="http://schemas.microsoft.com/office/drawing/2014/main" val="20000"/>
                    </a:ext>
                  </a:extLst>
                </a:gridCol>
                <a:gridCol w="1428428">
                  <a:extLst>
                    <a:ext uri="{9D8B030D-6E8A-4147-A177-3AD203B41FA5}">
                      <a16:colId xmlns:a16="http://schemas.microsoft.com/office/drawing/2014/main" val="20001"/>
                    </a:ext>
                  </a:extLst>
                </a:gridCol>
                <a:gridCol w="1383662">
                  <a:extLst>
                    <a:ext uri="{9D8B030D-6E8A-4147-A177-3AD203B41FA5}">
                      <a16:colId xmlns:a16="http://schemas.microsoft.com/office/drawing/2014/main" val="20002"/>
                    </a:ext>
                  </a:extLst>
                </a:gridCol>
              </a:tblGrid>
              <a:tr h="416704">
                <a:tc>
                  <a:txBody>
                    <a:bodyPr/>
                    <a:lstStyle/>
                    <a:p>
                      <a:pPr algn="ctr" latinLnBrk="1"/>
                      <a:r>
                        <a:rPr lang="en-US" altLang="ko-KR" sz="1100" b="1" dirty="0" smtClean="0">
                          <a:latin typeface="Arial" pitchFamily="34" charset="0"/>
                          <a:ea typeface="바탕" pitchFamily="18" charset="-127"/>
                          <a:cs typeface="Arial" pitchFamily="34" charset="0"/>
                        </a:rPr>
                        <a:t>Rank</a:t>
                      </a:r>
                      <a:endParaRPr lang="ko-KR" altLang="en-US" sz="1100" b="1" dirty="0">
                        <a:latin typeface="Arial" pitchFamily="34" charset="0"/>
                        <a:ea typeface="바탕" pitchFamily="18" charset="-127"/>
                        <a:cs typeface="Arial" pitchFamily="34" charset="0"/>
                      </a:endParaRPr>
                    </a:p>
                  </a:txBody>
                  <a:tcPr anchor="ctr">
                    <a:solidFill>
                      <a:srgbClr val="4D4D4D"/>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1" i="0" u="none" strike="noStrike" smtClean="0">
                          <a:solidFill>
                            <a:schemeClr val="bg1"/>
                          </a:solidFill>
                          <a:latin typeface="Arial" pitchFamily="34" charset="0"/>
                          <a:ea typeface="바탕체" pitchFamily="17" charset="-127"/>
                          <a:cs typeface="Arial" pitchFamily="34" charset="0"/>
                        </a:rPr>
                        <a:t>Company</a:t>
                      </a:r>
                      <a:endParaRPr lang="en-US" altLang="ko-KR" sz="1100" b="1" i="0" u="none" strike="noStrike" dirty="0" smtClean="0">
                        <a:solidFill>
                          <a:schemeClr val="bg1"/>
                        </a:solidFill>
                        <a:latin typeface="Arial" pitchFamily="34" charset="0"/>
                        <a:ea typeface="바탕체" pitchFamily="17" charset="-127"/>
                        <a:cs typeface="Arial" pitchFamily="34" charset="0"/>
                      </a:endParaRPr>
                    </a:p>
                  </a:txBody>
                  <a:tcPr anchor="ctr">
                    <a:solidFill>
                      <a:srgbClr val="4D4D4D"/>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1" i="0" u="none" strike="noStrike" smtClean="0">
                          <a:solidFill>
                            <a:schemeClr val="bg1"/>
                          </a:solidFill>
                          <a:latin typeface="Arial" pitchFamily="34" charset="0"/>
                          <a:ea typeface="바탕체" pitchFamily="17" charset="-127"/>
                          <a:cs typeface="Arial" pitchFamily="34" charset="0"/>
                        </a:rPr>
                        <a:t>Total Assets*</a:t>
                      </a:r>
                      <a:endParaRPr lang="en-US" altLang="ko-KR" sz="1100" b="1" i="0" u="none" strike="noStrike" dirty="0" smtClean="0">
                        <a:solidFill>
                          <a:schemeClr val="bg1"/>
                        </a:solidFill>
                        <a:latin typeface="Arial" pitchFamily="34" charset="0"/>
                        <a:ea typeface="바탕체" pitchFamily="17" charset="-127"/>
                        <a:cs typeface="Arial" pitchFamily="34" charset="0"/>
                      </a:endParaRPr>
                    </a:p>
                  </a:txBody>
                  <a:tcPr anchor="ctr">
                    <a:solidFill>
                      <a:srgbClr val="4D4D4D"/>
                    </a:solidFill>
                  </a:tcPr>
                </a:tc>
                <a:extLst>
                  <a:ext uri="{0D108BD9-81ED-4DB2-BD59-A6C34878D82A}">
                    <a16:rowId xmlns:a16="http://schemas.microsoft.com/office/drawing/2014/main" val="10000"/>
                  </a:ext>
                </a:extLst>
              </a:tr>
              <a:tr h="416704">
                <a:tc>
                  <a:txBody>
                    <a:bodyPr/>
                    <a:lstStyle/>
                    <a:p>
                      <a:pPr algn="ctr" latinLnBrk="1"/>
                      <a:r>
                        <a:rPr lang="en-US" altLang="ko-KR" sz="1100" b="1" smtClean="0">
                          <a:latin typeface="Arial" pitchFamily="34" charset="0"/>
                          <a:cs typeface="Arial" pitchFamily="34" charset="0"/>
                        </a:rPr>
                        <a:t>1</a:t>
                      </a:r>
                      <a:endParaRPr lang="ko-KR" altLang="en-US" sz="1100" b="1" dirty="0">
                        <a:latin typeface="Arial" pitchFamily="34" charset="0"/>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Samsung</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486.4</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extLst>
                  <a:ext uri="{0D108BD9-81ED-4DB2-BD59-A6C34878D82A}">
                    <a16:rowId xmlns:a16="http://schemas.microsoft.com/office/drawing/2014/main" val="10001"/>
                  </a:ext>
                </a:extLst>
              </a:tr>
              <a:tr h="416704">
                <a:tc>
                  <a:txBody>
                    <a:bodyPr/>
                    <a:lstStyle/>
                    <a:p>
                      <a:pPr algn="ctr" latinLnBrk="1"/>
                      <a:r>
                        <a:rPr lang="en-US" altLang="ko-KR" sz="1100" b="1" dirty="0" smtClean="0">
                          <a:latin typeface="Arial" pitchFamily="34" charset="0"/>
                          <a:cs typeface="Arial" pitchFamily="34" charset="0"/>
                        </a:rPr>
                        <a:t>2</a:t>
                      </a:r>
                      <a:endParaRPr lang="ko-KR" altLang="en-US" sz="1100" b="1" dirty="0">
                        <a:latin typeface="Arial" pitchFamily="34" charset="0"/>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SK</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327.3</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extLst>
                  <a:ext uri="{0D108BD9-81ED-4DB2-BD59-A6C34878D82A}">
                    <a16:rowId xmlns:a16="http://schemas.microsoft.com/office/drawing/2014/main" val="10002"/>
                  </a:ext>
                </a:extLst>
              </a:tr>
              <a:tr h="416704">
                <a:tc>
                  <a:txBody>
                    <a:bodyPr/>
                    <a:lstStyle/>
                    <a:p>
                      <a:pPr algn="ctr" latinLnBrk="1"/>
                      <a:r>
                        <a:rPr lang="en-US" altLang="ko-KR" sz="1100" b="1" smtClean="0">
                          <a:latin typeface="Arial" pitchFamily="34" charset="0"/>
                          <a:cs typeface="Arial" pitchFamily="34" charset="0"/>
                        </a:rPr>
                        <a:t>3</a:t>
                      </a:r>
                      <a:endParaRPr lang="ko-KR" altLang="en-US" sz="1100" b="1" dirty="0">
                        <a:latin typeface="Arial" pitchFamily="34" charset="0"/>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Hyundai Motors</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270.8</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extLst>
                  <a:ext uri="{0D108BD9-81ED-4DB2-BD59-A6C34878D82A}">
                    <a16:rowId xmlns:a16="http://schemas.microsoft.com/office/drawing/2014/main" val="10003"/>
                  </a:ext>
                </a:extLst>
              </a:tr>
              <a:tr h="416704">
                <a:tc>
                  <a:txBody>
                    <a:bodyPr/>
                    <a:lstStyle/>
                    <a:p>
                      <a:pPr algn="ctr" latinLnBrk="1"/>
                      <a:r>
                        <a:rPr lang="en-US" altLang="ko-KR" sz="1100" b="1" smtClean="0">
                          <a:latin typeface="Arial" pitchFamily="34" charset="0"/>
                          <a:cs typeface="Arial" pitchFamily="34" charset="0"/>
                        </a:rPr>
                        <a:t>4</a:t>
                      </a:r>
                      <a:endParaRPr lang="ko-KR" altLang="en-US" sz="1100" b="1" dirty="0">
                        <a:latin typeface="Arial" pitchFamily="34" charset="0"/>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LG</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171.2</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extLst>
                  <a:ext uri="{0D108BD9-81ED-4DB2-BD59-A6C34878D82A}">
                    <a16:rowId xmlns:a16="http://schemas.microsoft.com/office/drawing/2014/main" val="10004"/>
                  </a:ext>
                </a:extLst>
              </a:tr>
              <a:tr h="416704">
                <a:tc>
                  <a:txBody>
                    <a:bodyPr/>
                    <a:lstStyle/>
                    <a:p>
                      <a:pPr algn="ctr" latinLnBrk="1"/>
                      <a:r>
                        <a:rPr lang="en-US" altLang="ko-KR" sz="1100" b="1" smtClean="0">
                          <a:latin typeface="Arial" pitchFamily="34" charset="0"/>
                          <a:cs typeface="Arial" pitchFamily="34" charset="0"/>
                        </a:rPr>
                        <a:t>5</a:t>
                      </a:r>
                      <a:endParaRPr lang="ko-KR" altLang="en-US" sz="1100" b="1" dirty="0">
                        <a:latin typeface="Arial" pitchFamily="34" charset="0"/>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err="1" smtClean="0">
                          <a:solidFill>
                            <a:schemeClr val="tx1"/>
                          </a:solidFill>
                          <a:latin typeface="Arial" pitchFamily="34" charset="0"/>
                          <a:ea typeface="바탕" pitchFamily="18" charset="-127"/>
                          <a:cs typeface="Arial" pitchFamily="34" charset="0"/>
                        </a:rPr>
                        <a:t>Posco</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132.1</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extLst>
                  <a:ext uri="{0D108BD9-81ED-4DB2-BD59-A6C34878D82A}">
                    <a16:rowId xmlns:a16="http://schemas.microsoft.com/office/drawing/2014/main" val="10005"/>
                  </a:ext>
                </a:extLst>
              </a:tr>
              <a:tr h="416704">
                <a:tc>
                  <a:txBody>
                    <a:bodyPr/>
                    <a:lstStyle/>
                    <a:p>
                      <a:pPr algn="ctr" latinLnBrk="1"/>
                      <a:r>
                        <a:rPr lang="en-US" altLang="ko-KR" sz="1100" b="1" dirty="0" smtClean="0">
                          <a:latin typeface="Arial" pitchFamily="34" charset="0"/>
                          <a:cs typeface="Arial" pitchFamily="34" charset="0"/>
                        </a:rPr>
                        <a:t>6</a:t>
                      </a:r>
                      <a:endParaRPr lang="ko-KR" altLang="en-US" sz="1100" b="1" dirty="0">
                        <a:latin typeface="Arial" pitchFamily="34" charset="0"/>
                        <a:cs typeface="Arial" pitchFamily="34" charset="0"/>
                      </a:endParaRPr>
                    </a:p>
                  </a:txBody>
                  <a:tcPr anchor="ctr">
                    <a:lnB w="1905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latinLnBrk="1"/>
                      <a:r>
                        <a:rPr lang="en-US" altLang="ko-KR" sz="1100" b="1" dirty="0" err="1" smtClean="0">
                          <a:solidFill>
                            <a:schemeClr val="tx1"/>
                          </a:solidFill>
                          <a:latin typeface="Arial" pitchFamily="34" charset="0"/>
                          <a:ea typeface="바탕" pitchFamily="18" charset="-127"/>
                          <a:cs typeface="Arial" pitchFamily="34" charset="0"/>
                        </a:rPr>
                        <a:t>Lotte</a:t>
                      </a:r>
                      <a:endParaRPr lang="ko-KR" altLang="en-US" sz="1100" b="1" dirty="0">
                        <a:solidFill>
                          <a:schemeClr val="tx1"/>
                        </a:solidFill>
                        <a:latin typeface="Arial" pitchFamily="34" charset="0"/>
                        <a:ea typeface="바탕" pitchFamily="18" charset="-127"/>
                        <a:cs typeface="Arial" pitchFamily="34" charset="0"/>
                      </a:endParaRPr>
                    </a:p>
                  </a:txBody>
                  <a:tcPr anchor="ctr">
                    <a:lnB w="1905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129.7</a:t>
                      </a:r>
                      <a:endParaRPr lang="ko-KR" altLang="en-US" sz="1100" b="1" dirty="0">
                        <a:solidFill>
                          <a:schemeClr val="tx1"/>
                        </a:solidFill>
                        <a:latin typeface="Arial" pitchFamily="34" charset="0"/>
                        <a:ea typeface="바탕" pitchFamily="18" charset="-127"/>
                        <a:cs typeface="Arial" pitchFamily="34" charset="0"/>
                      </a:endParaRPr>
                    </a:p>
                  </a:txBody>
                  <a:tcPr anchor="ctr">
                    <a:lnB w="1905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6"/>
                  </a:ext>
                </a:extLst>
              </a:tr>
              <a:tr h="416704">
                <a:tc>
                  <a:txBody>
                    <a:bodyPr/>
                    <a:lstStyle/>
                    <a:p>
                      <a:pPr marL="0" algn="ctr" defTabSz="914400" rtl="0" eaLnBrk="1" latinLnBrk="1" hangingPunct="1"/>
                      <a:r>
                        <a:rPr lang="en-US" altLang="ko-KR" sz="1100" b="1" kern="1200" dirty="0" smtClean="0">
                          <a:solidFill>
                            <a:schemeClr val="tx1"/>
                          </a:solidFill>
                          <a:latin typeface="Arial" pitchFamily="34" charset="0"/>
                          <a:ea typeface="바탕" pitchFamily="18" charset="-127"/>
                          <a:cs typeface="Arial" pitchFamily="34" charset="0"/>
                        </a:rPr>
                        <a:t>7</a:t>
                      </a:r>
                      <a:endParaRPr lang="ko-KR" altLang="en-US" sz="1100" b="1" kern="1200" dirty="0">
                        <a:solidFill>
                          <a:schemeClr val="tx1"/>
                        </a:solidFill>
                        <a:latin typeface="Arial" pitchFamily="34" charset="0"/>
                        <a:ea typeface="바탕" pitchFamily="18" charset="-127"/>
                        <a:cs typeface="Arial" pitchFamily="34" charset="0"/>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38100" cap="flat" cmpd="sng" algn="ctr">
                      <a:solidFill>
                        <a:srgbClr val="FF0000"/>
                      </a:solidFill>
                      <a:prstDash val="sysDash"/>
                      <a:round/>
                      <a:headEnd type="none" w="med" len="med"/>
                      <a:tailEnd type="none" w="med" len="med"/>
                    </a:lnB>
                    <a:solidFill>
                      <a:schemeClr val="bg2">
                        <a:lumMod val="40000"/>
                        <a:lumOff val="6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b="1" kern="1200" dirty="0" err="1" smtClean="0">
                          <a:solidFill>
                            <a:schemeClr val="tx1"/>
                          </a:solidFill>
                          <a:latin typeface="Arial" pitchFamily="34" charset="0"/>
                          <a:ea typeface="바탕" pitchFamily="18" charset="-127"/>
                          <a:cs typeface="Arial" pitchFamily="34" charset="0"/>
                        </a:rPr>
                        <a:t>Hanhwa</a:t>
                      </a:r>
                      <a:endParaRPr lang="en-US" altLang="ko-KR" sz="1100" b="1" kern="1200" dirty="0" smtClean="0">
                        <a:solidFill>
                          <a:schemeClr val="tx1"/>
                        </a:solidFill>
                        <a:latin typeface="Arial" pitchFamily="34" charset="0"/>
                        <a:ea typeface="바탕" pitchFamily="18" charset="-127"/>
                        <a:cs typeface="Arial" pitchFamily="34" charset="0"/>
                      </a:endParaRPr>
                    </a:p>
                  </a:txBody>
                  <a:tcPr anchor="ctr">
                    <a:lnT w="19050" cap="flat" cmpd="sng" algn="ctr">
                      <a:solidFill>
                        <a:schemeClr val="bg1"/>
                      </a:solidFill>
                      <a:prstDash val="solid"/>
                      <a:round/>
                      <a:headEnd type="none" w="med" len="med"/>
                      <a:tailEnd type="none" w="med" len="med"/>
                    </a:lnT>
                    <a:lnB w="38100" cap="flat" cmpd="sng" algn="ctr">
                      <a:solidFill>
                        <a:srgbClr val="FF0000"/>
                      </a:solidFill>
                      <a:prstDash val="sysDash"/>
                      <a:round/>
                      <a:headEnd type="none" w="med" len="med"/>
                      <a:tailEnd type="none" w="med" len="med"/>
                    </a:lnB>
                    <a:solidFill>
                      <a:schemeClr val="bg2">
                        <a:lumMod val="40000"/>
                        <a:lumOff val="60000"/>
                      </a:schemeClr>
                    </a:solidFill>
                  </a:tcPr>
                </a:tc>
                <a:tc>
                  <a:txBody>
                    <a:bodyPr/>
                    <a:lstStyle/>
                    <a:p>
                      <a:pPr marL="0" algn="ctr" defTabSz="914400" rtl="0" eaLnBrk="1" latinLnBrk="1" hangingPunct="1"/>
                      <a:r>
                        <a:rPr lang="en-US" altLang="ko-KR" sz="1100" b="1" kern="1200" dirty="0" smtClean="0">
                          <a:solidFill>
                            <a:schemeClr val="tx1"/>
                          </a:solidFill>
                          <a:latin typeface="Arial" pitchFamily="34" charset="0"/>
                          <a:ea typeface="바탕" pitchFamily="18" charset="-127"/>
                          <a:cs typeface="Arial" pitchFamily="34" charset="0"/>
                        </a:rPr>
                        <a:t>83.0</a:t>
                      </a:r>
                      <a:endParaRPr lang="ko-KR" altLang="en-US" sz="1100" b="1" kern="1200" dirty="0">
                        <a:solidFill>
                          <a:schemeClr val="tx1"/>
                        </a:solidFill>
                        <a:latin typeface="Arial" pitchFamily="34" charset="0"/>
                        <a:ea typeface="바탕" pitchFamily="18" charset="-127"/>
                        <a:cs typeface="Arial" pitchFamily="34" charset="0"/>
                      </a:endParaRP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F0000"/>
                      </a:solidFill>
                      <a:prstDash val="sysDash"/>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7"/>
                  </a:ext>
                </a:extLst>
              </a:tr>
              <a:tr h="416704">
                <a:tc>
                  <a:txBody>
                    <a:bodyPr/>
                    <a:lstStyle/>
                    <a:p>
                      <a:pPr algn="ctr" latinLnBrk="1"/>
                      <a:r>
                        <a:rPr lang="en-US" altLang="ko-KR" sz="1100" b="1" dirty="0" smtClean="0">
                          <a:latin typeface="Arial" pitchFamily="34" charset="0"/>
                          <a:cs typeface="Arial" pitchFamily="34" charset="0"/>
                        </a:rPr>
                        <a:t>8</a:t>
                      </a:r>
                      <a:endParaRPr lang="ko-KR" altLang="en-US" sz="1100" b="1" dirty="0">
                        <a:latin typeface="Arial" pitchFamily="34" charset="0"/>
                        <a:cs typeface="Arial" pitchFamily="34" charset="0"/>
                      </a:endParaRPr>
                    </a:p>
                  </a:txBody>
                  <a:tcPr anchor="ctr">
                    <a:lnL w="38100" cap="flat" cmpd="sng" algn="ctr">
                      <a:solidFill>
                        <a:srgbClr val="FF0000"/>
                      </a:solidFill>
                      <a:prstDash val="sysDash"/>
                      <a:round/>
                      <a:headEnd type="none" w="med" len="med"/>
                      <a:tailEnd type="none" w="med" len="med"/>
                    </a:lnL>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GS</a:t>
                      </a:r>
                      <a:endParaRPr lang="ko-KR" altLang="en-US" sz="1100" b="1" dirty="0">
                        <a:solidFill>
                          <a:schemeClr val="tx1"/>
                        </a:solidFill>
                        <a:latin typeface="Arial" pitchFamily="34" charset="0"/>
                        <a:ea typeface="바탕" pitchFamily="18" charset="-127"/>
                        <a:cs typeface="Arial" pitchFamily="34" charset="0"/>
                      </a:endParaRPr>
                    </a:p>
                  </a:txBody>
                  <a:tcPr anchor="ct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81.8</a:t>
                      </a:r>
                      <a:endParaRPr lang="ko-KR" altLang="en-US" sz="1100" b="1" dirty="0">
                        <a:solidFill>
                          <a:schemeClr val="tx1"/>
                        </a:solidFill>
                        <a:latin typeface="Arial" pitchFamily="34" charset="0"/>
                        <a:ea typeface="바탕" pitchFamily="18" charset="-127"/>
                        <a:cs typeface="Arial" pitchFamily="34" charset="0"/>
                      </a:endParaRPr>
                    </a:p>
                  </a:txBody>
                  <a:tcPr anchor="ctr">
                    <a:lnR w="38100" cap="flat" cmpd="sng" algn="ctr">
                      <a:solidFill>
                        <a:srgbClr val="FF0000"/>
                      </a:solidFill>
                      <a:prstDash val="sysDash"/>
                      <a:round/>
                      <a:headEnd type="none" w="med" len="med"/>
                      <a:tailEnd type="none" w="med" len="med"/>
                    </a:ln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8"/>
                  </a:ext>
                </a:extLst>
              </a:tr>
              <a:tr h="442316">
                <a:tc>
                  <a:txBody>
                    <a:bodyPr/>
                    <a:lstStyle/>
                    <a:p>
                      <a:pPr algn="ctr" latinLnBrk="1"/>
                      <a:r>
                        <a:rPr lang="en-US" altLang="ko-KR" sz="1100" b="1" smtClean="0">
                          <a:latin typeface="Arial" pitchFamily="34" charset="0"/>
                          <a:cs typeface="Arial" pitchFamily="34" charset="0"/>
                        </a:rPr>
                        <a:t>9</a:t>
                      </a:r>
                      <a:endParaRPr lang="ko-KR" altLang="en-US" sz="1100" b="1" dirty="0">
                        <a:latin typeface="Arial" pitchFamily="34" charset="0"/>
                        <a:cs typeface="Arial" pitchFamily="34" charset="0"/>
                      </a:endParaRPr>
                    </a:p>
                  </a:txBody>
                  <a:tcPr anchor="ctr">
                    <a:lnT w="38100" cap="flat" cmpd="sng" algn="ctr">
                      <a:solidFill>
                        <a:srgbClr val="FF0000"/>
                      </a:solidFill>
                      <a:prstDash val="sysDash"/>
                      <a:round/>
                      <a:headEnd type="none" w="med" len="med"/>
                      <a:tailEnd type="none" w="med" len="med"/>
                    </a:lnT>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Hyundai Heavy</a:t>
                      </a:r>
                      <a:br>
                        <a:rPr lang="en-US" altLang="ko-KR" sz="1100" b="1" dirty="0" smtClean="0">
                          <a:solidFill>
                            <a:schemeClr val="tx1"/>
                          </a:solidFill>
                          <a:latin typeface="Arial" pitchFamily="34" charset="0"/>
                          <a:ea typeface="바탕" pitchFamily="18" charset="-127"/>
                          <a:cs typeface="Arial" pitchFamily="34" charset="0"/>
                        </a:rPr>
                      </a:br>
                      <a:r>
                        <a:rPr lang="en-US" altLang="ko-KR" sz="1100" b="1" dirty="0" smtClean="0">
                          <a:solidFill>
                            <a:schemeClr val="tx1"/>
                          </a:solidFill>
                          <a:latin typeface="Arial" pitchFamily="34" charset="0"/>
                          <a:ea typeface="바탕" pitchFamily="18" charset="-127"/>
                          <a:cs typeface="Arial" pitchFamily="34" charset="0"/>
                        </a:rPr>
                        <a:t>Industries</a:t>
                      </a:r>
                      <a:endParaRPr lang="ko-KR" altLang="en-US" sz="1100" b="1" dirty="0">
                        <a:solidFill>
                          <a:schemeClr val="tx1"/>
                        </a:solidFill>
                        <a:latin typeface="Arial" pitchFamily="34" charset="0"/>
                        <a:ea typeface="바탕" pitchFamily="18" charset="-127"/>
                        <a:cs typeface="Arial" pitchFamily="34" charset="0"/>
                      </a:endParaRPr>
                    </a:p>
                  </a:txBody>
                  <a:tcPr anchor="ctr">
                    <a:lnT w="38100" cap="flat" cmpd="sng" algn="ctr">
                      <a:solidFill>
                        <a:srgbClr val="FF0000"/>
                      </a:solidFill>
                      <a:prstDash val="sysDash"/>
                      <a:round/>
                      <a:headEnd type="none" w="med" len="med"/>
                      <a:tailEnd type="none" w="med" len="med"/>
                    </a:lnT>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80.7</a:t>
                      </a:r>
                      <a:endParaRPr lang="ko-KR" altLang="en-US" sz="1100" b="1" dirty="0">
                        <a:solidFill>
                          <a:schemeClr val="tx1"/>
                        </a:solidFill>
                        <a:latin typeface="Arial" pitchFamily="34" charset="0"/>
                        <a:ea typeface="바탕" pitchFamily="18" charset="-127"/>
                        <a:cs typeface="Arial" pitchFamily="34" charset="0"/>
                      </a:endParaRPr>
                    </a:p>
                  </a:txBody>
                  <a:tcPr anchor="ctr">
                    <a:lnT w="38100" cap="flat" cmpd="sng" algn="ctr">
                      <a:solidFill>
                        <a:srgbClr val="FF0000"/>
                      </a:solidFill>
                      <a:prstDash val="sysDash"/>
                      <a:round/>
                      <a:headEnd type="none" w="med" len="med"/>
                      <a:tailEnd type="none" w="med" len="med"/>
                    </a:lnT>
                    <a:solidFill>
                      <a:schemeClr val="bg2">
                        <a:lumMod val="40000"/>
                        <a:lumOff val="60000"/>
                      </a:schemeClr>
                    </a:solidFill>
                  </a:tcPr>
                </a:tc>
                <a:extLst>
                  <a:ext uri="{0D108BD9-81ED-4DB2-BD59-A6C34878D82A}">
                    <a16:rowId xmlns:a16="http://schemas.microsoft.com/office/drawing/2014/main" val="10009"/>
                  </a:ext>
                </a:extLst>
              </a:tr>
              <a:tr h="416704">
                <a:tc>
                  <a:txBody>
                    <a:bodyPr/>
                    <a:lstStyle/>
                    <a:p>
                      <a:pPr algn="ctr" latinLnBrk="1"/>
                      <a:r>
                        <a:rPr lang="en-US" altLang="ko-KR" sz="1100" b="1" smtClean="0">
                          <a:latin typeface="Arial" pitchFamily="34" charset="0"/>
                          <a:cs typeface="Arial" pitchFamily="34" charset="0"/>
                        </a:rPr>
                        <a:t>10</a:t>
                      </a:r>
                      <a:endParaRPr lang="ko-KR" altLang="en-US" sz="1100" b="1" dirty="0">
                        <a:latin typeface="Arial" pitchFamily="34" charset="0"/>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NH</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71.4</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extLst>
                  <a:ext uri="{0D108BD9-81ED-4DB2-BD59-A6C34878D82A}">
                    <a16:rowId xmlns:a16="http://schemas.microsoft.com/office/drawing/2014/main" val="10010"/>
                  </a:ext>
                </a:extLst>
              </a:tr>
            </a:tbl>
          </a:graphicData>
        </a:graphic>
      </p:graphicFrame>
      <p:sp>
        <p:nvSpPr>
          <p:cNvPr id="43" name="Text Box 50"/>
          <p:cNvSpPr txBox="1">
            <a:spLocks noChangeArrowheads="1"/>
          </p:cNvSpPr>
          <p:nvPr/>
        </p:nvSpPr>
        <p:spPr bwMode="auto">
          <a:xfrm>
            <a:off x="5058802" y="1293813"/>
            <a:ext cx="4298855" cy="350865"/>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a:solidFill>
                  <a:srgbClr val="000000"/>
                </a:solidFill>
                <a:latin typeface="Arial" charset="0"/>
                <a:ea typeface="바탕체" pitchFamily="17" charset="-127"/>
              </a:rPr>
              <a:t> Financial Status </a:t>
            </a:r>
            <a:r>
              <a:rPr kumimoji="0" lang="en-US" altLang="ko-KR" sz="1200" smtClean="0">
                <a:solidFill>
                  <a:srgbClr val="000000"/>
                </a:solidFill>
                <a:latin typeface="Arial" charset="0"/>
                <a:ea typeface="바탕체" pitchFamily="17" charset="-127"/>
              </a:rPr>
              <a:t>of Main Affiliates</a:t>
            </a:r>
            <a:endParaRPr kumimoji="0" lang="en-US" altLang="ko-KR" sz="1100" dirty="0" smtClean="0">
              <a:solidFill>
                <a:srgbClr val="000000"/>
              </a:solidFill>
              <a:latin typeface="Arial" charset="0"/>
              <a:ea typeface="바탕체" pitchFamily="17" charset="-127"/>
            </a:endParaRPr>
          </a:p>
        </p:txBody>
      </p:sp>
      <p:graphicFrame>
        <p:nvGraphicFramePr>
          <p:cNvPr id="45" name="표 44"/>
          <p:cNvGraphicFramePr>
            <a:graphicFrameLocks noGrp="1"/>
          </p:cNvGraphicFramePr>
          <p:nvPr>
            <p:extLst>
              <p:ext uri="{D42A27DB-BD31-4B8C-83A1-F6EECF244321}">
                <p14:modId xmlns:p14="http://schemas.microsoft.com/office/powerpoint/2010/main" val="4226477265"/>
              </p:ext>
            </p:extLst>
          </p:nvPr>
        </p:nvGraphicFramePr>
        <p:xfrm>
          <a:off x="5184635" y="1596712"/>
          <a:ext cx="4299230" cy="4609350"/>
        </p:xfrm>
        <a:graphic>
          <a:graphicData uri="http://schemas.openxmlformats.org/drawingml/2006/table">
            <a:tbl>
              <a:tblPr firstRow="1" bandRow="1">
                <a:tableStyleId>{21E4AEA4-8DFA-4A89-87EB-49C32662AFE0}</a:tableStyleId>
              </a:tblPr>
              <a:tblGrid>
                <a:gridCol w="1157483">
                  <a:extLst>
                    <a:ext uri="{9D8B030D-6E8A-4147-A177-3AD203B41FA5}">
                      <a16:colId xmlns:a16="http://schemas.microsoft.com/office/drawing/2014/main" val="20000"/>
                    </a:ext>
                  </a:extLst>
                </a:gridCol>
                <a:gridCol w="1019051">
                  <a:extLst>
                    <a:ext uri="{9D8B030D-6E8A-4147-A177-3AD203B41FA5}">
                      <a16:colId xmlns:a16="http://schemas.microsoft.com/office/drawing/2014/main" val="20001"/>
                    </a:ext>
                  </a:extLst>
                </a:gridCol>
                <a:gridCol w="1061348">
                  <a:extLst>
                    <a:ext uri="{9D8B030D-6E8A-4147-A177-3AD203B41FA5}">
                      <a16:colId xmlns:a16="http://schemas.microsoft.com/office/drawing/2014/main" val="20002"/>
                    </a:ext>
                  </a:extLst>
                </a:gridCol>
                <a:gridCol w="1061348">
                  <a:extLst>
                    <a:ext uri="{9D8B030D-6E8A-4147-A177-3AD203B41FA5}">
                      <a16:colId xmlns:a16="http://schemas.microsoft.com/office/drawing/2014/main" val="20003"/>
                    </a:ext>
                  </a:extLst>
                </a:gridCol>
              </a:tblGrid>
              <a:tr h="512150">
                <a:tc>
                  <a:txBody>
                    <a:bodyPr/>
                    <a:lstStyle/>
                    <a:p>
                      <a:pPr algn="ctr" latinLnBrk="1"/>
                      <a:r>
                        <a:rPr lang="en-US" altLang="ko-KR" sz="1100" b="1" dirty="0" smtClean="0">
                          <a:latin typeface="Arial" pitchFamily="34" charset="0"/>
                          <a:ea typeface="바탕" pitchFamily="18" charset="-127"/>
                          <a:cs typeface="Arial" pitchFamily="34" charset="0"/>
                        </a:rPr>
                        <a:t>Affiliates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D4D4D"/>
                    </a:solidFill>
                  </a:tcPr>
                </a:tc>
                <a:tc>
                  <a:txBody>
                    <a:bodyPr/>
                    <a:lstStyle/>
                    <a:p>
                      <a:pPr algn="ctr" fontAlgn="ctr"/>
                      <a:r>
                        <a:rPr lang="en-US" altLang="ko-KR" sz="1100" b="1" i="0" u="none" strike="noStrike" dirty="0" smtClean="0">
                          <a:solidFill>
                            <a:schemeClr val="bg1"/>
                          </a:solidFill>
                          <a:latin typeface="Arial" pitchFamily="34" charset="0"/>
                          <a:ea typeface="바탕체" pitchFamily="17" charset="-127"/>
                          <a:cs typeface="Arial" pitchFamily="34" charset="0"/>
                        </a:rPr>
                        <a:t>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D4D4D"/>
                    </a:solidFill>
                  </a:tcPr>
                </a:tc>
                <a:tc>
                  <a:txBody>
                    <a:bodyPr/>
                    <a:lstStyle/>
                    <a:p>
                      <a:pPr algn="ctr" fontAlgn="ctr"/>
                      <a:r>
                        <a:rPr lang="en-US" altLang="ko-KR" sz="1100" b="1" i="0" u="none" strike="noStrike" smtClean="0">
                          <a:solidFill>
                            <a:schemeClr val="bg1"/>
                          </a:solidFill>
                          <a:latin typeface="Arial" pitchFamily="34" charset="0"/>
                          <a:ea typeface="바탕체" pitchFamily="17" charset="-127"/>
                          <a:cs typeface="Arial" pitchFamily="34" charset="0"/>
                        </a:rPr>
                        <a:t>Operating</a:t>
                      </a:r>
                      <a:r>
                        <a:rPr lang="en-US" altLang="ko-KR" sz="1100" b="1" i="0" u="none" strike="noStrike" baseline="0" smtClean="0">
                          <a:solidFill>
                            <a:schemeClr val="bg1"/>
                          </a:solidFill>
                          <a:latin typeface="Arial" pitchFamily="34" charset="0"/>
                          <a:ea typeface="바탕체" pitchFamily="17" charset="-127"/>
                          <a:cs typeface="Arial" pitchFamily="34" charset="0"/>
                        </a:rPr>
                        <a:t> Profit</a:t>
                      </a:r>
                      <a:endParaRPr lang="en-US" altLang="ko-KR" sz="1100" b="1" i="0" u="none" strike="noStrike" dirty="0" smtClean="0">
                        <a:solidFill>
                          <a:schemeClr val="bg1"/>
                        </a:solidFill>
                        <a:latin typeface="Arial" pitchFamily="34" charset="0"/>
                        <a:ea typeface="바탕체" pitchFamily="17"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4D4D4D"/>
                    </a:solidFill>
                  </a:tcPr>
                </a:tc>
                <a:tc>
                  <a:txBody>
                    <a:bodyPr/>
                    <a:lstStyle/>
                    <a:p>
                      <a:pPr algn="ctr" fontAlgn="ctr"/>
                      <a:r>
                        <a:rPr lang="en-US" altLang="ko-KR" sz="1100" b="1" i="0" u="none" strike="noStrike" dirty="0" smtClean="0">
                          <a:solidFill>
                            <a:schemeClr val="bg1"/>
                          </a:solidFill>
                          <a:latin typeface="Arial" pitchFamily="34" charset="0"/>
                          <a:ea typeface="바탕체" pitchFamily="17" charset="-127"/>
                          <a:cs typeface="Arial" pitchFamily="34" charset="0"/>
                        </a:rPr>
                        <a:t>Business</a:t>
                      </a:r>
                      <a:br>
                        <a:rPr lang="en-US" altLang="ko-KR" sz="1100" b="1" i="0" u="none" strike="noStrike" dirty="0" smtClean="0">
                          <a:solidFill>
                            <a:schemeClr val="bg1"/>
                          </a:solidFill>
                          <a:latin typeface="Arial" pitchFamily="34" charset="0"/>
                          <a:ea typeface="바탕체" pitchFamily="17" charset="-127"/>
                          <a:cs typeface="Arial" pitchFamily="34" charset="0"/>
                        </a:rPr>
                      </a:br>
                      <a:r>
                        <a:rPr lang="en-US" altLang="ko-KR" sz="1100" b="1" i="0" u="none" strike="noStrike" dirty="0" smtClean="0">
                          <a:solidFill>
                            <a:schemeClr val="bg1"/>
                          </a:solidFill>
                          <a:latin typeface="Arial" pitchFamily="34" charset="0"/>
                          <a:ea typeface="바탕체" pitchFamily="17" charset="-127"/>
                          <a:cs typeface="Arial" pitchFamily="34" charset="0"/>
                        </a:rPr>
                        <a:t>Areas</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4D4D4D"/>
                    </a:solidFill>
                  </a:tcPr>
                </a:tc>
                <a:extLst>
                  <a:ext uri="{0D108BD9-81ED-4DB2-BD59-A6C34878D82A}">
                    <a16:rowId xmlns:a16="http://schemas.microsoft.com/office/drawing/2014/main" val="10000"/>
                  </a:ext>
                </a:extLst>
              </a:tr>
              <a:tr h="512150">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dirty="0" smtClean="0">
                          <a:solidFill>
                            <a:srgbClr val="000000"/>
                          </a:solidFill>
                          <a:latin typeface="Arial" charset="0"/>
                          <a:ea typeface="바탕체" pitchFamily="17" charset="-127"/>
                        </a:rPr>
                        <a:t>GS Energy</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7,754</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3,803</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4">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Energy &amp; Power</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12150">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000" b="1" dirty="0" smtClean="0">
                          <a:solidFill>
                            <a:schemeClr val="tx2"/>
                          </a:solidFill>
                          <a:latin typeface="Arial" charset="0"/>
                          <a:ea typeface="바탕체" pitchFamily="17" charset="-127"/>
                        </a:rPr>
                        <a:t>GS Caltex</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2"/>
                          </a:solidFill>
                          <a:latin typeface="Arial" pitchFamily="34" charset="0"/>
                          <a:ea typeface="바탕" pitchFamily="18" charset="-127"/>
                          <a:cs typeface="Arial" pitchFamily="34" charset="0"/>
                        </a:rPr>
                        <a:t>58,532</a:t>
                      </a:r>
                      <a:endParaRPr lang="ko-KR" altLang="en-US" sz="1100" b="1" dirty="0">
                        <a:solidFill>
                          <a:schemeClr val="tx2"/>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2"/>
                          </a:solidFill>
                          <a:latin typeface="Arial" pitchFamily="34" charset="0"/>
                          <a:ea typeface="바탕" pitchFamily="18" charset="-127"/>
                          <a:cs typeface="Arial" pitchFamily="34" charset="0"/>
                        </a:rPr>
                        <a:t>3,980</a:t>
                      </a:r>
                      <a:endParaRPr lang="ko-KR" altLang="en-US" sz="1100" b="1" dirty="0">
                        <a:solidFill>
                          <a:schemeClr val="tx2"/>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r" latinLnBrk="1"/>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512150">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dirty="0" smtClean="0">
                          <a:solidFill>
                            <a:schemeClr val="tx2"/>
                          </a:solidFill>
                          <a:latin typeface="Arial" charset="0"/>
                          <a:ea typeface="바탕체" pitchFamily="17" charset="-127"/>
                        </a:rPr>
                        <a:t>GS EPS</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2"/>
                          </a:solidFill>
                          <a:latin typeface="Arial" pitchFamily="34" charset="0"/>
                          <a:ea typeface="바탕" pitchFamily="18" charset="-127"/>
                          <a:cs typeface="Arial" pitchFamily="34" charset="0"/>
                        </a:rPr>
                        <a:t>2,290</a:t>
                      </a:r>
                      <a:endParaRPr lang="ko-KR" altLang="en-US" sz="1100" b="1" dirty="0">
                        <a:solidFill>
                          <a:schemeClr val="tx2"/>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2"/>
                          </a:solidFill>
                          <a:latin typeface="Arial" pitchFamily="34" charset="0"/>
                          <a:ea typeface="바탕" pitchFamily="18" charset="-127"/>
                          <a:cs typeface="Arial" pitchFamily="34" charset="0"/>
                        </a:rPr>
                        <a:t>609</a:t>
                      </a:r>
                      <a:endParaRPr lang="ko-KR" altLang="en-US" sz="1100" b="1" dirty="0">
                        <a:solidFill>
                          <a:schemeClr val="tx2"/>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r" latinLnBrk="1"/>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12150">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i="0" u="none" strike="noStrike" baseline="0" smtClean="0">
                          <a:solidFill>
                            <a:schemeClr val="tx2"/>
                          </a:solidFill>
                          <a:latin typeface="Arial" pitchFamily="34" charset="0"/>
                          <a:ea typeface="바탕" pitchFamily="18" charset="-127"/>
                          <a:cs typeface="Arial" pitchFamily="34" charset="0"/>
                        </a:rPr>
                        <a:t>GS E&amp;R</a:t>
                      </a:r>
                      <a:endParaRPr lang="en-US" altLang="ko-KR" sz="1000" b="1" dirty="0" smtClean="0">
                        <a:solidFill>
                          <a:schemeClr val="tx2"/>
                        </a:solidFill>
                        <a:latin typeface="Arial" charset="0"/>
                        <a:ea typeface="바탕체" pitchFamily="17" charset="-127"/>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2"/>
                          </a:solidFill>
                          <a:latin typeface="Arial" pitchFamily="34" charset="0"/>
                          <a:ea typeface="바탕" pitchFamily="18" charset="-127"/>
                          <a:cs typeface="Arial" pitchFamily="34" charset="0"/>
                        </a:rPr>
                        <a:t>2,573</a:t>
                      </a:r>
                      <a:endParaRPr lang="ko-KR" altLang="en-US" sz="1100" b="1" dirty="0">
                        <a:solidFill>
                          <a:schemeClr val="tx2"/>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2"/>
                          </a:solidFill>
                          <a:latin typeface="Arial" pitchFamily="34" charset="0"/>
                          <a:ea typeface="바탕" pitchFamily="18" charset="-127"/>
                          <a:cs typeface="Arial" pitchFamily="34" charset="0"/>
                        </a:rPr>
                        <a:t>251</a:t>
                      </a:r>
                      <a:endParaRPr lang="ko-KR" altLang="en-US" sz="1100" b="1" dirty="0">
                        <a:solidFill>
                          <a:schemeClr val="tx2"/>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r" latinLnBrk="1"/>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512150">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smtClean="0">
                          <a:solidFill>
                            <a:srgbClr val="000000"/>
                          </a:solidFill>
                          <a:latin typeface="Arial" charset="0"/>
                          <a:ea typeface="바탕체" pitchFamily="17" charset="-127"/>
                        </a:rPr>
                        <a:t>GS Retail</a:t>
                      </a:r>
                      <a:endParaRPr lang="en-US" altLang="ko-KR" sz="1000" b="1" dirty="0" smtClean="0">
                        <a:solidFill>
                          <a:srgbClr val="000000"/>
                        </a:solidFill>
                        <a:latin typeface="Arial" charset="0"/>
                        <a:ea typeface="바탕체" pitchFamily="17" charset="-127"/>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11,226</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245</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algn="ctr" latinLnBrk="1"/>
                      <a:r>
                        <a:rPr lang="en-US" altLang="ko-KR" sz="1100" b="1" smtClean="0">
                          <a:solidFill>
                            <a:schemeClr val="tx1"/>
                          </a:solidFill>
                          <a:latin typeface="Arial" pitchFamily="34" charset="0"/>
                          <a:ea typeface="바탕" pitchFamily="18" charset="-127"/>
                          <a:cs typeface="Arial" pitchFamily="34" charset="0"/>
                        </a:rPr>
                        <a:t>Retail </a:t>
                      </a:r>
                      <a:r>
                        <a:rPr lang="en-US" altLang="ko-KR" sz="1100" b="1" baseline="0" smtClean="0">
                          <a:solidFill>
                            <a:schemeClr val="tx1"/>
                          </a:solidFill>
                          <a:latin typeface="Arial" pitchFamily="34" charset="0"/>
                          <a:ea typeface="바탕" pitchFamily="18" charset="-127"/>
                          <a:cs typeface="Arial" pitchFamily="34" charset="0"/>
                        </a:rPr>
                        <a:t>&amp; Trade</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512150">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i="0" u="none" strike="noStrike" dirty="0" smtClean="0">
                          <a:solidFill>
                            <a:srgbClr val="000000"/>
                          </a:solidFill>
                          <a:latin typeface="Arial" pitchFamily="34" charset="0"/>
                          <a:ea typeface="바탕" pitchFamily="18" charset="-127"/>
                          <a:cs typeface="Arial" pitchFamily="34" charset="0"/>
                        </a:rPr>
                        <a:t>GS Global</a:t>
                      </a:r>
                      <a:endParaRPr lang="ko-KR" altLang="en-US" sz="1000" b="1" i="0" u="none" strike="noStrike" dirty="0">
                        <a:solidFill>
                          <a:srgbClr val="000000"/>
                        </a:solidFill>
                        <a:latin typeface="Arial" pitchFamily="34" charset="0"/>
                        <a:ea typeface="바탕" pitchFamily="18" charset="-127"/>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5,071</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70</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algn="r" latinLnBrk="1"/>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512150">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i="0" u="none" strike="noStrike" smtClean="0">
                          <a:solidFill>
                            <a:srgbClr val="000000"/>
                          </a:solidFill>
                          <a:latin typeface="Arial" pitchFamily="34" charset="0"/>
                          <a:ea typeface="바탕" pitchFamily="18" charset="-127"/>
                          <a:cs typeface="Arial" pitchFamily="34" charset="0"/>
                        </a:rPr>
                        <a:t>GS E&amp;C</a:t>
                      </a:r>
                      <a:endParaRPr lang="ko-KR" altLang="en-US" sz="1000" b="1" i="0" u="none" strike="noStrike" dirty="0">
                        <a:solidFill>
                          <a:srgbClr val="000000"/>
                        </a:solidFill>
                        <a:latin typeface="Arial" pitchFamily="34" charset="0"/>
                        <a:ea typeface="바탕" pitchFamily="18" charset="-127"/>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12,299</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555</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Construction</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512150">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i="0" u="none" strike="noStrike" dirty="0" smtClean="0">
                          <a:solidFill>
                            <a:schemeClr val="bg1"/>
                          </a:solidFill>
                          <a:latin typeface="Arial" pitchFamily="34" charset="0"/>
                          <a:ea typeface="바탕" pitchFamily="18" charset="-127"/>
                          <a:cs typeface="Arial" pitchFamily="34" charset="0"/>
                        </a:rPr>
                        <a:t>GS</a:t>
                      </a:r>
                      <a:r>
                        <a:rPr lang="en-US" altLang="ko-KR" sz="1000" b="1" i="0" u="none" strike="noStrike" baseline="0" dirty="0" smtClean="0">
                          <a:solidFill>
                            <a:schemeClr val="bg1"/>
                          </a:solidFill>
                          <a:latin typeface="Arial" pitchFamily="34" charset="0"/>
                          <a:ea typeface="바탕" pitchFamily="18" charset="-127"/>
                          <a:cs typeface="Arial" pitchFamily="34" charset="0"/>
                        </a:rPr>
                        <a:t> Group</a:t>
                      </a:r>
                      <a:endParaRPr lang="ko-KR" altLang="en-US" sz="1000" b="1" i="0" u="none" strike="noStrike" dirty="0">
                        <a:solidFill>
                          <a:schemeClr val="bg1"/>
                        </a:solidFill>
                        <a:latin typeface="Arial" pitchFamily="34" charset="0"/>
                        <a:ea typeface="바탕" pitchFamily="18" charset="-127"/>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gridSpan="3">
                  <a:txBody>
                    <a:bodyPr/>
                    <a:lstStyle/>
                    <a:p>
                      <a:pPr algn="ctr" latinLnBrk="1"/>
                      <a:r>
                        <a:rPr lang="en-US" altLang="ko-KR" sz="1000" b="1" dirty="0" smtClean="0">
                          <a:solidFill>
                            <a:schemeClr val="bg1"/>
                          </a:solidFill>
                          <a:latin typeface="Arial" pitchFamily="34" charset="0"/>
                          <a:ea typeface="바탕" pitchFamily="18" charset="-127"/>
                          <a:cs typeface="Arial" pitchFamily="34" charset="0"/>
                        </a:rPr>
                        <a:t>95 Domestic Affiliates</a:t>
                      </a:r>
                      <a:r>
                        <a:rPr lang="en-US" altLang="ko-KR" sz="1000" b="1" baseline="0" dirty="0" smtClean="0">
                          <a:solidFill>
                            <a:schemeClr val="bg1"/>
                          </a:solidFill>
                          <a:latin typeface="Arial" pitchFamily="34" charset="0"/>
                          <a:ea typeface="바탕" pitchFamily="18" charset="-127"/>
                          <a:cs typeface="Arial" pitchFamily="34" charset="0"/>
                        </a:rPr>
                        <a:t> Only</a:t>
                      </a:r>
                      <a:endParaRPr lang="ko-KR" altLang="en-US" sz="1000" b="1" dirty="0">
                        <a:solidFill>
                          <a:schemeClr val="bg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pPr algn="r" latinLnBrk="1"/>
                      <a:endParaRPr lang="ko-KR" altLang="en-US" sz="1100" b="1" dirty="0">
                        <a:solidFill>
                          <a:schemeClr val="bg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pPr algn="ctr" latinLnBrk="1"/>
                      <a:endParaRPr lang="ko-KR" altLang="en-US" sz="1000" b="1" dirty="0">
                        <a:solidFill>
                          <a:schemeClr val="bg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9"/>
                  </a:ext>
                </a:extLst>
              </a:tr>
            </a:tbl>
          </a:graphicData>
        </a:graphic>
      </p:graphicFrame>
      <p:sp>
        <p:nvSpPr>
          <p:cNvPr id="47" name="직사각형 234"/>
          <p:cNvSpPr>
            <a:spLocks noChangeArrowheads="1"/>
          </p:cNvSpPr>
          <p:nvPr/>
        </p:nvSpPr>
        <p:spPr bwMode="auto">
          <a:xfrm>
            <a:off x="8477918" y="1348083"/>
            <a:ext cx="1080745" cy="307777"/>
          </a:xfrm>
          <a:prstGeom prst="rect">
            <a:avLst/>
          </a:prstGeom>
          <a:noFill/>
          <a:ln w="9525">
            <a:noFill/>
            <a:miter lim="800000"/>
            <a:headEnd/>
            <a:tailEnd/>
          </a:ln>
        </p:spPr>
        <p:txBody>
          <a:bodyPr wrap="none">
            <a:spAutoFit/>
          </a:bodyPr>
          <a:lstStyle/>
          <a:p>
            <a:r>
              <a:rPr lang="en-US" altLang="ko-KR" sz="1000" b="0" dirty="0" smtClean="0">
                <a:solidFill>
                  <a:schemeClr val="tx1"/>
                </a:solidFill>
                <a:cs typeface="Arial" pitchFamily="34" charset="0"/>
              </a:rPr>
              <a:t>(Unit : KRW </a:t>
            </a:r>
            <a:r>
              <a:rPr lang="en-US" altLang="ko-KR" sz="1000" b="0" dirty="0" err="1" smtClean="0">
                <a:solidFill>
                  <a:schemeClr val="tx1"/>
                </a:solidFill>
                <a:cs typeface="Arial" pitchFamily="34" charset="0"/>
              </a:rPr>
              <a:t>bn</a:t>
            </a:r>
            <a:r>
              <a:rPr lang="en-US" altLang="ko-KR" sz="1000" b="0" dirty="0" smtClean="0">
                <a:solidFill>
                  <a:schemeClr val="tx1"/>
                </a:solidFill>
                <a:cs typeface="Arial" pitchFamily="34" charset="0"/>
              </a:rPr>
              <a:t>)</a:t>
            </a:r>
            <a:endParaRPr lang="ko-KR" altLang="en-US" sz="1000" b="0" dirty="0">
              <a:solidFill>
                <a:schemeClr val="tx1"/>
              </a:solidFill>
              <a:cs typeface="Arial" pitchFamily="34" charset="0"/>
            </a:endParaRPr>
          </a:p>
        </p:txBody>
      </p:sp>
      <p:sp>
        <p:nvSpPr>
          <p:cNvPr id="20" name="Rectangle 12"/>
          <p:cNvSpPr>
            <a:spLocks noChangeArrowheads="1"/>
          </p:cNvSpPr>
          <p:nvPr/>
        </p:nvSpPr>
        <p:spPr bwMode="auto">
          <a:xfrm>
            <a:off x="9261997" y="6523488"/>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8/11</a:t>
            </a:r>
            <a:endParaRPr lang="en-US" altLang="ko-KR" sz="1100" dirty="0">
              <a:solidFill>
                <a:schemeClr val="tx1"/>
              </a:solidFill>
              <a:ea typeface="바탕체" pitchFamily="17" charset="-127"/>
              <a:cs typeface="Arial" pitchFamily="34" charset="0"/>
            </a:endParaRPr>
          </a:p>
        </p:txBody>
      </p:sp>
      <p:sp>
        <p:nvSpPr>
          <p:cNvPr id="2" name="직사각형 1"/>
          <p:cNvSpPr/>
          <p:nvPr/>
        </p:nvSpPr>
        <p:spPr>
          <a:xfrm>
            <a:off x="399390" y="6176518"/>
            <a:ext cx="3698448" cy="480131"/>
          </a:xfrm>
          <a:prstGeom prst="rect">
            <a:avLst/>
          </a:prstGeom>
        </p:spPr>
        <p:txBody>
          <a:bodyPr wrap="none">
            <a:spAutoFit/>
          </a:bodyPr>
          <a:lstStyle/>
          <a:p>
            <a:r>
              <a:rPr lang="en-US" altLang="ko-KR" sz="900" dirty="0" smtClean="0">
                <a:latin typeface="Arial" charset="0"/>
                <a:ea typeface="바탕체" pitchFamily="17" charset="-127"/>
                <a:cs typeface="Arial" charset="0"/>
              </a:rPr>
              <a:t>* Total Assets : Domestic Only, Source : Fair Trade Commission</a:t>
            </a:r>
            <a:br>
              <a:rPr lang="en-US" altLang="ko-KR" sz="900" dirty="0" smtClean="0">
                <a:latin typeface="Arial" charset="0"/>
                <a:ea typeface="바탕체" pitchFamily="17" charset="-127"/>
                <a:cs typeface="Arial" charset="0"/>
              </a:rPr>
            </a:br>
            <a:r>
              <a:rPr lang="en-US" altLang="ko-KR" sz="900" dirty="0">
                <a:latin typeface="Arial" charset="0"/>
                <a:ea typeface="바탕체" pitchFamily="17" charset="-127"/>
                <a:cs typeface="Arial" charset="0"/>
              </a:rPr>
              <a:t> </a:t>
            </a:r>
            <a:r>
              <a:rPr lang="en-US" altLang="ko-KR" sz="900" dirty="0" smtClean="0">
                <a:latin typeface="Arial" charset="0"/>
                <a:ea typeface="바탕체" pitchFamily="17" charset="-127"/>
                <a:cs typeface="Arial" charset="0"/>
              </a:rPr>
              <a:t>※ As of December 31, 2022</a:t>
            </a:r>
            <a:endParaRPr lang="en-US" altLang="ko-KR" sz="900" dirty="0">
              <a:latin typeface="Arial" charset="0"/>
              <a:ea typeface="바탕체" pitchFamily="17" charset="-127"/>
              <a:cs typeface="Arial" charset="0"/>
            </a:endParaRPr>
          </a:p>
        </p:txBody>
      </p:sp>
      <p:sp>
        <p:nvSpPr>
          <p:cNvPr id="21" name="오른쪽 화살표 20"/>
          <p:cNvSpPr/>
          <p:nvPr/>
        </p:nvSpPr>
        <p:spPr bwMode="auto">
          <a:xfrm>
            <a:off x="4727980" y="4437593"/>
            <a:ext cx="211137" cy="561975"/>
          </a:xfrm>
          <a:prstGeom prst="rightArrow">
            <a:avLst/>
          </a:prstGeom>
          <a:solidFill>
            <a:srgbClr val="FF0000"/>
          </a:solidFill>
          <a:ln w="8001" algn="ctr">
            <a:noFill/>
            <a:miter lim="800000"/>
            <a:headEnd/>
            <a:tailEnd/>
          </a:ln>
        </p:spPr>
        <p:txBody>
          <a:bodyPr wrap="none" rtlCol="0" anchor="ctr" anchorCtr="1"/>
          <a:lstStyle/>
          <a:p>
            <a:pPr algn="ctr">
              <a:lnSpc>
                <a:spcPct val="100000"/>
              </a:lnSpc>
              <a:buFontTx/>
              <a:buNone/>
            </a:pPr>
            <a:endParaRPr lang="ko-KR" altLang="en-US" sz="1800" b="0" dirty="0" smtClean="0">
              <a:solidFill>
                <a:schemeClr val="accent1"/>
              </a:solidFill>
              <a:latin typeface="굴림" pitchFamily="50" charset="-127"/>
              <a:ea typeface="굴림" pitchFamily="50" charset="-127"/>
            </a:endParaRPr>
          </a:p>
        </p:txBody>
      </p:sp>
      <p:sp>
        <p:nvSpPr>
          <p:cNvPr id="22" name="직사각형 21"/>
          <p:cNvSpPr/>
          <p:nvPr/>
        </p:nvSpPr>
        <p:spPr>
          <a:xfrm>
            <a:off x="5184635" y="6176518"/>
            <a:ext cx="1669047" cy="286232"/>
          </a:xfrm>
          <a:prstGeom prst="rect">
            <a:avLst/>
          </a:prstGeom>
        </p:spPr>
        <p:txBody>
          <a:bodyPr wrap="none">
            <a:spAutoFit/>
          </a:bodyPr>
          <a:lstStyle/>
          <a:p>
            <a:r>
              <a:rPr lang="en-US" altLang="ko-KR" sz="900" dirty="0">
                <a:latin typeface="Arial" charset="0"/>
                <a:ea typeface="바탕체" pitchFamily="17" charset="-127"/>
                <a:cs typeface="Arial" charset="0"/>
              </a:rPr>
              <a:t>※ As of December 31, </a:t>
            </a:r>
            <a:r>
              <a:rPr lang="en-US" altLang="ko-KR" sz="900" dirty="0" smtClean="0">
                <a:latin typeface="Arial" charset="0"/>
                <a:ea typeface="바탕체" pitchFamily="17" charset="-127"/>
                <a:cs typeface="Arial" charset="0"/>
              </a:rPr>
              <a:t>2022</a:t>
            </a:r>
          </a:p>
        </p:txBody>
      </p:sp>
      <p:sp>
        <p:nvSpPr>
          <p:cNvPr id="23" name="직사각형 234"/>
          <p:cNvSpPr>
            <a:spLocks noChangeArrowheads="1"/>
          </p:cNvSpPr>
          <p:nvPr/>
        </p:nvSpPr>
        <p:spPr bwMode="auto">
          <a:xfrm>
            <a:off x="3492142" y="1348083"/>
            <a:ext cx="1045479" cy="307777"/>
          </a:xfrm>
          <a:prstGeom prst="rect">
            <a:avLst/>
          </a:prstGeom>
          <a:noFill/>
          <a:ln w="9525">
            <a:noFill/>
            <a:miter lim="800000"/>
            <a:headEnd/>
            <a:tailEnd/>
          </a:ln>
        </p:spPr>
        <p:txBody>
          <a:bodyPr wrap="none">
            <a:spAutoFit/>
          </a:bodyPr>
          <a:lstStyle/>
          <a:p>
            <a:r>
              <a:rPr lang="en-US" altLang="ko-KR" sz="1000" b="0" dirty="0" smtClean="0">
                <a:solidFill>
                  <a:schemeClr val="tx1"/>
                </a:solidFill>
                <a:cs typeface="Arial" pitchFamily="34" charset="0"/>
              </a:rPr>
              <a:t>(Unit : </a:t>
            </a:r>
            <a:r>
              <a:rPr lang="en-US" altLang="ko-KR" sz="1000" b="0" smtClean="0">
                <a:solidFill>
                  <a:schemeClr val="tx1"/>
                </a:solidFill>
                <a:cs typeface="Arial" pitchFamily="34" charset="0"/>
              </a:rPr>
              <a:t>KRW tn)</a:t>
            </a:r>
            <a:endParaRPr lang="ko-KR" altLang="en-US" sz="1000" b="0" dirty="0">
              <a:solidFill>
                <a:schemeClr val="tx1"/>
              </a:solidFill>
              <a:cs typeface="Arial" pitchFamily="34" charset="0"/>
            </a:endParaRPr>
          </a:p>
        </p:txBody>
      </p:sp>
    </p:spTree>
    <p:extLst>
      <p:ext uri="{BB962C8B-B14F-4D97-AF65-F5344CB8AC3E}">
        <p14:creationId xmlns:p14="http://schemas.microsoft.com/office/powerpoint/2010/main" val="4021086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80"/>
          <p:cNvSpPr>
            <a:spLocks noChangeArrowheads="1"/>
          </p:cNvSpPr>
          <p:nvPr/>
        </p:nvSpPr>
        <p:spPr bwMode="auto">
          <a:xfrm>
            <a:off x="5124450" y="1752600"/>
            <a:ext cx="4325938" cy="4210050"/>
          </a:xfrm>
          <a:prstGeom prst="rect">
            <a:avLst/>
          </a:prstGeom>
          <a:solidFill>
            <a:srgbClr val="E0E0E0"/>
          </a:solidFill>
          <a:ln w="9525" algn="ctr">
            <a:noFill/>
            <a:miter lim="800000"/>
            <a:headEnd/>
            <a:tailEnd/>
          </a:ln>
        </p:spPr>
        <p:txBody>
          <a:bodyPr wrap="none" anchor="ctr"/>
          <a:lstStyle/>
          <a:p>
            <a:pPr algn="ctr" latinLnBrk="0">
              <a:lnSpc>
                <a:spcPct val="100000"/>
              </a:lnSpc>
              <a:buFontTx/>
              <a:buNone/>
            </a:pPr>
            <a:endParaRPr kumimoji="0" lang="ja-JP" altLang="en-US" sz="2400" b="0">
              <a:solidFill>
                <a:schemeClr val="bg1"/>
              </a:solidFill>
              <a:ea typeface="바탕체" pitchFamily="17" charset="-127"/>
            </a:endParaRPr>
          </a:p>
        </p:txBody>
      </p:sp>
      <p:sp>
        <p:nvSpPr>
          <p:cNvPr id="17412" name="Rectangle 81"/>
          <p:cNvSpPr>
            <a:spLocks noChangeArrowheads="1"/>
          </p:cNvSpPr>
          <p:nvPr/>
        </p:nvSpPr>
        <p:spPr bwMode="auto">
          <a:xfrm>
            <a:off x="5862638" y="2039938"/>
            <a:ext cx="2871787" cy="322262"/>
          </a:xfrm>
          <a:prstGeom prst="rect">
            <a:avLst/>
          </a:prstGeom>
          <a:solidFill>
            <a:schemeClr val="bg1"/>
          </a:solidFill>
          <a:ln w="19050" algn="ctr">
            <a:noFill/>
            <a:miter lim="800000"/>
            <a:headEnd/>
            <a:tailEnd/>
          </a:ln>
        </p:spPr>
        <p:txBody>
          <a:bodyPr wrap="none" lIns="0" tIns="0" rIns="0" bIns="0" anchor="ctr" anchorCtr="1"/>
          <a:lstStyle/>
          <a:p>
            <a:pPr algn="ctr" eaLnBrk="0" latinLnBrk="0" hangingPunct="0">
              <a:lnSpc>
                <a:spcPct val="70000"/>
              </a:lnSpc>
              <a:spcBef>
                <a:spcPct val="50000"/>
              </a:spcBef>
              <a:buFontTx/>
              <a:buNone/>
            </a:pPr>
            <a:r>
              <a:rPr kumimoji="0" lang="en-US" altLang="ja-JP" sz="1200" dirty="0">
                <a:solidFill>
                  <a:schemeClr val="tx1"/>
                </a:solidFill>
                <a:ea typeface="바탕체" pitchFamily="17" charset="-127"/>
              </a:rPr>
              <a:t>Payout Ratio</a:t>
            </a:r>
          </a:p>
        </p:txBody>
      </p:sp>
      <p:sp>
        <p:nvSpPr>
          <p:cNvPr id="17413" name="Rectangle 82"/>
          <p:cNvSpPr>
            <a:spLocks noChangeArrowheads="1"/>
          </p:cNvSpPr>
          <p:nvPr/>
        </p:nvSpPr>
        <p:spPr bwMode="auto">
          <a:xfrm>
            <a:off x="365361" y="1761045"/>
            <a:ext cx="4495800" cy="4210050"/>
          </a:xfrm>
          <a:prstGeom prst="rect">
            <a:avLst/>
          </a:prstGeom>
          <a:solidFill>
            <a:srgbClr val="E0E0E0"/>
          </a:solidFill>
          <a:ln w="9525" algn="ctr">
            <a:noFill/>
            <a:miter lim="800000"/>
            <a:headEnd/>
            <a:tailEnd/>
          </a:ln>
        </p:spPr>
        <p:txBody>
          <a:bodyPr wrap="none" anchor="ctr"/>
          <a:lstStyle/>
          <a:p>
            <a:pPr algn="ctr" latinLnBrk="0">
              <a:lnSpc>
                <a:spcPct val="100000"/>
              </a:lnSpc>
              <a:buFontTx/>
              <a:buNone/>
            </a:pPr>
            <a:endParaRPr kumimoji="0" lang="ja-JP" altLang="en-US" sz="800" b="0">
              <a:solidFill>
                <a:srgbClr val="3666CC"/>
              </a:solidFill>
              <a:ea typeface="바탕체" pitchFamily="17" charset="-127"/>
            </a:endParaRPr>
          </a:p>
        </p:txBody>
      </p:sp>
      <p:sp>
        <p:nvSpPr>
          <p:cNvPr id="17414" name="Rectangle 83"/>
          <p:cNvSpPr>
            <a:spLocks noChangeArrowheads="1"/>
          </p:cNvSpPr>
          <p:nvPr/>
        </p:nvSpPr>
        <p:spPr bwMode="auto">
          <a:xfrm>
            <a:off x="1278690" y="2039938"/>
            <a:ext cx="2871787" cy="322262"/>
          </a:xfrm>
          <a:prstGeom prst="rect">
            <a:avLst/>
          </a:prstGeom>
          <a:solidFill>
            <a:schemeClr val="bg1"/>
          </a:solidFill>
          <a:ln w="19050" algn="ctr">
            <a:noFill/>
            <a:miter lim="800000"/>
            <a:headEnd/>
            <a:tailEnd/>
          </a:ln>
        </p:spPr>
        <p:txBody>
          <a:bodyPr wrap="none" lIns="0" tIns="0" rIns="0" bIns="0" anchor="ctr" anchorCtr="1"/>
          <a:lstStyle/>
          <a:p>
            <a:pPr algn="ctr" eaLnBrk="0" latinLnBrk="0" hangingPunct="0">
              <a:lnSpc>
                <a:spcPct val="70000"/>
              </a:lnSpc>
              <a:spcBef>
                <a:spcPct val="50000"/>
              </a:spcBef>
              <a:buFontTx/>
              <a:buNone/>
            </a:pPr>
            <a:r>
              <a:rPr kumimoji="0" lang="en-US" altLang="ko-KR" sz="1200">
                <a:solidFill>
                  <a:schemeClr val="tx1"/>
                </a:solidFill>
                <a:ea typeface="바탕체" pitchFamily="17" charset="-127"/>
              </a:rPr>
              <a:t>Yield &amp; DPS</a:t>
            </a:r>
            <a:endParaRPr kumimoji="0" lang="ja-JP" altLang="en-US" sz="2400" b="0">
              <a:solidFill>
                <a:schemeClr val="tx1"/>
              </a:solidFill>
              <a:ea typeface="바탕체" pitchFamily="17" charset="-127"/>
            </a:endParaRPr>
          </a:p>
        </p:txBody>
      </p:sp>
      <p:sp>
        <p:nvSpPr>
          <p:cNvPr id="17415" name="Rectangle 84"/>
          <p:cNvSpPr>
            <a:spLocks noChangeArrowheads="1"/>
          </p:cNvSpPr>
          <p:nvPr/>
        </p:nvSpPr>
        <p:spPr bwMode="auto">
          <a:xfrm>
            <a:off x="2767234" y="4433888"/>
            <a:ext cx="288000" cy="900112"/>
          </a:xfrm>
          <a:prstGeom prst="rect">
            <a:avLst/>
          </a:prstGeom>
          <a:solidFill>
            <a:srgbClr val="0066CC"/>
          </a:solidFill>
          <a:ln w="9525" algn="ctr">
            <a:noFill/>
            <a:miter lim="800000"/>
            <a:headEnd/>
            <a:tailEnd/>
          </a:ln>
        </p:spPr>
        <p:txBody>
          <a:bodyPr wrap="none" anchor="ctr" anchorCtr="1"/>
          <a:lstStyle/>
          <a:p>
            <a:pPr algn="ctr">
              <a:lnSpc>
                <a:spcPct val="100000"/>
              </a:lnSpc>
              <a:buFontTx/>
              <a:buNone/>
            </a:pPr>
            <a:r>
              <a:rPr lang="en-US" altLang="ko-KR" sz="900" b="0">
                <a:solidFill>
                  <a:schemeClr val="bg1"/>
                </a:solidFill>
                <a:ea typeface="HY견명조" pitchFamily="18" charset="-127"/>
              </a:rPr>
              <a:t>1,000</a:t>
            </a:r>
          </a:p>
        </p:txBody>
      </p:sp>
      <p:sp>
        <p:nvSpPr>
          <p:cNvPr id="17433" name="Text Box 102"/>
          <p:cNvSpPr txBox="1">
            <a:spLocks noChangeArrowheads="1"/>
          </p:cNvSpPr>
          <p:nvPr/>
        </p:nvSpPr>
        <p:spPr bwMode="auto">
          <a:xfrm>
            <a:off x="802474" y="5394207"/>
            <a:ext cx="288000"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13</a:t>
            </a:r>
            <a:endParaRPr lang="en-US" altLang="ko-KR" sz="1100" b="0" dirty="0">
              <a:solidFill>
                <a:schemeClr val="tx1"/>
              </a:solidFill>
              <a:ea typeface="바탕체" pitchFamily="17" charset="-127"/>
            </a:endParaRPr>
          </a:p>
        </p:txBody>
      </p:sp>
      <p:sp>
        <p:nvSpPr>
          <p:cNvPr id="17438" name="Rectangle 107"/>
          <p:cNvSpPr>
            <a:spLocks noChangeArrowheads="1"/>
          </p:cNvSpPr>
          <p:nvPr/>
        </p:nvSpPr>
        <p:spPr bwMode="auto">
          <a:xfrm>
            <a:off x="5354638" y="3230563"/>
            <a:ext cx="2732087" cy="2444750"/>
          </a:xfrm>
          <a:prstGeom prst="rect">
            <a:avLst/>
          </a:prstGeom>
          <a:noFill/>
          <a:ln w="9525">
            <a:noFill/>
            <a:miter lim="800000"/>
            <a:headEnd/>
            <a:tailEnd/>
          </a:ln>
        </p:spPr>
        <p:txBody>
          <a:bodyPr/>
          <a:lstStyle/>
          <a:p>
            <a:endParaRPr lang="ko-KR" altLang="en-US"/>
          </a:p>
        </p:txBody>
      </p:sp>
      <p:sp>
        <p:nvSpPr>
          <p:cNvPr id="17439" name="Line 108"/>
          <p:cNvSpPr>
            <a:spLocks noChangeShapeType="1"/>
          </p:cNvSpPr>
          <p:nvPr/>
        </p:nvSpPr>
        <p:spPr bwMode="auto">
          <a:xfrm>
            <a:off x="5275385" y="5343525"/>
            <a:ext cx="3925765" cy="0"/>
          </a:xfrm>
          <a:prstGeom prst="line">
            <a:avLst/>
          </a:prstGeom>
          <a:noFill/>
          <a:ln w="28575">
            <a:solidFill>
              <a:schemeClr val="bg2"/>
            </a:solidFill>
            <a:round/>
            <a:headEnd/>
            <a:tailEnd/>
          </a:ln>
        </p:spPr>
        <p:txBody>
          <a:bodyPr/>
          <a:lstStyle/>
          <a:p>
            <a:endParaRPr lang="ko-KR" altLang="en-US"/>
          </a:p>
        </p:txBody>
      </p:sp>
      <p:sp>
        <p:nvSpPr>
          <p:cNvPr id="17443" name="Text Box 138"/>
          <p:cNvSpPr txBox="1">
            <a:spLocks noChangeArrowheads="1"/>
          </p:cNvSpPr>
          <p:nvPr/>
        </p:nvSpPr>
        <p:spPr bwMode="auto">
          <a:xfrm>
            <a:off x="1585476" y="5394207"/>
            <a:ext cx="288000"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15</a:t>
            </a:r>
            <a:endParaRPr lang="en-US" altLang="ko-KR" sz="1100" b="0" dirty="0">
              <a:solidFill>
                <a:schemeClr val="tx1"/>
              </a:solidFill>
              <a:ea typeface="바탕체" pitchFamily="17" charset="-127"/>
            </a:endParaRPr>
          </a:p>
        </p:txBody>
      </p:sp>
      <p:sp>
        <p:nvSpPr>
          <p:cNvPr id="17460" name="Rectangle 183"/>
          <p:cNvSpPr>
            <a:spLocks noChangeArrowheads="1"/>
          </p:cNvSpPr>
          <p:nvPr/>
        </p:nvSpPr>
        <p:spPr bwMode="auto">
          <a:xfrm>
            <a:off x="561372" y="2571806"/>
            <a:ext cx="738187" cy="168275"/>
          </a:xfrm>
          <a:prstGeom prst="rect">
            <a:avLst/>
          </a:prstGeom>
          <a:noFill/>
          <a:ln w="28575">
            <a:noFill/>
            <a:miter lim="800000"/>
            <a:headEnd/>
            <a:tailEnd/>
          </a:ln>
        </p:spPr>
        <p:txBody>
          <a:bodyPr/>
          <a:lstStyle/>
          <a:p>
            <a:pPr algn="ctr" eaLnBrk="0" latinLnBrk="0" hangingPunct="0">
              <a:lnSpc>
                <a:spcPct val="100000"/>
              </a:lnSpc>
              <a:spcBef>
                <a:spcPct val="50000"/>
              </a:spcBef>
              <a:buFontTx/>
              <a:buNone/>
            </a:pPr>
            <a:r>
              <a:rPr kumimoji="0" lang="en-US" altLang="ko-KR" sz="800" b="0" dirty="0">
                <a:solidFill>
                  <a:schemeClr val="hlink"/>
                </a:solidFill>
                <a:ea typeface="바탕체" pitchFamily="17" charset="-127"/>
              </a:rPr>
              <a:t>Yield (%)</a:t>
            </a:r>
          </a:p>
        </p:txBody>
      </p:sp>
      <p:sp>
        <p:nvSpPr>
          <p:cNvPr id="2" name="Text Box 11"/>
          <p:cNvSpPr txBox="1">
            <a:spLocks noChangeArrowheads="1"/>
          </p:cNvSpPr>
          <p:nvPr/>
        </p:nvSpPr>
        <p:spPr bwMode="auto">
          <a:xfrm>
            <a:off x="382588" y="550863"/>
            <a:ext cx="5708650" cy="396875"/>
          </a:xfrm>
          <a:prstGeom prst="rect">
            <a:avLst/>
          </a:prstGeom>
          <a:noFill/>
          <a:ln w="9525">
            <a:noFill/>
            <a:miter lim="800000"/>
            <a:headEnd/>
            <a:tailEnd/>
          </a:ln>
        </p:spPr>
        <p:txBody>
          <a:bodyPr>
            <a:spAutoFit/>
          </a:bodyPr>
          <a:lstStyle/>
          <a:p>
            <a:pPr>
              <a:lnSpc>
                <a:spcPct val="100000"/>
              </a:lnSpc>
              <a:spcBef>
                <a:spcPct val="50000"/>
              </a:spcBef>
              <a:buFontTx/>
              <a:buNone/>
              <a:defRPr/>
            </a:pPr>
            <a:r>
              <a:rPr lang="en-US" altLang="ko-KR" sz="2000" dirty="0">
                <a:solidFill>
                  <a:schemeClr val="bg1"/>
                </a:solidFill>
                <a:effectLst>
                  <a:outerShdw blurRad="38100" dist="38100" dir="2700000" algn="tl">
                    <a:srgbClr val="C0C0C0"/>
                  </a:outerShdw>
                </a:effectLst>
                <a:ea typeface="바탕체" pitchFamily="17" charset="-127"/>
              </a:rPr>
              <a:t>Appendix – </a:t>
            </a:r>
            <a:r>
              <a:rPr lang="en-US" altLang="ko-KR" sz="2000" dirty="0" smtClean="0">
                <a:solidFill>
                  <a:schemeClr val="bg1"/>
                </a:solidFill>
                <a:effectLst>
                  <a:outerShdw blurRad="38100" dist="38100" dir="2700000" algn="tl">
                    <a:srgbClr val="C0C0C0"/>
                  </a:outerShdw>
                </a:effectLst>
                <a:ea typeface="바탕체" pitchFamily="17" charset="-127"/>
              </a:rPr>
              <a:t>Dividends</a:t>
            </a:r>
            <a:endParaRPr lang="en-US" altLang="ko-KR" sz="2000" dirty="0">
              <a:solidFill>
                <a:schemeClr val="bg1"/>
              </a:solidFill>
              <a:effectLst>
                <a:outerShdw blurRad="38100" dist="38100" dir="2700000" algn="tl">
                  <a:srgbClr val="C0C0C0"/>
                </a:outerShdw>
              </a:effectLst>
              <a:ea typeface="바탕체" pitchFamily="17" charset="-127"/>
            </a:endParaRPr>
          </a:p>
        </p:txBody>
      </p:sp>
      <p:sp>
        <p:nvSpPr>
          <p:cNvPr id="17464" name="Text Box 18"/>
          <p:cNvSpPr txBox="1">
            <a:spLocks noChangeArrowheads="1"/>
          </p:cNvSpPr>
          <p:nvPr/>
        </p:nvSpPr>
        <p:spPr bwMode="auto">
          <a:xfrm>
            <a:off x="412750" y="382588"/>
            <a:ext cx="2305050" cy="246062"/>
          </a:xfrm>
          <a:prstGeom prst="rect">
            <a:avLst/>
          </a:prstGeom>
          <a:noFill/>
          <a:ln w="9525">
            <a:noFill/>
            <a:miter lim="800000"/>
            <a:headEnd/>
            <a:tailEnd/>
          </a:ln>
        </p:spPr>
        <p:txBody>
          <a:bodyPr>
            <a:spAutoFit/>
          </a:bodyPr>
          <a:lstStyle/>
          <a:p>
            <a:pPr>
              <a:lnSpc>
                <a:spcPct val="100000"/>
              </a:lnSpc>
              <a:spcBef>
                <a:spcPct val="50000"/>
              </a:spcBef>
              <a:buFontTx/>
              <a:buNone/>
            </a:pPr>
            <a:r>
              <a:rPr lang="en-US" altLang="ko-KR" sz="1000">
                <a:solidFill>
                  <a:schemeClr val="bg1"/>
                </a:solidFill>
                <a:ea typeface="HY견명조" pitchFamily="18" charset="-127"/>
              </a:rPr>
              <a:t>INVESTOR RELATIONS</a:t>
            </a:r>
          </a:p>
        </p:txBody>
      </p:sp>
      <p:sp>
        <p:nvSpPr>
          <p:cNvPr id="66" name="Text Box 102"/>
          <p:cNvSpPr txBox="1">
            <a:spLocks noChangeArrowheads="1"/>
          </p:cNvSpPr>
          <p:nvPr/>
        </p:nvSpPr>
        <p:spPr bwMode="auto">
          <a:xfrm>
            <a:off x="1193975" y="5394207"/>
            <a:ext cx="288000"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14</a:t>
            </a:r>
            <a:endParaRPr lang="en-US" altLang="ko-KR" sz="1100" b="0" dirty="0">
              <a:solidFill>
                <a:schemeClr val="tx1"/>
              </a:solidFill>
              <a:ea typeface="바탕체" pitchFamily="17" charset="-127"/>
            </a:endParaRPr>
          </a:p>
        </p:txBody>
      </p:sp>
      <p:sp>
        <p:nvSpPr>
          <p:cNvPr id="67" name="Rectangle 100"/>
          <p:cNvSpPr>
            <a:spLocks noChangeArrowheads="1"/>
          </p:cNvSpPr>
          <p:nvPr/>
        </p:nvSpPr>
        <p:spPr bwMode="auto">
          <a:xfrm>
            <a:off x="820749" y="5107200"/>
            <a:ext cx="288000" cy="226800"/>
          </a:xfrm>
          <a:prstGeom prst="rect">
            <a:avLst/>
          </a:prstGeom>
          <a:noFill/>
          <a:ln w="9525" algn="ctr">
            <a:noFill/>
            <a:miter lim="800000"/>
            <a:headEnd/>
            <a:tailEnd/>
          </a:ln>
        </p:spPr>
        <p:txBody>
          <a:bodyPr wrap="none" anchor="ctr" anchorCtr="1"/>
          <a:lstStyle/>
          <a:p>
            <a:pPr algn="ctr">
              <a:lnSpc>
                <a:spcPct val="100000"/>
              </a:lnSpc>
              <a:buFontTx/>
              <a:buNone/>
            </a:pPr>
            <a:r>
              <a:rPr lang="en-US" altLang="ko-KR" sz="900" b="0" dirty="0" smtClean="0">
                <a:solidFill>
                  <a:schemeClr val="tx1"/>
                </a:solidFill>
                <a:ea typeface="HY견명조" pitchFamily="18" charset="-127"/>
              </a:rPr>
              <a:t>0</a:t>
            </a:r>
            <a:endParaRPr lang="en-US" altLang="ko-KR" sz="900" b="0" dirty="0">
              <a:solidFill>
                <a:schemeClr val="tx1"/>
              </a:solidFill>
              <a:ea typeface="HY견명조" pitchFamily="18" charset="-127"/>
            </a:endParaRPr>
          </a:p>
        </p:txBody>
      </p:sp>
      <p:sp>
        <p:nvSpPr>
          <p:cNvPr id="76" name="Rectangle 100"/>
          <p:cNvSpPr>
            <a:spLocks noChangeArrowheads="1"/>
          </p:cNvSpPr>
          <p:nvPr/>
        </p:nvSpPr>
        <p:spPr bwMode="auto">
          <a:xfrm>
            <a:off x="1210046" y="5107200"/>
            <a:ext cx="288000" cy="226800"/>
          </a:xfrm>
          <a:prstGeom prst="rect">
            <a:avLst/>
          </a:prstGeom>
          <a:noFill/>
          <a:ln w="9525" algn="ctr">
            <a:noFill/>
            <a:miter lim="800000"/>
            <a:headEnd/>
            <a:tailEnd/>
          </a:ln>
        </p:spPr>
        <p:txBody>
          <a:bodyPr wrap="none" anchor="ctr" anchorCtr="1"/>
          <a:lstStyle/>
          <a:p>
            <a:pPr algn="ctr">
              <a:lnSpc>
                <a:spcPct val="100000"/>
              </a:lnSpc>
              <a:buFontTx/>
              <a:buNone/>
            </a:pPr>
            <a:r>
              <a:rPr lang="en-US" altLang="ko-KR" sz="900" b="0" dirty="0" smtClean="0">
                <a:solidFill>
                  <a:schemeClr val="tx1"/>
                </a:solidFill>
                <a:ea typeface="HY견명조" pitchFamily="18" charset="-127"/>
              </a:rPr>
              <a:t>0</a:t>
            </a:r>
            <a:endParaRPr lang="en-US" altLang="ko-KR" sz="900" b="0" dirty="0">
              <a:solidFill>
                <a:schemeClr val="tx1"/>
              </a:solidFill>
              <a:ea typeface="HY견명조" pitchFamily="18" charset="-127"/>
            </a:endParaRPr>
          </a:p>
        </p:txBody>
      </p:sp>
      <p:sp>
        <p:nvSpPr>
          <p:cNvPr id="81" name="Text Box 138"/>
          <p:cNvSpPr txBox="1">
            <a:spLocks noChangeArrowheads="1"/>
          </p:cNvSpPr>
          <p:nvPr/>
        </p:nvSpPr>
        <p:spPr bwMode="auto">
          <a:xfrm>
            <a:off x="1976977" y="5394207"/>
            <a:ext cx="288000"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16</a:t>
            </a:r>
            <a:endParaRPr lang="en-US" altLang="ko-KR" sz="1100" b="0" dirty="0">
              <a:solidFill>
                <a:schemeClr val="tx1"/>
              </a:solidFill>
              <a:ea typeface="바탕체" pitchFamily="17" charset="-127"/>
            </a:endParaRPr>
          </a:p>
        </p:txBody>
      </p:sp>
      <p:sp>
        <p:nvSpPr>
          <p:cNvPr id="82" name="Rectangle 100"/>
          <p:cNvSpPr>
            <a:spLocks noChangeArrowheads="1"/>
          </p:cNvSpPr>
          <p:nvPr/>
        </p:nvSpPr>
        <p:spPr bwMode="auto">
          <a:xfrm>
            <a:off x="1599343" y="5107200"/>
            <a:ext cx="288000" cy="226800"/>
          </a:xfrm>
          <a:prstGeom prst="rect">
            <a:avLst/>
          </a:prstGeom>
          <a:noFill/>
          <a:ln w="9525" algn="ctr">
            <a:noFill/>
            <a:miter lim="800000"/>
            <a:headEnd/>
            <a:tailEnd/>
          </a:ln>
        </p:spPr>
        <p:txBody>
          <a:bodyPr wrap="none" anchor="ctr" anchorCtr="1"/>
          <a:lstStyle/>
          <a:p>
            <a:pPr algn="ctr">
              <a:lnSpc>
                <a:spcPct val="100000"/>
              </a:lnSpc>
              <a:buFontTx/>
              <a:buNone/>
            </a:pPr>
            <a:r>
              <a:rPr lang="en-US" altLang="ko-KR" sz="900" b="0" dirty="0" smtClean="0">
                <a:solidFill>
                  <a:schemeClr val="tx1"/>
                </a:solidFill>
                <a:ea typeface="HY견명조" pitchFamily="18" charset="-127"/>
              </a:rPr>
              <a:t>0</a:t>
            </a:r>
            <a:endParaRPr lang="en-US" altLang="ko-KR" sz="900" b="0" dirty="0">
              <a:solidFill>
                <a:schemeClr val="tx1"/>
              </a:solidFill>
              <a:ea typeface="HY견명조" pitchFamily="18" charset="-127"/>
            </a:endParaRPr>
          </a:p>
        </p:txBody>
      </p:sp>
      <p:sp>
        <p:nvSpPr>
          <p:cNvPr id="90" name="Text Box 138"/>
          <p:cNvSpPr txBox="1">
            <a:spLocks noChangeArrowheads="1"/>
          </p:cNvSpPr>
          <p:nvPr/>
        </p:nvSpPr>
        <p:spPr bwMode="auto">
          <a:xfrm>
            <a:off x="2368478" y="5394207"/>
            <a:ext cx="288000"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17</a:t>
            </a:r>
            <a:endParaRPr lang="en-US" altLang="ko-KR" sz="1100" b="0" dirty="0">
              <a:solidFill>
                <a:schemeClr val="tx1"/>
              </a:solidFill>
              <a:ea typeface="바탕체" pitchFamily="17" charset="-127"/>
            </a:endParaRPr>
          </a:p>
        </p:txBody>
      </p:sp>
      <p:sp>
        <p:nvSpPr>
          <p:cNvPr id="91" name="Rectangle 100"/>
          <p:cNvSpPr>
            <a:spLocks noChangeArrowheads="1"/>
          </p:cNvSpPr>
          <p:nvPr/>
        </p:nvSpPr>
        <p:spPr bwMode="auto">
          <a:xfrm>
            <a:off x="1988640" y="5107200"/>
            <a:ext cx="288000" cy="226800"/>
          </a:xfrm>
          <a:prstGeom prst="rect">
            <a:avLst/>
          </a:prstGeom>
          <a:noFill/>
          <a:ln w="9525" algn="ctr">
            <a:noFill/>
            <a:miter lim="800000"/>
            <a:headEnd/>
            <a:tailEnd/>
          </a:ln>
        </p:spPr>
        <p:txBody>
          <a:bodyPr wrap="none" anchor="ctr" anchorCtr="1"/>
          <a:lstStyle/>
          <a:p>
            <a:pPr algn="ctr">
              <a:lnSpc>
                <a:spcPct val="100000"/>
              </a:lnSpc>
              <a:buFontTx/>
              <a:buNone/>
            </a:pPr>
            <a:r>
              <a:rPr lang="en-US" altLang="ko-KR" sz="900" b="0" dirty="0" smtClean="0">
                <a:solidFill>
                  <a:schemeClr val="tx1"/>
                </a:solidFill>
                <a:ea typeface="HY견명조" pitchFamily="18" charset="-127"/>
              </a:rPr>
              <a:t>0</a:t>
            </a:r>
            <a:endParaRPr lang="en-US" altLang="ko-KR" sz="900" b="0" dirty="0">
              <a:solidFill>
                <a:schemeClr val="tx1"/>
              </a:solidFill>
              <a:ea typeface="HY견명조" pitchFamily="18" charset="-127"/>
            </a:endParaRPr>
          </a:p>
        </p:txBody>
      </p:sp>
      <p:sp>
        <p:nvSpPr>
          <p:cNvPr id="99" name="Rectangle 12"/>
          <p:cNvSpPr>
            <a:spLocks noChangeArrowheads="1"/>
          </p:cNvSpPr>
          <p:nvPr/>
        </p:nvSpPr>
        <p:spPr bwMode="auto">
          <a:xfrm>
            <a:off x="9261997" y="6523488"/>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9/11</a:t>
            </a:r>
            <a:endParaRPr lang="en-US" altLang="ko-KR" sz="1100" dirty="0">
              <a:solidFill>
                <a:schemeClr val="tx1"/>
              </a:solidFill>
              <a:ea typeface="바탕체" pitchFamily="17" charset="-127"/>
              <a:cs typeface="Arial" pitchFamily="34" charset="0"/>
            </a:endParaRPr>
          </a:p>
        </p:txBody>
      </p:sp>
      <p:graphicFrame>
        <p:nvGraphicFramePr>
          <p:cNvPr id="12" name="차트 11"/>
          <p:cNvGraphicFramePr/>
          <p:nvPr>
            <p:extLst>
              <p:ext uri="{D42A27DB-BD31-4B8C-83A1-F6EECF244321}">
                <p14:modId xmlns:p14="http://schemas.microsoft.com/office/powerpoint/2010/main" val="298843401"/>
              </p:ext>
            </p:extLst>
          </p:nvPr>
        </p:nvGraphicFramePr>
        <p:xfrm>
          <a:off x="684213" y="2737456"/>
          <a:ext cx="4112596" cy="1208063"/>
        </p:xfrm>
        <a:graphic>
          <a:graphicData uri="http://schemas.openxmlformats.org/drawingml/2006/chart">
            <c:chart xmlns:c="http://schemas.openxmlformats.org/drawingml/2006/chart" xmlns:r="http://schemas.openxmlformats.org/officeDocument/2006/relationships" r:id="rId2"/>
          </a:graphicData>
        </a:graphic>
      </p:graphicFrame>
      <p:sp>
        <p:nvSpPr>
          <p:cNvPr id="102" name="Rectangle 100"/>
          <p:cNvSpPr>
            <a:spLocks noChangeArrowheads="1"/>
          </p:cNvSpPr>
          <p:nvPr/>
        </p:nvSpPr>
        <p:spPr bwMode="auto">
          <a:xfrm>
            <a:off x="2377937" y="5021315"/>
            <a:ext cx="288000" cy="312685"/>
          </a:xfrm>
          <a:prstGeom prst="rect">
            <a:avLst/>
          </a:prstGeom>
          <a:solidFill>
            <a:srgbClr val="0066CC"/>
          </a:solidFill>
          <a:ln w="9525" algn="ctr">
            <a:noFill/>
            <a:miter lim="800000"/>
            <a:headEnd/>
            <a:tailEnd/>
          </a:ln>
        </p:spPr>
        <p:txBody>
          <a:bodyPr wrap="none" anchor="ctr" anchorCtr="1"/>
          <a:lstStyle/>
          <a:p>
            <a:pPr algn="ctr">
              <a:lnSpc>
                <a:spcPct val="100000"/>
              </a:lnSpc>
              <a:buFontTx/>
              <a:buNone/>
            </a:pPr>
            <a:r>
              <a:rPr lang="en-US" altLang="ko-KR" sz="900" b="0" smtClean="0">
                <a:solidFill>
                  <a:schemeClr val="bg1"/>
                </a:solidFill>
                <a:ea typeface="HY견명조" pitchFamily="18" charset="-127"/>
              </a:rPr>
              <a:t>300</a:t>
            </a:r>
            <a:endParaRPr lang="en-US" altLang="ko-KR" sz="900" b="0" dirty="0">
              <a:solidFill>
                <a:schemeClr val="bg1"/>
              </a:solidFill>
              <a:ea typeface="HY견명조" pitchFamily="18" charset="-127"/>
            </a:endParaRPr>
          </a:p>
        </p:txBody>
      </p:sp>
      <p:sp>
        <p:nvSpPr>
          <p:cNvPr id="103" name="Text Box 138"/>
          <p:cNvSpPr txBox="1">
            <a:spLocks noChangeArrowheads="1"/>
          </p:cNvSpPr>
          <p:nvPr/>
        </p:nvSpPr>
        <p:spPr bwMode="auto">
          <a:xfrm>
            <a:off x="2759979" y="5394207"/>
            <a:ext cx="288000"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18</a:t>
            </a:r>
            <a:endParaRPr lang="en-US" altLang="ko-KR" sz="1100" b="0" dirty="0">
              <a:solidFill>
                <a:schemeClr val="tx1"/>
              </a:solidFill>
              <a:ea typeface="바탕체" pitchFamily="17" charset="-127"/>
            </a:endParaRPr>
          </a:p>
        </p:txBody>
      </p:sp>
      <p:graphicFrame>
        <p:nvGraphicFramePr>
          <p:cNvPr id="20" name="차트 19"/>
          <p:cNvGraphicFramePr/>
          <p:nvPr>
            <p:extLst>
              <p:ext uri="{D42A27DB-BD31-4B8C-83A1-F6EECF244321}">
                <p14:modId xmlns:p14="http://schemas.microsoft.com/office/powerpoint/2010/main" val="2013089459"/>
              </p:ext>
            </p:extLst>
          </p:nvPr>
        </p:nvGraphicFramePr>
        <p:xfrm>
          <a:off x="5124451" y="3352800"/>
          <a:ext cx="4325938" cy="2322511"/>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183"/>
          <p:cNvSpPr>
            <a:spLocks noChangeArrowheads="1"/>
          </p:cNvSpPr>
          <p:nvPr/>
        </p:nvSpPr>
        <p:spPr bwMode="auto">
          <a:xfrm>
            <a:off x="560024" y="3921538"/>
            <a:ext cx="738187" cy="168275"/>
          </a:xfrm>
          <a:prstGeom prst="rect">
            <a:avLst/>
          </a:prstGeom>
          <a:noFill/>
          <a:ln w="28575">
            <a:noFill/>
            <a:miter lim="800000"/>
            <a:headEnd/>
            <a:tailEnd/>
          </a:ln>
        </p:spPr>
        <p:txBody>
          <a:bodyPr/>
          <a:lstStyle/>
          <a:p>
            <a:pPr algn="ctr" eaLnBrk="0" latinLnBrk="0" hangingPunct="0">
              <a:lnSpc>
                <a:spcPct val="100000"/>
              </a:lnSpc>
              <a:spcBef>
                <a:spcPct val="50000"/>
              </a:spcBef>
              <a:buFontTx/>
              <a:buNone/>
            </a:pPr>
            <a:r>
              <a:rPr kumimoji="0" lang="en-US" altLang="ko-KR" sz="800" b="0" dirty="0" smtClean="0">
                <a:solidFill>
                  <a:schemeClr val="hlink"/>
                </a:solidFill>
                <a:ea typeface="바탕체" pitchFamily="17" charset="-127"/>
              </a:rPr>
              <a:t>Unit : KRW </a:t>
            </a:r>
            <a:endParaRPr kumimoji="0" lang="en-US" altLang="ko-KR" sz="800" b="0" dirty="0">
              <a:solidFill>
                <a:schemeClr val="hlink"/>
              </a:solidFill>
              <a:ea typeface="바탕체" pitchFamily="17" charset="-127"/>
            </a:endParaRPr>
          </a:p>
        </p:txBody>
      </p:sp>
      <p:sp>
        <p:nvSpPr>
          <p:cNvPr id="32" name="Rectangle 84"/>
          <p:cNvSpPr>
            <a:spLocks noChangeArrowheads="1"/>
          </p:cNvSpPr>
          <p:nvPr/>
        </p:nvSpPr>
        <p:spPr bwMode="auto">
          <a:xfrm>
            <a:off x="3156531" y="4433888"/>
            <a:ext cx="288000" cy="900112"/>
          </a:xfrm>
          <a:prstGeom prst="rect">
            <a:avLst/>
          </a:prstGeom>
          <a:solidFill>
            <a:srgbClr val="0066CC"/>
          </a:solidFill>
          <a:ln w="9525" algn="ctr">
            <a:noFill/>
            <a:miter lim="800000"/>
            <a:headEnd/>
            <a:tailEnd/>
          </a:ln>
        </p:spPr>
        <p:txBody>
          <a:bodyPr wrap="none" anchor="ctr" anchorCtr="1"/>
          <a:lstStyle/>
          <a:p>
            <a:pPr algn="ctr">
              <a:lnSpc>
                <a:spcPct val="100000"/>
              </a:lnSpc>
              <a:buFontTx/>
              <a:buNone/>
            </a:pPr>
            <a:r>
              <a:rPr lang="en-US" altLang="ko-KR" sz="900" b="0" dirty="0">
                <a:solidFill>
                  <a:schemeClr val="bg1"/>
                </a:solidFill>
                <a:ea typeface="HY견명조" pitchFamily="18" charset="-127"/>
              </a:rPr>
              <a:t>1,000</a:t>
            </a:r>
          </a:p>
        </p:txBody>
      </p:sp>
      <p:sp>
        <p:nvSpPr>
          <p:cNvPr id="33" name="Text Box 138"/>
          <p:cNvSpPr txBox="1">
            <a:spLocks noChangeArrowheads="1"/>
          </p:cNvSpPr>
          <p:nvPr/>
        </p:nvSpPr>
        <p:spPr bwMode="auto">
          <a:xfrm>
            <a:off x="3151480" y="5394207"/>
            <a:ext cx="288000"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19</a:t>
            </a:r>
            <a:endParaRPr lang="en-US" altLang="ko-KR" sz="1100" b="0" dirty="0">
              <a:solidFill>
                <a:schemeClr val="tx1"/>
              </a:solidFill>
              <a:ea typeface="바탕체" pitchFamily="17" charset="-127"/>
            </a:endParaRPr>
          </a:p>
        </p:txBody>
      </p:sp>
      <p:sp>
        <p:nvSpPr>
          <p:cNvPr id="34" name="Text Box 138"/>
          <p:cNvSpPr txBox="1">
            <a:spLocks noChangeArrowheads="1"/>
          </p:cNvSpPr>
          <p:nvPr/>
        </p:nvSpPr>
        <p:spPr bwMode="auto">
          <a:xfrm>
            <a:off x="3542981" y="5394207"/>
            <a:ext cx="288000"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20</a:t>
            </a:r>
            <a:endParaRPr lang="en-US" altLang="ko-KR" sz="1100" b="0" dirty="0">
              <a:solidFill>
                <a:schemeClr val="tx1"/>
              </a:solidFill>
              <a:ea typeface="바탕체" pitchFamily="17" charset="-127"/>
            </a:endParaRPr>
          </a:p>
        </p:txBody>
      </p:sp>
      <p:sp>
        <p:nvSpPr>
          <p:cNvPr id="35" name="Rectangle 84"/>
          <p:cNvSpPr>
            <a:spLocks noChangeArrowheads="1"/>
          </p:cNvSpPr>
          <p:nvPr/>
        </p:nvSpPr>
        <p:spPr bwMode="auto">
          <a:xfrm>
            <a:off x="3545828" y="4271316"/>
            <a:ext cx="288000" cy="1062684"/>
          </a:xfrm>
          <a:prstGeom prst="rect">
            <a:avLst/>
          </a:prstGeom>
          <a:solidFill>
            <a:srgbClr val="0066CC"/>
          </a:solidFill>
          <a:ln w="9525" algn="ctr">
            <a:noFill/>
            <a:miter lim="800000"/>
            <a:headEnd/>
            <a:tailEnd/>
          </a:ln>
        </p:spPr>
        <p:txBody>
          <a:bodyPr wrap="none" anchor="ctr" anchorCtr="1"/>
          <a:lstStyle/>
          <a:p>
            <a:pPr algn="ctr">
              <a:lnSpc>
                <a:spcPct val="100000"/>
              </a:lnSpc>
              <a:buFontTx/>
              <a:buNone/>
            </a:pPr>
            <a:r>
              <a:rPr lang="en-US" altLang="ko-KR" sz="900" b="0" dirty="0" smtClean="0">
                <a:solidFill>
                  <a:schemeClr val="bg1"/>
                </a:solidFill>
                <a:ea typeface="HY견명조" pitchFamily="18" charset="-127"/>
              </a:rPr>
              <a:t>1,200</a:t>
            </a:r>
            <a:endParaRPr lang="en-US" altLang="ko-KR" sz="900" b="0" dirty="0">
              <a:solidFill>
                <a:schemeClr val="bg1"/>
              </a:solidFill>
              <a:ea typeface="HY견명조" pitchFamily="18" charset="-127"/>
            </a:endParaRPr>
          </a:p>
        </p:txBody>
      </p:sp>
      <p:sp>
        <p:nvSpPr>
          <p:cNvPr id="36" name="Text Box 138"/>
          <p:cNvSpPr txBox="1">
            <a:spLocks noChangeArrowheads="1"/>
          </p:cNvSpPr>
          <p:nvPr/>
        </p:nvSpPr>
        <p:spPr bwMode="auto">
          <a:xfrm>
            <a:off x="3934480" y="5399965"/>
            <a:ext cx="288000"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21</a:t>
            </a:r>
            <a:endParaRPr lang="en-US" altLang="ko-KR" sz="1100" b="0" dirty="0">
              <a:solidFill>
                <a:schemeClr val="tx1"/>
              </a:solidFill>
              <a:ea typeface="바탕체" pitchFamily="17" charset="-127"/>
            </a:endParaRPr>
          </a:p>
        </p:txBody>
      </p:sp>
      <p:sp>
        <p:nvSpPr>
          <p:cNvPr id="37" name="Rectangle 84"/>
          <p:cNvSpPr>
            <a:spLocks noChangeArrowheads="1"/>
          </p:cNvSpPr>
          <p:nvPr/>
        </p:nvSpPr>
        <p:spPr bwMode="auto">
          <a:xfrm>
            <a:off x="3935127" y="4089813"/>
            <a:ext cx="288000" cy="1249945"/>
          </a:xfrm>
          <a:prstGeom prst="rect">
            <a:avLst/>
          </a:prstGeom>
          <a:solidFill>
            <a:srgbClr val="0066CC"/>
          </a:solidFill>
          <a:ln w="9525" algn="ctr">
            <a:noFill/>
            <a:miter lim="800000"/>
            <a:headEnd/>
            <a:tailEnd/>
          </a:ln>
        </p:spPr>
        <p:txBody>
          <a:bodyPr wrap="none" anchor="ctr" anchorCtr="1"/>
          <a:lstStyle/>
          <a:p>
            <a:pPr algn="ctr">
              <a:lnSpc>
                <a:spcPct val="100000"/>
              </a:lnSpc>
              <a:buFontTx/>
              <a:buNone/>
            </a:pPr>
            <a:r>
              <a:rPr lang="en-US" altLang="ko-KR" sz="900" b="0" dirty="0" smtClean="0">
                <a:solidFill>
                  <a:schemeClr val="bg1"/>
                </a:solidFill>
                <a:ea typeface="HY견명조" pitchFamily="18" charset="-127"/>
              </a:rPr>
              <a:t>1,300</a:t>
            </a:r>
            <a:endParaRPr lang="en-US" altLang="ko-KR" sz="900" b="0" dirty="0">
              <a:solidFill>
                <a:schemeClr val="bg1"/>
              </a:solidFill>
              <a:ea typeface="HY견명조" pitchFamily="18" charset="-127"/>
            </a:endParaRPr>
          </a:p>
        </p:txBody>
      </p:sp>
      <p:sp>
        <p:nvSpPr>
          <p:cNvPr id="38" name="Line 165"/>
          <p:cNvSpPr>
            <a:spLocks noChangeShapeType="1"/>
          </p:cNvSpPr>
          <p:nvPr/>
        </p:nvSpPr>
        <p:spPr bwMode="auto">
          <a:xfrm>
            <a:off x="666961" y="5334000"/>
            <a:ext cx="4048125" cy="0"/>
          </a:xfrm>
          <a:prstGeom prst="line">
            <a:avLst/>
          </a:prstGeom>
          <a:noFill/>
          <a:ln w="28575">
            <a:solidFill>
              <a:schemeClr val="bg2"/>
            </a:solidFill>
            <a:round/>
            <a:headEnd/>
            <a:tailEnd/>
          </a:ln>
        </p:spPr>
        <p:txBody>
          <a:bodyPr/>
          <a:lstStyle/>
          <a:p>
            <a:endParaRPr lang="ko-KR" altLang="en-US"/>
          </a:p>
        </p:txBody>
      </p:sp>
      <p:sp>
        <p:nvSpPr>
          <p:cNvPr id="39" name="Text Box 138"/>
          <p:cNvSpPr txBox="1">
            <a:spLocks noChangeArrowheads="1"/>
          </p:cNvSpPr>
          <p:nvPr/>
        </p:nvSpPr>
        <p:spPr bwMode="auto">
          <a:xfrm>
            <a:off x="4320619" y="5394521"/>
            <a:ext cx="343043" cy="262252"/>
          </a:xfrm>
          <a:prstGeom prst="rect">
            <a:avLst/>
          </a:prstGeom>
          <a:noFill/>
          <a:ln w="9525">
            <a:noFill/>
            <a:miter lim="800000"/>
            <a:headEnd/>
            <a:tailEnd/>
          </a:ln>
        </p:spPr>
        <p:txBody>
          <a:bodyPr wrap="none" lIns="92075" tIns="46038" rIns="92075" bIns="46038">
            <a:spAutoFit/>
          </a:bodyPr>
          <a:lstStyle/>
          <a:p>
            <a:pPr algn="ctr">
              <a:lnSpc>
                <a:spcPct val="100000"/>
              </a:lnSpc>
              <a:buFontTx/>
              <a:buNone/>
            </a:pPr>
            <a:r>
              <a:rPr lang="en-US" altLang="ko-KR" sz="1100" b="0" dirty="0" smtClean="0">
                <a:solidFill>
                  <a:schemeClr val="tx1"/>
                </a:solidFill>
                <a:ea typeface="바탕체" pitchFamily="17" charset="-127"/>
              </a:rPr>
              <a:t>22</a:t>
            </a:r>
            <a:endParaRPr lang="en-US" altLang="ko-KR" sz="1100" b="0" dirty="0">
              <a:solidFill>
                <a:schemeClr val="tx1"/>
              </a:solidFill>
              <a:ea typeface="바탕체" pitchFamily="17" charset="-127"/>
            </a:endParaRPr>
          </a:p>
        </p:txBody>
      </p:sp>
      <p:sp>
        <p:nvSpPr>
          <p:cNvPr id="40" name="Rectangle 84"/>
          <p:cNvSpPr>
            <a:spLocks noChangeArrowheads="1"/>
          </p:cNvSpPr>
          <p:nvPr/>
        </p:nvSpPr>
        <p:spPr bwMode="auto">
          <a:xfrm>
            <a:off x="4348788" y="4084369"/>
            <a:ext cx="288000" cy="1249945"/>
          </a:xfrm>
          <a:prstGeom prst="rect">
            <a:avLst/>
          </a:prstGeom>
          <a:solidFill>
            <a:srgbClr val="0066CC"/>
          </a:solidFill>
          <a:ln w="9525" algn="ctr">
            <a:noFill/>
            <a:miter lim="800000"/>
            <a:headEnd/>
            <a:tailEnd/>
          </a:ln>
        </p:spPr>
        <p:txBody>
          <a:bodyPr wrap="none" anchor="ctr" anchorCtr="1"/>
          <a:lstStyle/>
          <a:p>
            <a:pPr algn="ctr">
              <a:lnSpc>
                <a:spcPct val="100000"/>
              </a:lnSpc>
              <a:buFontTx/>
              <a:buNone/>
            </a:pPr>
            <a:r>
              <a:rPr lang="en-US" altLang="ko-KR" sz="900" b="0" dirty="0" smtClean="0">
                <a:solidFill>
                  <a:schemeClr val="bg1"/>
                </a:solidFill>
                <a:ea typeface="HY견명조" pitchFamily="18" charset="-127"/>
              </a:rPr>
              <a:t>1,300</a:t>
            </a:r>
            <a:endParaRPr lang="en-US" altLang="ko-KR" sz="900" b="0" dirty="0">
              <a:solidFill>
                <a:schemeClr val="bg1"/>
              </a:solidFill>
              <a:ea typeface="HY견명조" pitchFamily="18"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4017" y="476825"/>
            <a:ext cx="5596404" cy="473912"/>
          </a:xfrm>
          <a:prstGeom prst="rect">
            <a:avLst/>
          </a:prstGeom>
          <a:noFill/>
          <a:ln w="9525">
            <a:noFill/>
            <a:miter lim="800000"/>
            <a:headEnd/>
            <a:tailEnd/>
          </a:ln>
        </p:spPr>
        <p:txBody>
          <a:bodyPr wrap="none">
            <a:spAutoFit/>
          </a:bodyPr>
          <a:lstStyle/>
          <a:p>
            <a:r>
              <a:rPr lang="en-US" altLang="ko-KR" sz="2000" dirty="0">
                <a:solidFill>
                  <a:schemeClr val="bg1"/>
                </a:solidFill>
                <a:effectLst>
                  <a:outerShdw blurRad="38100" dist="38100" dir="2700000" algn="tl">
                    <a:srgbClr val="C0C0C0"/>
                  </a:outerShdw>
                </a:effectLst>
                <a:ea typeface="바탕체" pitchFamily="17" charset="-127"/>
              </a:rPr>
              <a:t>Appendix – Statements of Financial Position</a:t>
            </a:r>
            <a:endParaRPr lang="ko-KR" altLang="en-US" sz="2000" dirty="0">
              <a:solidFill>
                <a:schemeClr val="bg1"/>
              </a:solidFill>
              <a:effectLst>
                <a:outerShdw blurRad="38100" dist="38100" dir="2700000" algn="tl">
                  <a:srgbClr val="C0C0C0"/>
                </a:outerShdw>
              </a:effectLst>
              <a:ea typeface="바탕체" pitchFamily="17" charset="-127"/>
            </a:endParaRPr>
          </a:p>
        </p:txBody>
      </p:sp>
      <p:sp>
        <p:nvSpPr>
          <p:cNvPr id="10264" name="Text Box 18"/>
          <p:cNvSpPr txBox="1">
            <a:spLocks noChangeArrowheads="1"/>
          </p:cNvSpPr>
          <p:nvPr/>
        </p:nvSpPr>
        <p:spPr bwMode="auto">
          <a:xfrm>
            <a:off x="412750" y="339458"/>
            <a:ext cx="2305050" cy="246062"/>
          </a:xfrm>
          <a:prstGeom prst="rect">
            <a:avLst/>
          </a:prstGeom>
          <a:noFill/>
          <a:ln w="9525">
            <a:noFill/>
            <a:miter lim="800000"/>
            <a:headEnd/>
            <a:tailEnd/>
          </a:ln>
        </p:spPr>
        <p:txBody>
          <a:bodyPr>
            <a:spAutoFit/>
          </a:bodyPr>
          <a:lstStyle/>
          <a:p>
            <a:pPr>
              <a:spcBef>
                <a:spcPct val="50000"/>
              </a:spcBef>
            </a:pPr>
            <a:r>
              <a:rPr lang="en-US" altLang="ko-KR" sz="1000" b="1" dirty="0">
                <a:solidFill>
                  <a:schemeClr val="bg1"/>
                </a:solidFill>
                <a:latin typeface="Arial" charset="0"/>
                <a:ea typeface="HY견명조" pitchFamily="18" charset="-127"/>
              </a:rPr>
              <a:t>INVESTOR RELATIONS</a:t>
            </a:r>
          </a:p>
        </p:txBody>
      </p:sp>
      <p:sp>
        <p:nvSpPr>
          <p:cNvPr id="9" name="Text Box 3"/>
          <p:cNvSpPr txBox="1">
            <a:spLocks noChangeArrowheads="1"/>
          </p:cNvSpPr>
          <p:nvPr/>
        </p:nvSpPr>
        <p:spPr bwMode="auto">
          <a:xfrm>
            <a:off x="8103663" y="1298575"/>
            <a:ext cx="135360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algn="r" eaLnBrk="1" hangingPunct="1">
              <a:spcBef>
                <a:spcPct val="0"/>
              </a:spcBef>
              <a:buFontTx/>
              <a:buNone/>
            </a:pPr>
            <a:r>
              <a:rPr lang="en-US" altLang="ko-KR" sz="900">
                <a:latin typeface="Arial" panose="020B0604020202020204" pitchFamily="34" charset="0"/>
                <a:ea typeface="바탕체" panose="02030609000101010101" pitchFamily="17" charset="-127"/>
                <a:cs typeface="Arial" panose="020B0604020202020204" pitchFamily="34" charset="0"/>
              </a:rPr>
              <a:t>(Unit</a:t>
            </a:r>
            <a:r>
              <a:rPr lang="ko-KR" altLang="en-US" sz="900">
                <a:latin typeface="Arial" panose="020B0604020202020204" pitchFamily="34" charset="0"/>
                <a:ea typeface="바탕체" panose="02030609000101010101" pitchFamily="17" charset="-127"/>
                <a:cs typeface="Arial" panose="020B0604020202020204" pitchFamily="34" charset="0"/>
              </a:rPr>
              <a:t> </a:t>
            </a:r>
            <a:r>
              <a:rPr lang="en-US" altLang="ko-KR" sz="900">
                <a:latin typeface="Arial" panose="020B0604020202020204" pitchFamily="34" charset="0"/>
                <a:ea typeface="바탕체" panose="02030609000101010101" pitchFamily="17" charset="-127"/>
                <a:cs typeface="Arial" panose="020B0604020202020204" pitchFamily="34" charset="0"/>
              </a:rPr>
              <a:t>: KRW bn, %)</a:t>
            </a:r>
          </a:p>
        </p:txBody>
      </p:sp>
      <p:sp>
        <p:nvSpPr>
          <p:cNvPr id="10" name="Rectangle 12"/>
          <p:cNvSpPr>
            <a:spLocks noChangeArrowheads="1"/>
          </p:cNvSpPr>
          <p:nvPr/>
        </p:nvSpPr>
        <p:spPr bwMode="auto">
          <a:xfrm>
            <a:off x="9261997" y="6523488"/>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10/11</a:t>
            </a:r>
            <a:endParaRPr lang="en-US" altLang="ko-KR" sz="1100" dirty="0">
              <a:solidFill>
                <a:schemeClr val="tx1"/>
              </a:solidFill>
              <a:ea typeface="바탕체" pitchFamily="17" charset="-127"/>
              <a:cs typeface="Arial" pitchFamily="34" charset="0"/>
            </a:endParaRPr>
          </a:p>
        </p:txBody>
      </p:sp>
      <p:graphicFrame>
        <p:nvGraphicFramePr>
          <p:cNvPr id="7" name="표 6"/>
          <p:cNvGraphicFramePr>
            <a:graphicFrameLocks noGrp="1"/>
          </p:cNvGraphicFramePr>
          <p:nvPr>
            <p:extLst>
              <p:ext uri="{D42A27DB-BD31-4B8C-83A1-F6EECF244321}">
                <p14:modId xmlns:p14="http://schemas.microsoft.com/office/powerpoint/2010/main" val="1259321510"/>
              </p:ext>
            </p:extLst>
          </p:nvPr>
        </p:nvGraphicFramePr>
        <p:xfrm>
          <a:off x="544513" y="1533525"/>
          <a:ext cx="8815146" cy="4775199"/>
        </p:xfrm>
        <a:graphic>
          <a:graphicData uri="http://schemas.openxmlformats.org/drawingml/2006/table">
            <a:tbl>
              <a:tblPr/>
              <a:tblGrid>
                <a:gridCol w="2232318">
                  <a:extLst>
                    <a:ext uri="{9D8B030D-6E8A-4147-A177-3AD203B41FA5}">
                      <a16:colId xmlns:a16="http://schemas.microsoft.com/office/drawing/2014/main" val="20000"/>
                    </a:ext>
                  </a:extLst>
                </a:gridCol>
                <a:gridCol w="1645707">
                  <a:extLst>
                    <a:ext uri="{9D8B030D-6E8A-4147-A177-3AD203B41FA5}">
                      <a16:colId xmlns:a16="http://schemas.microsoft.com/office/drawing/2014/main" val="20001"/>
                    </a:ext>
                  </a:extLst>
                </a:gridCol>
                <a:gridCol w="1645707">
                  <a:extLst>
                    <a:ext uri="{9D8B030D-6E8A-4147-A177-3AD203B41FA5}">
                      <a16:colId xmlns:a16="http://schemas.microsoft.com/office/drawing/2014/main" val="20002"/>
                    </a:ext>
                  </a:extLst>
                </a:gridCol>
                <a:gridCol w="1645707">
                  <a:extLst>
                    <a:ext uri="{9D8B030D-6E8A-4147-A177-3AD203B41FA5}">
                      <a16:colId xmlns:a16="http://schemas.microsoft.com/office/drawing/2014/main" val="20003"/>
                    </a:ext>
                  </a:extLst>
                </a:gridCol>
                <a:gridCol w="1645707">
                  <a:extLst>
                    <a:ext uri="{9D8B030D-6E8A-4147-A177-3AD203B41FA5}">
                      <a16:colId xmlns:a16="http://schemas.microsoft.com/office/drawing/2014/main" val="20004"/>
                    </a:ext>
                  </a:extLst>
                </a:gridCol>
              </a:tblGrid>
              <a:tr h="367323">
                <a:tc>
                  <a:txBody>
                    <a:bodyPr/>
                    <a:lstStyle/>
                    <a:p>
                      <a:pPr algn="ctr" fontAlgn="ctr"/>
                      <a:r>
                        <a:rPr lang="en-US" altLang="ko-KR" sz="1200" b="1" i="0" u="none" strike="noStrike" dirty="0" smtClean="0">
                          <a:solidFill>
                            <a:srgbClr val="FFFFFF"/>
                          </a:solidFill>
                          <a:latin typeface="Arial" pitchFamily="34" charset="0"/>
                          <a:ea typeface="바탕체" pitchFamily="17" charset="-127"/>
                          <a:cs typeface="Arial" pitchFamily="34" charset="0"/>
                        </a:rPr>
                        <a:t>Account</a:t>
                      </a:r>
                      <a:endParaRPr lang="ko-KR" altLang="en-US" sz="1200" b="1" i="0" u="none" strike="noStrike" dirty="0">
                        <a:solidFill>
                          <a:srgbClr val="FFFFFF"/>
                        </a:solidFill>
                        <a:latin typeface="Arial" pitchFamily="34" charset="0"/>
                        <a:ea typeface="바탕체" pitchFamily="17" charset="-127"/>
                        <a:cs typeface="Arial" pitchFamily="34" charset="0"/>
                      </a:endParaRPr>
                    </a:p>
                  </a:txBody>
                  <a:tcPr marL="8046" marR="8046" marT="8048" marB="0" anchor="ctr">
                    <a:lnL>
                      <a:noFill/>
                    </a:lnL>
                    <a:lnR w="9525" cap="flat" cmpd="sng" algn="ctr">
                      <a:solidFill>
                        <a:schemeClr val="bg1"/>
                      </a:solidFill>
                      <a:prstDash val="solid"/>
                      <a:round/>
                      <a:headEnd type="none" w="med" len="med"/>
                      <a:tailEnd type="none" w="med" len="med"/>
                    </a:lnR>
                    <a:lnT>
                      <a:noFill/>
                    </a:lnT>
                    <a:lnB w="9525" cap="flat" cmpd="sng" algn="ctr">
                      <a:solidFill>
                        <a:schemeClr val="bg1">
                          <a:lumMod val="65000"/>
                        </a:schemeClr>
                      </a:solidFill>
                      <a:prstDash val="solid"/>
                      <a:round/>
                      <a:headEnd type="none" w="med" len="med"/>
                      <a:tailEnd type="none" w="med" len="med"/>
                    </a:lnB>
                    <a:solidFill>
                      <a:srgbClr val="0066CC"/>
                    </a:solidFill>
                  </a:tcPr>
                </a:tc>
                <a:tc>
                  <a:txBody>
                    <a:bodyPr/>
                    <a:lstStyle/>
                    <a:p>
                      <a:pPr algn="r" rtl="0" fontAlgn="ctr"/>
                      <a:r>
                        <a:rPr lang="en-US" altLang="ko-KR" sz="1200" b="1" i="0" u="none" strike="noStrike" dirty="0" smtClean="0">
                          <a:solidFill>
                            <a:srgbClr val="FFFFFF"/>
                          </a:solidFill>
                          <a:effectLst/>
                          <a:latin typeface="Arial" panose="020B0604020202020204" pitchFamily="34" charset="0"/>
                          <a:ea typeface="+mn-ea"/>
                        </a:rPr>
                        <a:t>20Y</a:t>
                      </a:r>
                      <a:endParaRPr lang="en-US" altLang="ko-KR" sz="1200" b="1" i="0" u="none" strike="noStrike" dirty="0">
                        <a:solidFill>
                          <a:srgbClr val="FFFFFF"/>
                        </a:solidFill>
                        <a:effectLst/>
                        <a:latin typeface="Arial" panose="020B0604020202020204" pitchFamily="34" charset="0"/>
                        <a:ea typeface="+mn-ea"/>
                      </a:endParaRPr>
                    </a:p>
                  </a:txBody>
                  <a:tcPr marL="8046" marR="120694"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lumMod val="65000"/>
                        </a:schemeClr>
                      </a:solidFill>
                      <a:prstDash val="solid"/>
                      <a:round/>
                      <a:headEnd type="none" w="med" len="med"/>
                      <a:tailEnd type="none" w="med" len="med"/>
                    </a:lnB>
                    <a:solidFill>
                      <a:srgbClr val="0066CC"/>
                    </a:solidFill>
                  </a:tcPr>
                </a:tc>
                <a:tc>
                  <a:txBody>
                    <a:bodyPr/>
                    <a:lstStyle/>
                    <a:p>
                      <a:pPr algn="r" rtl="0" fontAlgn="ctr"/>
                      <a:r>
                        <a:rPr lang="en-US" altLang="ko-KR" sz="1200" b="1" i="0" u="none" strike="noStrike" dirty="0" smtClean="0">
                          <a:solidFill>
                            <a:srgbClr val="FFFFFF"/>
                          </a:solidFill>
                          <a:effectLst/>
                          <a:latin typeface="Arial" panose="020B0604020202020204" pitchFamily="34" charset="0"/>
                          <a:ea typeface="+mn-ea"/>
                        </a:rPr>
                        <a:t>21Y</a:t>
                      </a:r>
                      <a:endParaRPr lang="en-US" altLang="ko-KR" sz="1200" b="1" i="0" u="none" strike="noStrike" dirty="0">
                        <a:solidFill>
                          <a:srgbClr val="FFFFFF"/>
                        </a:solidFill>
                        <a:effectLst/>
                        <a:latin typeface="Arial" panose="020B0604020202020204" pitchFamily="34" charset="0"/>
                        <a:ea typeface="+mn-ea"/>
                      </a:endParaRPr>
                    </a:p>
                  </a:txBody>
                  <a:tcPr marL="8046" marR="120694"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lumMod val="65000"/>
                        </a:schemeClr>
                      </a:solidFill>
                      <a:prstDash val="solid"/>
                      <a:round/>
                      <a:headEnd type="none" w="med" len="med"/>
                      <a:tailEnd type="none" w="med" len="med"/>
                    </a:lnB>
                    <a:solidFill>
                      <a:srgbClr val="0066CC"/>
                    </a:solidFill>
                  </a:tcPr>
                </a:tc>
                <a:tc>
                  <a:txBody>
                    <a:bodyPr/>
                    <a:lstStyle/>
                    <a:p>
                      <a:pPr algn="r" rtl="0" fontAlgn="ctr"/>
                      <a:r>
                        <a:rPr lang="en-US" altLang="ko-KR" sz="1200" b="1" i="0" u="none" strike="noStrike" dirty="0" smtClean="0">
                          <a:solidFill>
                            <a:srgbClr val="FFFFFF"/>
                          </a:solidFill>
                          <a:effectLst/>
                          <a:latin typeface="Arial" panose="020B0604020202020204" pitchFamily="34" charset="0"/>
                          <a:ea typeface="+mn-ea"/>
                        </a:rPr>
                        <a:t>22Y</a:t>
                      </a:r>
                      <a:endParaRPr lang="en-US" altLang="ko-KR" sz="1200" b="1" i="0" u="none" strike="noStrike" dirty="0">
                        <a:solidFill>
                          <a:srgbClr val="FFFFFF"/>
                        </a:solidFill>
                        <a:effectLst/>
                        <a:latin typeface="Arial" panose="020B0604020202020204" pitchFamily="34" charset="0"/>
                        <a:ea typeface="+mn-ea"/>
                      </a:endParaRPr>
                    </a:p>
                  </a:txBody>
                  <a:tcPr marL="8046" marR="120694"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lumMod val="65000"/>
                        </a:schemeClr>
                      </a:solidFill>
                      <a:prstDash val="solid"/>
                      <a:round/>
                      <a:headEnd type="none" w="med" len="med"/>
                      <a:tailEnd type="none" w="med" len="med"/>
                    </a:lnB>
                    <a:solidFill>
                      <a:srgbClr val="0066CC"/>
                    </a:solidFill>
                  </a:tcPr>
                </a:tc>
                <a:tc>
                  <a:txBody>
                    <a:bodyPr/>
                    <a:lstStyle/>
                    <a:p>
                      <a:pPr algn="r" rtl="0" fontAlgn="ctr"/>
                      <a:r>
                        <a:rPr lang="en-US" altLang="ko-KR" sz="1200" b="1" i="0" u="none" strike="noStrike" dirty="0" smtClean="0">
                          <a:solidFill>
                            <a:srgbClr val="FFFFFF"/>
                          </a:solidFill>
                          <a:effectLst/>
                          <a:latin typeface="Arial" panose="020B0604020202020204" pitchFamily="34" charset="0"/>
                          <a:ea typeface="+mn-ea"/>
                        </a:rPr>
                        <a:t>1H23</a:t>
                      </a:r>
                      <a:endParaRPr lang="en-US" altLang="ko-KR" sz="1200" b="1" i="0" u="none" strike="noStrike" dirty="0">
                        <a:solidFill>
                          <a:srgbClr val="FFFFFF"/>
                        </a:solidFill>
                        <a:effectLst/>
                        <a:latin typeface="Arial" panose="020B0604020202020204" pitchFamily="34" charset="0"/>
                        <a:ea typeface="+mn-ea"/>
                      </a:endParaRPr>
                    </a:p>
                  </a:txBody>
                  <a:tcPr marL="8046" marR="120694" marT="8048" marB="0" anchor="ctr">
                    <a:lnL w="9525" cap="flat" cmpd="sng" algn="ctr">
                      <a:solidFill>
                        <a:schemeClr val="bg1"/>
                      </a:solidFill>
                      <a:prstDash val="solid"/>
                      <a:round/>
                      <a:headEnd type="none" w="med" len="med"/>
                      <a:tailEnd type="none" w="med" len="med"/>
                    </a:lnL>
                    <a:lnR>
                      <a:noFill/>
                    </a:lnR>
                    <a:lnT>
                      <a:noFill/>
                    </a:lnT>
                    <a:lnB w="9525" cap="flat" cmpd="sng" algn="ctr">
                      <a:solidFill>
                        <a:schemeClr val="bg1">
                          <a:lumMod val="65000"/>
                        </a:schemeClr>
                      </a:solidFill>
                      <a:prstDash val="solid"/>
                      <a:round/>
                      <a:headEnd type="none" w="med" len="med"/>
                      <a:tailEnd type="none" w="med" len="med"/>
                    </a:lnB>
                    <a:solidFill>
                      <a:srgbClr val="0066CC"/>
                    </a:solidFill>
                  </a:tcPr>
                </a:tc>
                <a:extLst>
                  <a:ext uri="{0D108BD9-81ED-4DB2-BD59-A6C34878D82A}">
                    <a16:rowId xmlns:a16="http://schemas.microsoft.com/office/drawing/2014/main" val="10000"/>
                  </a:ext>
                </a:extLst>
              </a:tr>
              <a:tr h="367323">
                <a:tc>
                  <a:txBody>
                    <a:bodyPr/>
                    <a:lstStyle/>
                    <a:p>
                      <a:pPr algn="ctr" fontAlgn="ctr"/>
                      <a:r>
                        <a:rPr lang="en-US" altLang="ko-KR" sz="1100" b="1" i="0" u="none" strike="noStrike" dirty="0" smtClean="0">
                          <a:solidFill>
                            <a:srgbClr val="0066CC"/>
                          </a:solidFill>
                          <a:latin typeface="Arial" panose="020B0604020202020204" pitchFamily="34" charset="0"/>
                          <a:ea typeface="바탕체" panose="02030609000101010101" pitchFamily="17" charset="-127"/>
                          <a:cs typeface="Arial" panose="020B0604020202020204" pitchFamily="34" charset="0"/>
                        </a:rPr>
                        <a:t>Total Assets</a:t>
                      </a:r>
                      <a:endParaRPr lang="ko-KR" altLang="en-US" sz="1100" b="1" i="0" u="none" strike="noStrike" dirty="0">
                        <a:solidFill>
                          <a:srgbClr val="0066CC"/>
                        </a:solidFill>
                        <a:latin typeface="Arial" panose="020B0604020202020204" pitchFamily="34" charset="0"/>
                        <a:ea typeface="바탕체" panose="02030609000101010101" pitchFamily="17" charset="-127"/>
                        <a:cs typeface="Arial" panose="020B0604020202020204" pitchFamily="34" charset="0"/>
                      </a:endParaRP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13,771</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15,184</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0066CC"/>
                          </a:solidFill>
                          <a:effectLst/>
                          <a:latin typeface="Arial" panose="020B0604020202020204" pitchFamily="34" charset="0"/>
                          <a:ea typeface="+mn-ea"/>
                        </a:rPr>
                        <a:t>16,946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0066CC"/>
                          </a:solidFill>
                          <a:effectLst/>
                          <a:latin typeface="Arial" panose="020B0604020202020204" pitchFamily="34" charset="0"/>
                          <a:ea typeface="+mn-ea"/>
                        </a:rPr>
                        <a:t>17,917</a:t>
                      </a: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solidFill>
                        <a:schemeClr val="bg1">
                          <a:lumMod val="6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67323">
                <a:tc>
                  <a:txBody>
                    <a:bodyPr/>
                    <a:lstStyle/>
                    <a:p>
                      <a:pPr algn="ctr" fontAlgn="ctr"/>
                      <a:r>
                        <a:rPr lang="en-US" altLang="ko-KR" sz="1100" b="0" i="0" u="none" strike="noStrike" dirty="0" smtClean="0">
                          <a:solidFill>
                            <a:schemeClr val="tx1"/>
                          </a:solidFill>
                          <a:latin typeface="Arial" panose="020B0604020202020204" pitchFamily="34" charset="0"/>
                          <a:ea typeface="바탕체" panose="02030609000101010101" pitchFamily="17" charset="-127"/>
                          <a:cs typeface="Arial" panose="020B0604020202020204" pitchFamily="34" charset="0"/>
                        </a:rPr>
                        <a:t>Cash, cash equivalents &amp;</a:t>
                      </a:r>
                    </a:p>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dirty="0" smtClean="0">
                          <a:latin typeface="Arial" charset="0"/>
                          <a:ea typeface="바탕체" pitchFamily="17" charset="-127"/>
                        </a:rPr>
                        <a:t>Short-Term financial instrument</a:t>
                      </a: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2,317</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3,009</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2,517</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3,392</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67323">
                <a:tc>
                  <a:txBody>
                    <a:bodyPr/>
                    <a:lstStyle/>
                    <a:p>
                      <a:pPr algn="ctr" fontAlgn="ctr"/>
                      <a:r>
                        <a:rPr lang="en-US" altLang="ko-KR" sz="1100" b="0" i="0" u="none" strike="noStrike" dirty="0" smtClean="0">
                          <a:solidFill>
                            <a:schemeClr val="tx1"/>
                          </a:solidFill>
                          <a:latin typeface="Arial" panose="020B0604020202020204" pitchFamily="34" charset="0"/>
                          <a:ea typeface="바탕체" panose="02030609000101010101" pitchFamily="17" charset="-127"/>
                          <a:cs typeface="Arial" panose="020B0604020202020204" pitchFamily="34" charset="0"/>
                        </a:rPr>
                        <a:t>Trade and other receivables &amp;</a:t>
                      </a:r>
                    </a:p>
                    <a:p>
                      <a:pPr algn="ctr" fontAlgn="ctr"/>
                      <a:r>
                        <a:rPr lang="en-US" altLang="ko-KR" sz="1100" b="0" i="0" u="none" strike="noStrike" dirty="0" smtClean="0">
                          <a:solidFill>
                            <a:schemeClr val="tx1"/>
                          </a:solidFill>
                          <a:latin typeface="Arial" panose="020B0604020202020204" pitchFamily="34" charset="0"/>
                          <a:ea typeface="바탕체" panose="02030609000101010101" pitchFamily="17" charset="-127"/>
                          <a:cs typeface="Arial" panose="020B0604020202020204" pitchFamily="34" charset="0"/>
                        </a:rPr>
                        <a:t>Contract assets</a:t>
                      </a: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2,981</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3,160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4,808</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4,562</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7323">
                <a:tc>
                  <a:txBody>
                    <a:bodyPr/>
                    <a:lstStyle/>
                    <a:p>
                      <a:pPr algn="ctr" fontAlgn="ctr"/>
                      <a:r>
                        <a:rPr lang="en-US" altLang="ko-KR" sz="1100" b="0" i="0" u="none" strike="noStrike" dirty="0" smtClean="0">
                          <a:solidFill>
                            <a:schemeClr val="tx1"/>
                          </a:solidFill>
                          <a:latin typeface="Arial" panose="020B0604020202020204" pitchFamily="34" charset="0"/>
                          <a:ea typeface="바탕체" panose="02030609000101010101" pitchFamily="17" charset="-127"/>
                          <a:cs typeface="Arial" panose="020B0604020202020204" pitchFamily="34" charset="0"/>
                        </a:rPr>
                        <a:t>Inventories</a:t>
                      </a: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1,430</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1,477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1,500</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1,499</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67323">
                <a:tc>
                  <a:txBody>
                    <a:bodyPr/>
                    <a:lstStyle/>
                    <a:p>
                      <a:pPr algn="ctr" eaLnBrk="1" hangingPunct="1"/>
                      <a:r>
                        <a:rPr lang="en-US" altLang="ko-KR" sz="1100" dirty="0" smtClean="0">
                          <a:latin typeface="Arial" charset="0"/>
                          <a:ea typeface="바탕체" pitchFamily="17" charset="-127"/>
                        </a:rPr>
                        <a:t>Other current assets</a:t>
                      </a:r>
                      <a:endParaRPr lang="ko-KR" altLang="en-US" sz="1100" dirty="0">
                        <a:latin typeface="Arial" charset="0"/>
                        <a:ea typeface="바탕체" pitchFamily="17" charset="-127"/>
                      </a:endParaRP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464</a:t>
                      </a: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444</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499</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519</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67323">
                <a:tc>
                  <a:txBody>
                    <a:bodyPr/>
                    <a:lstStyle/>
                    <a:p>
                      <a:pPr algn="ctr" fontAlgn="ctr"/>
                      <a:r>
                        <a:rPr lang="en-US" altLang="ko-KR" sz="1100" b="0" i="0" u="none" strike="noStrike" dirty="0" smtClean="0">
                          <a:solidFill>
                            <a:schemeClr val="tx1"/>
                          </a:solidFill>
                          <a:latin typeface="Arial" panose="020B0604020202020204" pitchFamily="34" charset="0"/>
                          <a:ea typeface="바탕체" panose="02030609000101010101" pitchFamily="17" charset="-127"/>
                          <a:cs typeface="Arial" panose="020B0604020202020204" pitchFamily="34" charset="0"/>
                        </a:rPr>
                        <a:t>Tangible Assets</a:t>
                      </a: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F2F2"/>
                    </a:solidFill>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1,427</a:t>
                      </a: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1,543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1,820</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2,031</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367323">
                <a:tc>
                  <a:txBody>
                    <a:bodyPr/>
                    <a:lstStyle/>
                    <a:p>
                      <a:pPr algn="ctr" fontAlgn="ctr"/>
                      <a:r>
                        <a:rPr lang="en-US" altLang="ko-KR" sz="1100" b="1" i="0" u="none" strike="noStrike" dirty="0" smtClean="0">
                          <a:solidFill>
                            <a:srgbClr val="0066CC"/>
                          </a:solidFill>
                          <a:latin typeface="Arial" panose="020B0604020202020204" pitchFamily="34" charset="0"/>
                          <a:ea typeface="바탕체" panose="02030609000101010101" pitchFamily="17" charset="-127"/>
                          <a:cs typeface="Arial" panose="020B0604020202020204" pitchFamily="34" charset="0"/>
                        </a:rPr>
                        <a:t>Total Liabilities</a:t>
                      </a:r>
                      <a:endParaRPr lang="ko-KR" altLang="en-US" sz="1100" b="1" i="0" u="none" strike="noStrike" dirty="0">
                        <a:solidFill>
                          <a:srgbClr val="0066CC"/>
                        </a:solidFill>
                        <a:latin typeface="Arial" panose="020B0604020202020204" pitchFamily="34" charset="0"/>
                        <a:ea typeface="바탕체" panose="02030609000101010101" pitchFamily="17" charset="-127"/>
                        <a:cs typeface="Arial" panose="020B0604020202020204" pitchFamily="34" charset="0"/>
                      </a:endParaRP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9,459</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10,311</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11,590</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12,721</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7"/>
                  </a:ext>
                </a:extLst>
              </a:tr>
              <a:tr h="367323">
                <a:tc>
                  <a:txBody>
                    <a:bodyPr/>
                    <a:lstStyle/>
                    <a:p>
                      <a:pPr algn="ctr" fontAlgn="ctr"/>
                      <a:r>
                        <a:rPr lang="en-US" altLang="ko-KR" sz="1100" b="0" i="0" u="none" strike="noStrike" dirty="0" smtClean="0">
                          <a:solidFill>
                            <a:schemeClr val="tx1"/>
                          </a:solidFill>
                          <a:latin typeface="Arial" panose="020B0604020202020204" pitchFamily="34" charset="0"/>
                          <a:ea typeface="바탕체" panose="02030609000101010101" pitchFamily="17" charset="-127"/>
                          <a:cs typeface="Arial" panose="020B0604020202020204" pitchFamily="34" charset="0"/>
                        </a:rPr>
                        <a:t>Trade</a:t>
                      </a:r>
                      <a:r>
                        <a:rPr lang="en-US" altLang="ko-KR" sz="1100" b="0" i="0" u="none" strike="noStrike" baseline="0" dirty="0" smtClean="0">
                          <a:solidFill>
                            <a:schemeClr val="tx1"/>
                          </a:solidFill>
                          <a:latin typeface="Arial" panose="020B0604020202020204" pitchFamily="34" charset="0"/>
                          <a:ea typeface="바탕체" panose="02030609000101010101" pitchFamily="17" charset="-127"/>
                          <a:cs typeface="Arial" panose="020B0604020202020204" pitchFamily="34" charset="0"/>
                        </a:rPr>
                        <a:t> and other payables</a:t>
                      </a:r>
                      <a:endParaRPr lang="ko-KR" altLang="en-US" sz="1100" b="0" i="0" u="none" strike="noStrike" dirty="0">
                        <a:solidFill>
                          <a:schemeClr val="tx1"/>
                        </a:solidFill>
                        <a:latin typeface="Arial" panose="020B0604020202020204" pitchFamily="34" charset="0"/>
                        <a:ea typeface="바탕체" panose="02030609000101010101" pitchFamily="17" charset="-127"/>
                        <a:cs typeface="Arial" panose="020B0604020202020204" pitchFamily="34" charset="0"/>
                      </a:endParaRP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1,403</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1,656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1,874</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1,846</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8"/>
                  </a:ext>
                </a:extLst>
              </a:tr>
              <a:tr h="367323">
                <a:tc>
                  <a:txBody>
                    <a:bodyPr/>
                    <a:lstStyle/>
                    <a:p>
                      <a:pPr algn="ctr" fontAlgn="ctr"/>
                      <a:r>
                        <a:rPr lang="en-US" altLang="ko-KR" sz="1100" b="0" i="0" u="none" strike="noStrike" dirty="0" smtClean="0">
                          <a:solidFill>
                            <a:schemeClr val="tx1"/>
                          </a:solidFill>
                          <a:latin typeface="Arial" panose="020B0604020202020204" pitchFamily="34" charset="0"/>
                          <a:ea typeface="바탕체" panose="02030609000101010101" pitchFamily="17" charset="-127"/>
                          <a:cs typeface="Arial" panose="020B0604020202020204" pitchFamily="34" charset="0"/>
                        </a:rPr>
                        <a:t>Borrowings</a:t>
                      </a:r>
                      <a:endParaRPr lang="ko-KR" altLang="en-US" sz="1100" b="0" i="0" u="none" strike="noStrike" dirty="0">
                        <a:solidFill>
                          <a:schemeClr val="tx1"/>
                        </a:solidFill>
                        <a:latin typeface="Arial" panose="020B0604020202020204" pitchFamily="34" charset="0"/>
                        <a:ea typeface="바탕체" panose="02030609000101010101" pitchFamily="17" charset="-127"/>
                        <a:cs typeface="Arial" panose="020B0604020202020204" pitchFamily="34" charset="0"/>
                      </a:endParaRP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F2F2"/>
                    </a:solidFill>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3,239</a:t>
                      </a: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3,365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4,386</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5,427</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367323">
                <a:tc>
                  <a:txBody>
                    <a:bodyPr/>
                    <a:lstStyle/>
                    <a:p>
                      <a:pPr algn="ctr" fontAlgn="ctr"/>
                      <a:r>
                        <a:rPr lang="en-US" altLang="ko-KR" sz="1100" b="1" i="0" u="none" strike="noStrike" dirty="0" smtClean="0">
                          <a:solidFill>
                            <a:srgbClr val="0066CC"/>
                          </a:solidFill>
                          <a:latin typeface="Arial" panose="020B0604020202020204" pitchFamily="34" charset="0"/>
                          <a:ea typeface="바탕체" panose="02030609000101010101" pitchFamily="17" charset="-127"/>
                          <a:cs typeface="Arial" panose="020B0604020202020204" pitchFamily="34" charset="0"/>
                        </a:rPr>
                        <a:t>Total</a:t>
                      </a:r>
                      <a:r>
                        <a:rPr lang="en-US" altLang="ko-KR" sz="1100" b="1" i="0" u="none" strike="noStrike" baseline="0" dirty="0" smtClean="0">
                          <a:solidFill>
                            <a:srgbClr val="0066CC"/>
                          </a:solidFill>
                          <a:latin typeface="Arial" panose="020B0604020202020204" pitchFamily="34" charset="0"/>
                          <a:ea typeface="바탕체" panose="02030609000101010101" pitchFamily="17" charset="-127"/>
                          <a:cs typeface="Arial" panose="020B0604020202020204" pitchFamily="34" charset="0"/>
                        </a:rPr>
                        <a:t> Equity</a:t>
                      </a:r>
                      <a:endParaRPr lang="ko-KR" altLang="en-US" sz="1100" b="1" i="0" u="none" strike="noStrike" dirty="0">
                        <a:solidFill>
                          <a:srgbClr val="0066CC"/>
                        </a:solidFill>
                        <a:latin typeface="Arial" panose="020B0604020202020204" pitchFamily="34" charset="0"/>
                        <a:ea typeface="바탕체" panose="02030609000101010101" pitchFamily="17" charset="-127"/>
                        <a:cs typeface="Arial" panose="020B0604020202020204" pitchFamily="34" charset="0"/>
                      </a:endParaRP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4,312</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4,873</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5,356</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n-US" altLang="ko-KR" sz="1100" b="1" i="0" u="none" strike="noStrike" dirty="0" smtClean="0">
                          <a:solidFill>
                            <a:srgbClr val="0066CC"/>
                          </a:solidFill>
                          <a:effectLst/>
                          <a:latin typeface="Arial" panose="020B0604020202020204" pitchFamily="34" charset="0"/>
                          <a:ea typeface="맑은 고딕" panose="020B0503020000020004" pitchFamily="50" charset="-127"/>
                        </a:rPr>
                        <a:t>5,196</a:t>
                      </a:r>
                      <a:endParaRPr lang="en-US" altLang="ko-KR" sz="1100" b="1" i="0" u="none" strike="noStrike" dirty="0">
                        <a:solidFill>
                          <a:srgbClr val="0066CC"/>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367323">
                <a:tc>
                  <a:txBody>
                    <a:bodyPr/>
                    <a:lstStyle/>
                    <a:p>
                      <a:pPr algn="ctr" fontAlgn="ctr"/>
                      <a:r>
                        <a:rPr lang="en-US" altLang="ko-KR" sz="1100" b="0" i="0" u="none" strike="noStrike" dirty="0" smtClean="0">
                          <a:solidFill>
                            <a:schemeClr val="tx1"/>
                          </a:solidFill>
                          <a:latin typeface="Arial" panose="020B0604020202020204" pitchFamily="34" charset="0"/>
                          <a:ea typeface="바탕체" panose="02030609000101010101" pitchFamily="17" charset="-127"/>
                          <a:cs typeface="Arial" panose="020B0604020202020204" pitchFamily="34" charset="0"/>
                        </a:rPr>
                        <a:t>Capital Stock</a:t>
                      </a:r>
                      <a:endParaRPr lang="ko-KR" altLang="en-US" sz="1100" b="0" i="0" u="none" strike="noStrike" dirty="0">
                        <a:solidFill>
                          <a:schemeClr val="tx1"/>
                        </a:solidFill>
                        <a:latin typeface="Arial" panose="020B0604020202020204" pitchFamily="34" charset="0"/>
                        <a:ea typeface="바탕체" panose="02030609000101010101" pitchFamily="17" charset="-127"/>
                        <a:cs typeface="Arial" panose="020B0604020202020204" pitchFamily="34" charset="0"/>
                      </a:endParaRP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F2F2F2"/>
                    </a:solidFill>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404</a:t>
                      </a: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r" rtl="0" fontAlgn="ctr"/>
                      <a:r>
                        <a:rPr lang="en-US" altLang="ko-KR" sz="1100" b="0" i="0" u="none" strike="noStrike" dirty="0">
                          <a:solidFill>
                            <a:srgbClr val="000000"/>
                          </a:solidFill>
                          <a:effectLst/>
                          <a:latin typeface="Arial" panose="020B0604020202020204" pitchFamily="34" charset="0"/>
                          <a:ea typeface="맑은 고딕" panose="020B0503020000020004" pitchFamily="50" charset="-127"/>
                        </a:rPr>
                        <a:t>428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428</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428</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367323">
                <a:tc>
                  <a:txBody>
                    <a:bodyPr/>
                    <a:lstStyle/>
                    <a:p>
                      <a:pPr algn="ctr" fontAlgn="ctr"/>
                      <a:r>
                        <a:rPr lang="en-US" altLang="ko-KR" sz="1100" b="0" i="0" u="none" strike="noStrike" dirty="0" smtClean="0">
                          <a:solidFill>
                            <a:schemeClr val="tx1"/>
                          </a:solidFill>
                          <a:latin typeface="Arial" panose="020B0604020202020204" pitchFamily="34" charset="0"/>
                          <a:ea typeface="바탕체" panose="02030609000101010101" pitchFamily="17" charset="-127"/>
                          <a:cs typeface="Arial" panose="020B0604020202020204" pitchFamily="34" charset="0"/>
                        </a:rPr>
                        <a:t>Liability/Equity</a:t>
                      </a:r>
                    </a:p>
                  </a:txBody>
                  <a:tcPr marL="8046" marR="8046" marT="8048"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219.3</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211.6</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216.4</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rtl="0"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rPr>
                        <a:t>244.8</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endParaRPr>
                    </a:p>
                  </a:txBody>
                  <a:tcPr marL="9525" marR="9525" marT="9525" marB="0" anchor="ctr">
                    <a:lnL w="9525" cap="flat" cmpd="sng" algn="ctr">
                      <a:solidFill>
                        <a:schemeClr val="bg1"/>
                      </a:solidFill>
                      <a:prstDash val="solid"/>
                      <a:round/>
                      <a:headEnd type="none" w="med" len="med"/>
                      <a:tailEnd type="none" w="med" len="med"/>
                    </a:lnL>
                    <a:lnR>
                      <a:noFill/>
                    </a:lnR>
                    <a:lnT w="9525"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39"/>
          <p:cNvSpPr txBox="1">
            <a:spLocks noChangeArrowheads="1"/>
          </p:cNvSpPr>
          <p:nvPr/>
        </p:nvSpPr>
        <p:spPr bwMode="auto">
          <a:xfrm>
            <a:off x="8386767" y="1301750"/>
            <a:ext cx="992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맑은 고딕" pitchFamily="50" charset="-127"/>
                <a:ea typeface="맑은 고딕" pitchFamily="50" charset="-127"/>
              </a:defRPr>
            </a:lvl1pPr>
            <a:lvl2pPr marL="742950" indent="-285750" eaLnBrk="0" hangingPunct="0">
              <a:spcBef>
                <a:spcPct val="20000"/>
              </a:spcBef>
              <a:buFont typeface="Arial" charset="0"/>
              <a:buChar char="–"/>
              <a:defRPr sz="2800">
                <a:solidFill>
                  <a:schemeClr val="tx1"/>
                </a:solidFill>
                <a:latin typeface="맑은 고딕" pitchFamily="50" charset="-127"/>
                <a:ea typeface="맑은 고딕" pitchFamily="50" charset="-127"/>
              </a:defRPr>
            </a:lvl2pPr>
            <a:lvl3pPr marL="1143000" indent="-228600" eaLnBrk="0" hangingPunct="0">
              <a:spcBef>
                <a:spcPct val="20000"/>
              </a:spcBef>
              <a:buFont typeface="Arial" charset="0"/>
              <a:buChar char="•"/>
              <a:defRPr sz="2400">
                <a:solidFill>
                  <a:schemeClr val="tx1"/>
                </a:solidFill>
                <a:latin typeface="맑은 고딕" pitchFamily="50" charset="-127"/>
                <a:ea typeface="맑은 고딕" pitchFamily="50" charset="-127"/>
              </a:defRPr>
            </a:lvl3pPr>
            <a:lvl4pPr marL="16002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4pPr>
            <a:lvl5pPr marL="2057400" indent="-228600" eaLnBrk="0" hangingPunct="0">
              <a:spcBef>
                <a:spcPct val="20000"/>
              </a:spcBef>
              <a:buFont typeface="Arial" charset="0"/>
              <a:buChar char="»"/>
              <a:defRPr sz="2000">
                <a:solidFill>
                  <a:schemeClr val="tx1"/>
                </a:solidFill>
                <a:latin typeface="맑은 고딕" pitchFamily="50" charset="-127"/>
                <a:ea typeface="맑은 고딕" pitchFamily="50" charset="-127"/>
              </a:defRPr>
            </a:lvl5pPr>
            <a:lvl6pPr marL="25146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6pPr>
            <a:lvl7pPr marL="29718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7pPr>
            <a:lvl8pPr marL="34290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8pPr>
            <a:lvl9pPr marL="3886200" indent="-228600" eaLnBrk="0" fontAlgn="base" hangingPunct="0">
              <a:spcBef>
                <a:spcPct val="20000"/>
              </a:spcBef>
              <a:spcAft>
                <a:spcPct val="0"/>
              </a:spcAft>
              <a:buFont typeface="Arial" charset="0"/>
              <a:buChar char="»"/>
              <a:defRPr sz="2000">
                <a:solidFill>
                  <a:schemeClr val="tx1"/>
                </a:solidFill>
                <a:latin typeface="맑은 고딕" pitchFamily="50" charset="-127"/>
                <a:ea typeface="맑은 고딕" pitchFamily="50" charset="-127"/>
              </a:defRPr>
            </a:lvl9pPr>
          </a:lstStyle>
          <a:p>
            <a:pPr eaLnBrk="1" hangingPunct="1">
              <a:spcBef>
                <a:spcPct val="0"/>
              </a:spcBef>
              <a:buFontTx/>
              <a:buNone/>
            </a:pPr>
            <a:r>
              <a:rPr lang="en-US" altLang="ko-KR" sz="900" dirty="0">
                <a:latin typeface="Arial" charset="0"/>
                <a:ea typeface="바탕체" pitchFamily="17" charset="-127"/>
                <a:cs typeface="Arial" charset="0"/>
              </a:rPr>
              <a:t>(Unit</a:t>
            </a:r>
            <a:r>
              <a:rPr lang="ko-KR" altLang="en-US" sz="900" dirty="0">
                <a:latin typeface="Arial" charset="0"/>
                <a:ea typeface="바탕체" pitchFamily="17" charset="-127"/>
                <a:cs typeface="Arial" charset="0"/>
              </a:rPr>
              <a:t> </a:t>
            </a:r>
            <a:r>
              <a:rPr lang="en-US" altLang="ko-KR" sz="900" dirty="0">
                <a:latin typeface="Arial" charset="0"/>
                <a:ea typeface="바탕체" pitchFamily="17" charset="-127"/>
                <a:cs typeface="Arial" charset="0"/>
              </a:rPr>
              <a:t>: KRW </a:t>
            </a:r>
            <a:r>
              <a:rPr lang="en-US" altLang="ko-KR" sz="900" dirty="0" err="1">
                <a:latin typeface="Arial" charset="0"/>
                <a:ea typeface="바탕체" pitchFamily="17" charset="-127"/>
                <a:cs typeface="Arial" charset="0"/>
              </a:rPr>
              <a:t>bn</a:t>
            </a:r>
            <a:r>
              <a:rPr lang="en-US" altLang="ko-KR" sz="900" dirty="0">
                <a:latin typeface="Arial" charset="0"/>
                <a:ea typeface="바탕체" pitchFamily="17" charset="-127"/>
                <a:cs typeface="Arial" charset="0"/>
              </a:rPr>
              <a:t>)</a:t>
            </a:r>
          </a:p>
        </p:txBody>
      </p:sp>
      <p:sp>
        <p:nvSpPr>
          <p:cNvPr id="9" name="Rectangle 12"/>
          <p:cNvSpPr>
            <a:spLocks noChangeArrowheads="1"/>
          </p:cNvSpPr>
          <p:nvPr/>
        </p:nvSpPr>
        <p:spPr bwMode="auto">
          <a:xfrm>
            <a:off x="9261997" y="6523488"/>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11/11</a:t>
            </a:r>
            <a:endParaRPr lang="en-US" altLang="ko-KR" sz="1100" dirty="0">
              <a:solidFill>
                <a:schemeClr val="tx1"/>
              </a:solidFill>
              <a:ea typeface="바탕체" pitchFamily="17" charset="-127"/>
              <a:cs typeface="Arial" pitchFamily="34" charset="0"/>
            </a:endParaRPr>
          </a:p>
        </p:txBody>
      </p:sp>
      <p:sp>
        <p:nvSpPr>
          <p:cNvPr id="7" name="Text Box 2"/>
          <p:cNvSpPr txBox="1">
            <a:spLocks noChangeArrowheads="1"/>
          </p:cNvSpPr>
          <p:nvPr/>
        </p:nvSpPr>
        <p:spPr bwMode="auto">
          <a:xfrm>
            <a:off x="384017" y="476825"/>
            <a:ext cx="5069016" cy="523220"/>
          </a:xfrm>
          <a:prstGeom prst="rect">
            <a:avLst/>
          </a:prstGeom>
          <a:noFill/>
          <a:ln w="9525">
            <a:noFill/>
            <a:miter lim="800000"/>
            <a:headEnd/>
            <a:tailEnd/>
          </a:ln>
        </p:spPr>
        <p:txBody>
          <a:bodyPr wrap="none">
            <a:spAutoFit/>
          </a:bodyPr>
          <a:lstStyle/>
          <a:p>
            <a:r>
              <a:rPr lang="en-US" altLang="ko-KR" sz="2000" dirty="0">
                <a:solidFill>
                  <a:schemeClr val="bg1"/>
                </a:solidFill>
                <a:effectLst>
                  <a:outerShdw blurRad="38100" dist="38100" dir="2700000" algn="tl">
                    <a:srgbClr val="C0C0C0"/>
                  </a:outerShdw>
                </a:effectLst>
                <a:ea typeface="바탕체" pitchFamily="17" charset="-127"/>
              </a:rPr>
              <a:t>Appendix – Statements of </a:t>
            </a:r>
            <a:r>
              <a:rPr lang="en-US" altLang="ko-KR" sz="2000" dirty="0" smtClean="0">
                <a:solidFill>
                  <a:schemeClr val="bg1"/>
                </a:solidFill>
                <a:effectLst>
                  <a:outerShdw blurRad="38100" dist="38100" dir="2700000" algn="tl">
                    <a:srgbClr val="C0C0C0"/>
                  </a:outerShdw>
                </a:effectLst>
                <a:ea typeface="바탕체" pitchFamily="17" charset="-127"/>
              </a:rPr>
              <a:t>Profit or Loss</a:t>
            </a:r>
            <a:endParaRPr lang="ko-KR" altLang="en-US" sz="2000" dirty="0">
              <a:solidFill>
                <a:schemeClr val="bg1"/>
              </a:solidFill>
              <a:effectLst>
                <a:outerShdw blurRad="38100" dist="38100" dir="2700000" algn="tl">
                  <a:srgbClr val="C0C0C0"/>
                </a:outerShdw>
              </a:effectLst>
              <a:ea typeface="바탕체" pitchFamily="17" charset="-127"/>
            </a:endParaRPr>
          </a:p>
        </p:txBody>
      </p:sp>
      <p:sp>
        <p:nvSpPr>
          <p:cNvPr id="10" name="Text Box 18"/>
          <p:cNvSpPr txBox="1">
            <a:spLocks noChangeArrowheads="1"/>
          </p:cNvSpPr>
          <p:nvPr/>
        </p:nvSpPr>
        <p:spPr bwMode="auto">
          <a:xfrm>
            <a:off x="412750" y="339458"/>
            <a:ext cx="2305050" cy="246062"/>
          </a:xfrm>
          <a:prstGeom prst="rect">
            <a:avLst/>
          </a:prstGeom>
          <a:noFill/>
          <a:ln w="9525">
            <a:noFill/>
            <a:miter lim="800000"/>
            <a:headEnd/>
            <a:tailEnd/>
          </a:ln>
        </p:spPr>
        <p:txBody>
          <a:bodyPr>
            <a:spAutoFit/>
          </a:bodyPr>
          <a:lstStyle/>
          <a:p>
            <a:pPr>
              <a:spcBef>
                <a:spcPct val="50000"/>
              </a:spcBef>
            </a:pPr>
            <a:r>
              <a:rPr lang="en-US" altLang="ko-KR" sz="1000" b="1" dirty="0">
                <a:solidFill>
                  <a:schemeClr val="bg1"/>
                </a:solidFill>
                <a:latin typeface="Arial" charset="0"/>
                <a:ea typeface="HY견명조" pitchFamily="18" charset="-127"/>
              </a:rPr>
              <a:t>INVESTOR RELATIONS</a:t>
            </a:r>
          </a:p>
        </p:txBody>
      </p:sp>
      <p:graphicFrame>
        <p:nvGraphicFramePr>
          <p:cNvPr id="12" name="표 11"/>
          <p:cNvGraphicFramePr>
            <a:graphicFrameLocks noGrp="1"/>
          </p:cNvGraphicFramePr>
          <p:nvPr>
            <p:extLst>
              <p:ext uri="{D42A27DB-BD31-4B8C-83A1-F6EECF244321}">
                <p14:modId xmlns:p14="http://schemas.microsoft.com/office/powerpoint/2010/main" val="3564677247"/>
              </p:ext>
            </p:extLst>
          </p:nvPr>
        </p:nvGraphicFramePr>
        <p:xfrm>
          <a:off x="544511" y="1538287"/>
          <a:ext cx="8838972" cy="4905884"/>
        </p:xfrm>
        <a:graphic>
          <a:graphicData uri="http://schemas.openxmlformats.org/drawingml/2006/table">
            <a:tbl>
              <a:tblPr/>
              <a:tblGrid>
                <a:gridCol w="569308">
                  <a:extLst>
                    <a:ext uri="{9D8B030D-6E8A-4147-A177-3AD203B41FA5}">
                      <a16:colId xmlns:a16="http://schemas.microsoft.com/office/drawing/2014/main" val="20000"/>
                    </a:ext>
                  </a:extLst>
                </a:gridCol>
                <a:gridCol w="867381">
                  <a:extLst>
                    <a:ext uri="{9D8B030D-6E8A-4147-A177-3AD203B41FA5}">
                      <a16:colId xmlns:a16="http://schemas.microsoft.com/office/drawing/2014/main" val="20001"/>
                    </a:ext>
                  </a:extLst>
                </a:gridCol>
                <a:gridCol w="1240971">
                  <a:extLst>
                    <a:ext uri="{9D8B030D-6E8A-4147-A177-3AD203B41FA5}">
                      <a16:colId xmlns:a16="http://schemas.microsoft.com/office/drawing/2014/main" val="3067701637"/>
                    </a:ext>
                  </a:extLst>
                </a:gridCol>
                <a:gridCol w="873967">
                  <a:extLst>
                    <a:ext uri="{9D8B030D-6E8A-4147-A177-3AD203B41FA5}">
                      <a16:colId xmlns:a16="http://schemas.microsoft.com/office/drawing/2014/main" val="20005"/>
                    </a:ext>
                  </a:extLst>
                </a:gridCol>
                <a:gridCol w="1237862">
                  <a:extLst>
                    <a:ext uri="{9D8B030D-6E8A-4147-A177-3AD203B41FA5}">
                      <a16:colId xmlns:a16="http://schemas.microsoft.com/office/drawing/2014/main" val="3967612472"/>
                    </a:ext>
                  </a:extLst>
                </a:gridCol>
                <a:gridCol w="877076">
                  <a:extLst>
                    <a:ext uri="{9D8B030D-6E8A-4147-A177-3AD203B41FA5}">
                      <a16:colId xmlns:a16="http://schemas.microsoft.com/office/drawing/2014/main" val="3492850661"/>
                    </a:ext>
                  </a:extLst>
                </a:gridCol>
                <a:gridCol w="1212981">
                  <a:extLst>
                    <a:ext uri="{9D8B030D-6E8A-4147-A177-3AD203B41FA5}">
                      <a16:colId xmlns:a16="http://schemas.microsoft.com/office/drawing/2014/main" val="2791116614"/>
                    </a:ext>
                  </a:extLst>
                </a:gridCol>
                <a:gridCol w="901957">
                  <a:extLst>
                    <a:ext uri="{9D8B030D-6E8A-4147-A177-3AD203B41FA5}">
                      <a16:colId xmlns:a16="http://schemas.microsoft.com/office/drawing/2014/main" val="2384852893"/>
                    </a:ext>
                  </a:extLst>
                </a:gridCol>
                <a:gridCol w="1057469">
                  <a:extLst>
                    <a:ext uri="{9D8B030D-6E8A-4147-A177-3AD203B41FA5}">
                      <a16:colId xmlns:a16="http://schemas.microsoft.com/office/drawing/2014/main" val="4268267036"/>
                    </a:ext>
                  </a:extLst>
                </a:gridCol>
              </a:tblGrid>
              <a:tr h="320351">
                <a:tc gridSpan="2">
                  <a:txBody>
                    <a:bodyPr/>
                    <a:lstStyle/>
                    <a:p>
                      <a:pPr algn="ctr" fontAlgn="ctr"/>
                      <a:r>
                        <a:rPr lang="en-US" altLang="ko-KR" sz="1200" b="1" i="0" u="none" strike="noStrike" dirty="0" smtClean="0">
                          <a:solidFill>
                            <a:srgbClr val="FFFFFF"/>
                          </a:solidFill>
                          <a:latin typeface="Arial" pitchFamily="34" charset="0"/>
                          <a:ea typeface="바탕체" pitchFamily="17" charset="-127"/>
                          <a:cs typeface="Arial" pitchFamily="34" charset="0"/>
                        </a:rPr>
                        <a:t>Account</a:t>
                      </a:r>
                      <a:endParaRPr lang="ko-KR" altLang="en-US" sz="1200" b="1" i="0" u="none" strike="noStrike" dirty="0">
                        <a:solidFill>
                          <a:schemeClr val="bg1"/>
                        </a:solidFill>
                        <a:latin typeface="Arial" pitchFamily="34" charset="0"/>
                        <a:ea typeface="바탕체" pitchFamily="17" charset="-127"/>
                        <a:cs typeface="Arial" pitchFamily="34" charset="0"/>
                      </a:endParaRPr>
                    </a:p>
                  </a:txBody>
                  <a:tcPr marL="8046" marR="8046" marT="8048" marB="0" anchor="ctr">
                    <a:lnL>
                      <a:noFill/>
                    </a:lnL>
                    <a:lnR w="9525" cap="flat" cmpd="sng" algn="ctr">
                      <a:solidFill>
                        <a:schemeClr val="bg1"/>
                      </a:solidFill>
                      <a:prstDash val="solid"/>
                      <a:round/>
                      <a:headEnd type="none" w="med" len="med"/>
                      <a:tailEnd type="none" w="med" len="med"/>
                    </a:lnR>
                    <a:lnT>
                      <a:noFill/>
                    </a:lnT>
                    <a:lnB w="9525" cap="flat" cmpd="sng" algn="ctr">
                      <a:solidFill>
                        <a:schemeClr val="bg1">
                          <a:lumMod val="65000"/>
                        </a:schemeClr>
                      </a:solidFill>
                      <a:prstDash val="solid"/>
                      <a:round/>
                      <a:headEnd type="none" w="med" len="med"/>
                      <a:tailEnd type="none" w="med" len="med"/>
                    </a:lnB>
                    <a:solidFill>
                      <a:srgbClr val="0066CC"/>
                    </a:solidFill>
                  </a:tcPr>
                </a:tc>
                <a:tc hMerge="1">
                  <a:txBody>
                    <a:bodyPr/>
                    <a:lstStyle/>
                    <a:p>
                      <a:pPr latinLnBrk="1"/>
                      <a:endParaRPr lang="ko-KR" altLang="en-US"/>
                    </a:p>
                  </a:txBody>
                  <a:tcPr/>
                </a:tc>
                <a:tc gridSpan="2">
                  <a:txBody>
                    <a:bodyPr/>
                    <a:lstStyle/>
                    <a:p>
                      <a:pPr algn="r" rtl="0" fontAlgn="ctr"/>
                      <a:r>
                        <a:rPr lang="en-US" altLang="ko-KR" sz="1200" b="1" i="0" u="none" strike="noStrike" dirty="0" smtClean="0">
                          <a:solidFill>
                            <a:srgbClr val="FFFFFF"/>
                          </a:solidFill>
                          <a:effectLst/>
                          <a:latin typeface="Arial" panose="020B0604020202020204" pitchFamily="34" charset="0"/>
                          <a:ea typeface="+mn-ea"/>
                        </a:rPr>
                        <a:t>20Y</a:t>
                      </a:r>
                      <a:endParaRPr lang="en-US" altLang="ko-KR" sz="1200" b="1" i="0" u="none" strike="noStrike" dirty="0">
                        <a:solidFill>
                          <a:srgbClr val="FFFFFF"/>
                        </a:solidFill>
                        <a:effectLst/>
                        <a:latin typeface="Arial" panose="020B0604020202020204" pitchFamily="34" charset="0"/>
                        <a:ea typeface="+mn-ea"/>
                      </a:endParaRPr>
                    </a:p>
                  </a:txBody>
                  <a:tcPr marL="8046" marR="120694"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solidFill>
                      <a:srgbClr val="0066CC"/>
                    </a:solidFill>
                  </a:tcPr>
                </a:tc>
                <a:tc hMerge="1">
                  <a:txBody>
                    <a:bodyPr/>
                    <a:lstStyle/>
                    <a:p>
                      <a:pPr algn="r" rtl="0" fontAlgn="ctr"/>
                      <a:endParaRPr lang="en-US" altLang="ko-KR" sz="1200" b="1" i="0" u="none" strike="noStrike" dirty="0">
                        <a:solidFill>
                          <a:srgbClr val="FFFFFF"/>
                        </a:solidFill>
                        <a:effectLst/>
                        <a:latin typeface="Arial" panose="020B0604020202020204" pitchFamily="34" charset="0"/>
                        <a:ea typeface="+mn-ea"/>
                      </a:endParaRPr>
                    </a:p>
                  </a:txBody>
                  <a:tcPr marL="8046" marR="120694" marT="8048" marB="0" anchor="ctr">
                    <a:lnL w="9525" cap="flat" cmpd="sng" algn="ctr">
                      <a:solidFill>
                        <a:schemeClr val="bg1"/>
                      </a:solidFill>
                      <a:prstDash val="solid"/>
                      <a:round/>
                      <a:headEnd type="none" w="med" len="med"/>
                      <a:tailEnd type="none" w="med" len="med"/>
                    </a:lnL>
                    <a:lnR>
                      <a:noFill/>
                    </a:lnR>
                    <a:lnT>
                      <a:noFill/>
                    </a:lnT>
                    <a:lnB w="9525" cap="flat" cmpd="sng" algn="ctr">
                      <a:noFill/>
                      <a:prstDash val="solid"/>
                      <a:round/>
                      <a:headEnd type="none" w="med" len="med"/>
                      <a:tailEnd type="none" w="med" len="med"/>
                    </a:lnB>
                    <a:solidFill>
                      <a:srgbClr val="0066CC"/>
                    </a:solidFill>
                  </a:tcPr>
                </a:tc>
                <a:tc>
                  <a:txBody>
                    <a:bodyPr/>
                    <a:lstStyle/>
                    <a:p>
                      <a:pPr marL="0" marR="0" lvl="0" indent="0" algn="r" defTabSz="914400" rtl="0" eaLnBrk="1" fontAlgn="ctr" latinLnBrk="1" hangingPunct="1">
                        <a:lnSpc>
                          <a:spcPct val="100000"/>
                        </a:lnSpc>
                        <a:spcBef>
                          <a:spcPts val="0"/>
                        </a:spcBef>
                        <a:spcAft>
                          <a:spcPts val="0"/>
                        </a:spcAft>
                        <a:buClrTx/>
                        <a:buSzTx/>
                        <a:buFontTx/>
                        <a:buNone/>
                        <a:tabLst/>
                        <a:defRPr/>
                      </a:pPr>
                      <a:endParaRPr lang="en-US" altLang="ko-KR" sz="1200" b="1" i="0" u="none" strike="noStrike" dirty="0" smtClean="0">
                        <a:solidFill>
                          <a:srgbClr val="FFFFFF"/>
                        </a:solidFill>
                        <a:effectLst/>
                        <a:latin typeface="Arial" panose="020B0604020202020204" pitchFamily="34" charset="0"/>
                        <a:ea typeface="+mn-ea"/>
                      </a:endParaRPr>
                    </a:p>
                  </a:txBody>
                  <a:tcPr marL="8046" marR="120694" marT="8048"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w="9525" cap="flat" cmpd="sng" algn="ctr">
                      <a:noFill/>
                      <a:prstDash val="solid"/>
                      <a:round/>
                      <a:headEnd type="none" w="med" len="med"/>
                      <a:tailEnd type="none" w="med" len="med"/>
                    </a:lnB>
                    <a:solidFill>
                      <a:srgbClr val="0066CC"/>
                    </a:solidFill>
                  </a:tcPr>
                </a:tc>
                <a:tc>
                  <a:txBody>
                    <a:bodyPr/>
                    <a:lstStyle/>
                    <a:p>
                      <a:pPr marL="0" marR="0" lvl="0" indent="0" algn="r" defTabSz="914400" rtl="0" eaLnBrk="1" fontAlgn="ctr" latinLnBrk="1" hangingPunct="1">
                        <a:lnSpc>
                          <a:spcPct val="100000"/>
                        </a:lnSpc>
                        <a:spcBef>
                          <a:spcPts val="0"/>
                        </a:spcBef>
                        <a:spcAft>
                          <a:spcPts val="0"/>
                        </a:spcAft>
                        <a:buClrTx/>
                        <a:buSzTx/>
                        <a:buFontTx/>
                        <a:buNone/>
                        <a:tabLst/>
                        <a:defRPr/>
                      </a:pPr>
                      <a:r>
                        <a:rPr lang="en-US" altLang="ko-KR" sz="1200" b="1" i="0" u="none" strike="noStrike" dirty="0" smtClean="0">
                          <a:solidFill>
                            <a:srgbClr val="FFFFFF"/>
                          </a:solidFill>
                          <a:effectLst/>
                          <a:latin typeface="Arial" panose="020B0604020202020204" pitchFamily="34" charset="0"/>
                          <a:ea typeface="+mn-ea"/>
                        </a:rPr>
                        <a:t>21Y</a:t>
                      </a:r>
                    </a:p>
                  </a:txBody>
                  <a:tcPr marL="8046" marR="120694" marT="8048"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solidFill>
                      <a:srgbClr val="0066CC"/>
                    </a:solidFill>
                  </a:tcPr>
                </a:tc>
                <a:tc>
                  <a:txBody>
                    <a:bodyPr/>
                    <a:lstStyle/>
                    <a:p>
                      <a:pPr marL="0" marR="0" lvl="0" indent="0" algn="r" defTabSz="914400" rtl="0" eaLnBrk="1" fontAlgn="ctr" latinLnBrk="1" hangingPunct="1">
                        <a:lnSpc>
                          <a:spcPct val="100000"/>
                        </a:lnSpc>
                        <a:spcBef>
                          <a:spcPts val="0"/>
                        </a:spcBef>
                        <a:spcAft>
                          <a:spcPts val="0"/>
                        </a:spcAft>
                        <a:buClrTx/>
                        <a:buSzTx/>
                        <a:buFontTx/>
                        <a:buNone/>
                        <a:tabLst/>
                        <a:defRPr/>
                      </a:pPr>
                      <a:endParaRPr lang="en-US" altLang="ko-KR" sz="1200" b="1" i="0" u="none" strike="noStrike" dirty="0" smtClean="0">
                        <a:solidFill>
                          <a:srgbClr val="FFFFFF"/>
                        </a:solidFill>
                        <a:effectLst/>
                        <a:latin typeface="Arial" panose="020B0604020202020204" pitchFamily="34" charset="0"/>
                        <a:ea typeface="+mn-ea"/>
                      </a:endParaRPr>
                    </a:p>
                  </a:txBody>
                  <a:tcPr marL="8046" marR="120694" marT="8048"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solidFill>
                      <a:srgbClr val="0066CC"/>
                    </a:solidFill>
                  </a:tcPr>
                </a:tc>
                <a:tc>
                  <a:txBody>
                    <a:bodyPr/>
                    <a:lstStyle/>
                    <a:p>
                      <a:pPr marL="0" marR="0" lvl="0" indent="0" algn="r" defTabSz="914400" rtl="0" eaLnBrk="1" fontAlgn="ctr" latinLnBrk="1" hangingPunct="1">
                        <a:lnSpc>
                          <a:spcPct val="100000"/>
                        </a:lnSpc>
                        <a:spcBef>
                          <a:spcPts val="0"/>
                        </a:spcBef>
                        <a:spcAft>
                          <a:spcPts val="0"/>
                        </a:spcAft>
                        <a:buClrTx/>
                        <a:buSzTx/>
                        <a:buFontTx/>
                        <a:buNone/>
                        <a:tabLst/>
                        <a:defRPr/>
                      </a:pPr>
                      <a:r>
                        <a:rPr lang="en-US" altLang="ko-KR" sz="1200" b="1" i="0" u="none" strike="noStrike" dirty="0" smtClean="0">
                          <a:solidFill>
                            <a:srgbClr val="FFFFFF"/>
                          </a:solidFill>
                          <a:effectLst/>
                          <a:latin typeface="Arial" panose="020B0604020202020204" pitchFamily="34" charset="0"/>
                          <a:ea typeface="+mn-ea"/>
                        </a:rPr>
                        <a:t>22Y</a:t>
                      </a:r>
                    </a:p>
                  </a:txBody>
                  <a:tcPr marL="8046" marR="120694" marT="8048"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solidFill>
                      <a:srgbClr val="0066CC"/>
                    </a:solidFill>
                  </a:tcPr>
                </a:tc>
                <a:tc>
                  <a:txBody>
                    <a:bodyPr/>
                    <a:lstStyle/>
                    <a:p>
                      <a:pPr marL="0" marR="0" lvl="0" indent="0" algn="r" defTabSz="914400" rtl="0" eaLnBrk="1" fontAlgn="ctr" latinLnBrk="1" hangingPunct="1">
                        <a:lnSpc>
                          <a:spcPct val="100000"/>
                        </a:lnSpc>
                        <a:spcBef>
                          <a:spcPts val="0"/>
                        </a:spcBef>
                        <a:spcAft>
                          <a:spcPts val="0"/>
                        </a:spcAft>
                        <a:buClrTx/>
                        <a:buSzTx/>
                        <a:buFontTx/>
                        <a:buNone/>
                        <a:tabLst/>
                        <a:defRPr/>
                      </a:pPr>
                      <a:r>
                        <a:rPr lang="en-US" altLang="ko-KR" sz="1200" b="1" i="0" u="none" strike="noStrike" dirty="0" smtClean="0">
                          <a:solidFill>
                            <a:srgbClr val="FFFFFF"/>
                          </a:solidFill>
                          <a:effectLst/>
                          <a:latin typeface="Arial" panose="020B0604020202020204" pitchFamily="34" charset="0"/>
                          <a:ea typeface="+mn-ea"/>
                        </a:rPr>
                        <a:t>1H23</a:t>
                      </a:r>
                    </a:p>
                  </a:txBody>
                  <a:tcPr marL="8046" marR="120694" marT="8048"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solidFill>
                      <a:srgbClr val="0066CC"/>
                    </a:solidFill>
                  </a:tcPr>
                </a:tc>
                <a:extLst>
                  <a:ext uri="{0D108BD9-81ED-4DB2-BD59-A6C34878D82A}">
                    <a16:rowId xmlns:a16="http://schemas.microsoft.com/office/drawing/2014/main" val="10000"/>
                  </a:ext>
                </a:extLst>
              </a:tr>
              <a:tr h="310355">
                <a:tc rowSpan="6">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Sales</a:t>
                      </a:r>
                    </a:p>
                  </a:txBody>
                  <a:tcPr marL="8046" marR="8046" marT="8048" marB="0" anchor="ctr">
                    <a:lnL>
                      <a:noFill/>
                    </a:lnL>
                    <a:lnR w="12700" cap="flat" cmpd="sng" algn="ctr">
                      <a:solidFill>
                        <a:schemeClr val="bg1">
                          <a:lumMod val="7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rowSpan="2">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Building</a:t>
                      </a:r>
                      <a:r>
                        <a:rPr lang="en-US" altLang="ko-KR" sz="1100" b="0" i="0" u="none" strike="noStrike" baseline="0" dirty="0" smtClean="0">
                          <a:solidFill>
                            <a:srgbClr val="000000"/>
                          </a:solidFill>
                          <a:latin typeface="Arial" pitchFamily="34" charset="0"/>
                          <a:ea typeface="바탕체" pitchFamily="17" charset="-127"/>
                          <a:cs typeface="Arial" pitchFamily="34" charset="0"/>
                        </a:rPr>
                        <a:t> &amp; Housing</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8046" marR="8046" marT="804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Building &amp; Housing</a:t>
                      </a:r>
                    </a:p>
                  </a:txBody>
                  <a:tcPr marL="72000" marR="72000" marT="9525" marB="0" anchor="ctr">
                    <a:lnL w="1270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5,804</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6" marB="0"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Building &amp; Housing</a:t>
                      </a:r>
                    </a:p>
                  </a:txBody>
                  <a:tcPr marL="72000" marR="72000" marT="9525" marB="0"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6,091</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6" marB="0"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Building &amp; Housing</a:t>
                      </a:r>
                    </a:p>
                  </a:txBody>
                  <a:tcPr marL="72000" marR="72000" marT="9525" marB="0"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9,335</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5" marR="71995" marT="9526" marB="0"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5,452</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0" marR="71990" marT="9525" marB="0"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0355">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New Business</a:t>
                      </a:r>
                    </a:p>
                  </a:txBody>
                  <a:tcPr marL="72000" marR="72000" marT="9525" marB="0" anchor="ctr">
                    <a:lnL w="1270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611</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endParaRPr lang="en-US" altLang="ko-KR"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r" defTabSz="914400" rtl="0" eaLnBrk="1" fontAlgn="ctr" latinLnBrk="1" hangingPunct="1"/>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New Business</a:t>
                      </a: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1,025</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5" marR="71995"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662</a:t>
                      </a:r>
                    </a:p>
                  </a:txBody>
                  <a:tcPr marL="71990" marR="7199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8532986"/>
                  </a:ext>
                </a:extLst>
              </a:tr>
              <a:tr h="331549">
                <a:tc vMerge="1">
                  <a:txBody>
                    <a:bodyPr/>
                    <a:lstStyle/>
                    <a:p>
                      <a:pPr latinLnBrk="1"/>
                      <a:endParaRPr lang="ko-KR" altLang="en-US"/>
                    </a:p>
                  </a:txBody>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Plant</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8046" marR="8046" marT="804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Plant</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1270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2,389</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5" marB="0" anchor="ctr">
                    <a:lnL w="9525" cap="flat" cmpd="sng" algn="ctr">
                      <a:no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New Business</a:t>
                      </a:r>
                    </a:p>
                  </a:txBody>
                  <a:tcPr marL="72000" marR="72000" marT="9525" marB="0" anchor="ctr">
                    <a:lnL w="9525" cap="flat" cmpd="sng" algn="ctr">
                      <a:no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778</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6" marB="0" anchor="ctr">
                    <a:lnL w="9525" cap="flat" cmpd="sng" algn="ctr">
                      <a:no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Plant</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9525" cap="flat" cmpd="sng" algn="ctr">
                      <a:no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599</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5" marR="71995" marT="9526" marB="0" anchor="ctr">
                    <a:lnL w="9525" cap="flat" cmpd="sng" algn="ctr">
                      <a:no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158</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0" marR="71990" marT="9525" marB="0" anchor="ctr">
                    <a:lnL w="9525" cap="flat" cmpd="sng" algn="ctr">
                      <a:no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140901"/>
                  </a:ext>
                </a:extLst>
              </a:tr>
              <a:tr h="328476">
                <a:tc vMerge="1">
                  <a:txBody>
                    <a:bodyPr/>
                    <a:lstStyle/>
                    <a:p>
                      <a:pPr latinLnBrk="1"/>
                      <a:endParaRPr lang="ko-KR" altLang="en-US"/>
                    </a:p>
                  </a:txBody>
                  <a:tcPr/>
                </a:tc>
                <a:tc rowSpan="2">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Infra</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8046" marR="8046" marT="804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Infra</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1270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884</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Plant</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1,300</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Infra</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1,061</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5" marR="71995"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584</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0" marR="7199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2966">
                <a:tc vMerge="1">
                  <a:txBody>
                    <a:bodyPr/>
                    <a:lstStyle/>
                    <a:p>
                      <a:pPr latinLnBrk="1"/>
                      <a:endParaRPr lang="ko-KR" altLang="en-US" dirty="0"/>
                    </a:p>
                  </a:txBody>
                  <a:tcPr/>
                </a:tc>
                <a:tc vMerge="1">
                  <a:txBody>
                    <a:bodyPr/>
                    <a:lstStyle/>
                    <a:p>
                      <a:pPr latinLnBrk="1"/>
                      <a:endParaRPr lang="ko-KR" altLang="en-US"/>
                    </a:p>
                  </a:txBody>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Distribution</a:t>
                      </a:r>
                    </a:p>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Energy</a:t>
                      </a:r>
                    </a:p>
                  </a:txBody>
                  <a:tcPr marL="72000" marR="72000" marT="9525" marB="0" anchor="ctr">
                    <a:lnL w="1270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366</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Infra</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780</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Eco</a:t>
                      </a: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173</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5" marR="71995"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96</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0" marR="7199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190438"/>
                  </a:ext>
                </a:extLst>
              </a:tr>
              <a:tr h="310355">
                <a:tc vMerge="1">
                  <a:txBody>
                    <a:bodyPr/>
                    <a:lstStyle/>
                    <a:p>
                      <a:pPr latinLnBrk="1"/>
                      <a:endParaRPr lang="ko-KR" altLang="en-US"/>
                    </a:p>
                  </a:txBody>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Others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6" marR="8046" marT="8048"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Others</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1270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69</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Others</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88</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체" pitchFamily="17" charset="-127"/>
                          <a:cs typeface="Arial" pitchFamily="34" charset="0"/>
                        </a:rPr>
                        <a:t>Others</a:t>
                      </a:r>
                      <a:endParaRPr lang="ko-KR" altLang="en-US" sz="1100" b="0" i="0" u="none" strike="noStrike" dirty="0" smtClean="0">
                        <a:solidFill>
                          <a:srgbClr val="000000"/>
                        </a:solidFill>
                        <a:latin typeface="Arial" pitchFamily="34" charset="0"/>
                        <a:ea typeface="바탕체" pitchFamily="17" charset="-127"/>
                        <a:cs typeface="Arial" pitchFamily="34" charset="0"/>
                      </a:endParaRPr>
                    </a:p>
                  </a:txBody>
                  <a:tcPr marL="72000" marR="7200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106</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5" marR="71995" marT="9526"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1" hangingPunct="1"/>
                      <a:r>
                        <a:rPr lang="en-US" altLang="ko-KR" sz="1100" b="0" i="0" u="none" strike="noStrike" kern="1200" dirty="0" smtClean="0">
                          <a:solidFill>
                            <a:schemeClr val="tx1"/>
                          </a:solidFill>
                          <a:effectLst/>
                          <a:latin typeface="Arial" panose="020B0604020202020204" pitchFamily="34" charset="0"/>
                          <a:ea typeface="+mn-ea"/>
                          <a:cs typeface="Arial" panose="020B0604020202020204" pitchFamily="34" charset="0"/>
                        </a:rPr>
                        <a:t>56</a:t>
                      </a:r>
                      <a:endParaRPr lang="ko-KR" alt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1990" marR="71990" marT="9525" marB="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4042100"/>
                  </a:ext>
                </a:extLst>
              </a:tr>
              <a:tr h="420844">
                <a:tc gridSpan="2">
                  <a:txBody>
                    <a:bodyPr/>
                    <a:lstStyle/>
                    <a:p>
                      <a:pPr algn="ctr" fontAlgn="ctr"/>
                      <a:r>
                        <a:rPr lang="en-US" altLang="ko-KR" sz="1100" b="1" i="0" u="none" strike="noStrike" dirty="0" smtClean="0">
                          <a:solidFill>
                            <a:srgbClr val="0066CC"/>
                          </a:solidFill>
                          <a:latin typeface="Arial" pitchFamily="34" charset="0"/>
                          <a:ea typeface="바탕체" pitchFamily="17" charset="-127"/>
                          <a:cs typeface="Arial" pitchFamily="34" charset="0"/>
                        </a:rPr>
                        <a:t>Total</a:t>
                      </a:r>
                      <a:endParaRPr lang="ko-KR" altLang="en-US" sz="1100" b="1" i="0" u="none" strike="noStrike" dirty="0">
                        <a:solidFill>
                          <a:srgbClr val="0066CC"/>
                        </a:solidFill>
                        <a:latin typeface="Arial" pitchFamily="34" charset="0"/>
                        <a:ea typeface="바탕체" pitchFamily="17" charset="-127"/>
                        <a:cs typeface="Arial" pitchFamily="34" charset="0"/>
                      </a:endParaRPr>
                    </a:p>
                  </a:txBody>
                  <a:tcPr marL="8046" marR="8046" marT="8048"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hMerge="1">
                  <a:txBody>
                    <a:bodyPr/>
                    <a:lstStyle/>
                    <a:p>
                      <a:pPr latinLnBrk="1"/>
                      <a:endParaRPr lang="ko-KR" altLang="en-US"/>
                    </a:p>
                  </a:txBody>
                  <a:tcPr/>
                </a:tc>
                <a:tc>
                  <a:txBody>
                    <a:bodyPr/>
                    <a:lstStyle/>
                    <a:p>
                      <a:pPr algn="ctr" fontAlgn="ctr"/>
                      <a:r>
                        <a:rPr lang="en-US" altLang="ko-KR" sz="1100" b="1" i="0" u="none" strike="noStrike" dirty="0" smtClean="0">
                          <a:solidFill>
                            <a:srgbClr val="0066CC"/>
                          </a:solidFill>
                          <a:latin typeface="Arial" pitchFamily="34" charset="0"/>
                          <a:ea typeface="바탕체" pitchFamily="17" charset="-127"/>
                          <a:cs typeface="Arial" pitchFamily="34" charset="0"/>
                        </a:rPr>
                        <a:t>Total</a:t>
                      </a:r>
                      <a:endParaRPr lang="ko-KR" altLang="en-US" sz="1100" b="1" i="0" u="none" strike="noStrike" dirty="0">
                        <a:solidFill>
                          <a:srgbClr val="0066CC"/>
                        </a:solidFill>
                        <a:latin typeface="Arial" pitchFamily="34" charset="0"/>
                        <a:ea typeface="바탕체" pitchFamily="17" charset="-127"/>
                        <a:cs typeface="Arial" pitchFamily="34" charset="0"/>
                      </a:endParaRPr>
                    </a:p>
                  </a:txBody>
                  <a:tcPr marL="8046" marR="8046" marT="8048"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altLang="ko-KR" sz="1100" b="1" i="0" u="none" strike="noStrike" dirty="0" smtClean="0">
                          <a:solidFill>
                            <a:srgbClr val="0066CC"/>
                          </a:solidFill>
                          <a:latin typeface="Arial" pitchFamily="34" charset="0"/>
                          <a:ea typeface="바탕체" pitchFamily="17" charset="-127"/>
                          <a:cs typeface="Arial" pitchFamily="34" charset="0"/>
                        </a:rPr>
                        <a:t>10,123</a:t>
                      </a:r>
                      <a:endParaRPr lang="en-US" altLang="ko-KR" sz="1100" b="1" i="0" u="none" strike="noStrike" dirty="0">
                        <a:solidFill>
                          <a:srgbClr val="0066CC"/>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altLang="ko-KR" sz="1100" b="1" i="0" u="none" strike="noStrike" dirty="0" smtClean="0">
                          <a:solidFill>
                            <a:srgbClr val="0066CC"/>
                          </a:solidFill>
                          <a:latin typeface="Arial" pitchFamily="34" charset="0"/>
                          <a:ea typeface="바탕체" pitchFamily="17" charset="-127"/>
                          <a:cs typeface="Arial" pitchFamily="34" charset="0"/>
                        </a:rPr>
                        <a:t>Total</a:t>
                      </a:r>
                      <a:endParaRPr lang="ko-KR" altLang="en-US" sz="1100" b="1" i="0" u="none" strike="noStrike" dirty="0">
                        <a:solidFill>
                          <a:srgbClr val="0066CC"/>
                        </a:solidFill>
                        <a:latin typeface="Arial" pitchFamily="34" charset="0"/>
                        <a:ea typeface="바탕체" pitchFamily="17" charset="-127"/>
                        <a:cs typeface="Arial" pitchFamily="34" charset="0"/>
                      </a:endParaRPr>
                    </a:p>
                  </a:txBody>
                  <a:tcPr marL="8046" marR="8046"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altLang="ko-KR" sz="1100" b="1" i="0" u="none" strike="noStrike" dirty="0" smtClean="0">
                          <a:solidFill>
                            <a:srgbClr val="0066CC"/>
                          </a:solidFill>
                          <a:latin typeface="Arial" pitchFamily="34" charset="0"/>
                          <a:ea typeface="바탕체" pitchFamily="17" charset="-127"/>
                          <a:cs typeface="Arial" pitchFamily="34" charset="0"/>
                        </a:rPr>
                        <a:t>9,037</a:t>
                      </a:r>
                      <a:endParaRPr lang="en-US" altLang="ko-KR" sz="1100" b="1" i="0" u="none" strike="noStrike" dirty="0">
                        <a:solidFill>
                          <a:srgbClr val="0066CC"/>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altLang="ko-KR" sz="1100" b="1" i="0" u="none" strike="noStrike" dirty="0" smtClean="0">
                          <a:solidFill>
                            <a:srgbClr val="0066CC"/>
                          </a:solidFill>
                          <a:latin typeface="Arial" pitchFamily="34" charset="0"/>
                          <a:ea typeface="바탕체" pitchFamily="17" charset="-127"/>
                          <a:cs typeface="Arial" pitchFamily="34" charset="0"/>
                        </a:rPr>
                        <a:t>Total</a:t>
                      </a:r>
                      <a:endParaRPr lang="ko-KR" altLang="en-US" sz="1100" b="1" i="0" u="none" strike="noStrike" dirty="0">
                        <a:solidFill>
                          <a:srgbClr val="0066CC"/>
                        </a:solidFill>
                        <a:latin typeface="Arial" pitchFamily="34" charset="0"/>
                        <a:ea typeface="바탕체" pitchFamily="17" charset="-127"/>
                        <a:cs typeface="Arial" pitchFamily="34" charset="0"/>
                      </a:endParaRPr>
                    </a:p>
                  </a:txBody>
                  <a:tcPr marL="8046" marR="8046"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0066CC"/>
                          </a:solidFill>
                          <a:latin typeface="Arial" pitchFamily="34" charset="0"/>
                          <a:ea typeface="바탕체" pitchFamily="17" charset="-127"/>
                          <a:cs typeface="Arial" pitchFamily="34" charset="0"/>
                        </a:rPr>
                        <a:t>12,299</a:t>
                      </a:r>
                    </a:p>
                  </a:txBody>
                  <a:tcPr marL="8045" marR="107982"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0066CC"/>
                          </a:solidFill>
                          <a:latin typeface="Arial" pitchFamily="34" charset="0"/>
                          <a:ea typeface="바탕체" pitchFamily="17" charset="-127"/>
                          <a:cs typeface="Arial" pitchFamily="34" charset="0"/>
                        </a:rPr>
                        <a:t>7,008</a:t>
                      </a:r>
                    </a:p>
                  </a:txBody>
                  <a:tcPr marL="8044" marR="107975" marT="8048" marB="0" anchor="ctr">
                    <a:lnL w="9525" cap="flat" cmpd="sng" algn="ctr">
                      <a:solidFill>
                        <a:schemeClr val="bg1"/>
                      </a:solidFill>
                      <a:prstDash val="solid"/>
                      <a:round/>
                      <a:headEnd type="none" w="med" len="med"/>
                      <a:tailEnd type="none" w="med" len="med"/>
                    </a:lnL>
                    <a:lnR>
                      <a:noFill/>
                    </a:lnR>
                    <a:lnT w="9525"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20844">
                <a:tc gridSpan="2">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Gross</a:t>
                      </a:r>
                      <a:r>
                        <a:rPr lang="en-US" altLang="ko-KR" sz="1100" b="0" i="0" u="none" strike="noStrike" baseline="0" dirty="0" smtClean="0">
                          <a:solidFill>
                            <a:srgbClr val="000000"/>
                          </a:solidFill>
                          <a:latin typeface="Arial" pitchFamily="34" charset="0"/>
                          <a:ea typeface="바탕체" pitchFamily="17" charset="-127"/>
                          <a:cs typeface="Arial" pitchFamily="34" charset="0"/>
                        </a:rPr>
                        <a:t> Profits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6" marR="8046" marT="8048"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hMerge="1">
                  <a:txBody>
                    <a:bodyPr/>
                    <a:lstStyle/>
                    <a:p>
                      <a:pPr latinLnBrk="1"/>
                      <a:endParaRPr lang="ko-KR" altLang="en-US"/>
                    </a:p>
                  </a:txBody>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Gross</a:t>
                      </a:r>
                      <a:r>
                        <a:rPr lang="en-US" altLang="ko-KR" sz="1100" b="0" i="0" u="none" strike="noStrike" baseline="0" dirty="0" smtClean="0">
                          <a:solidFill>
                            <a:srgbClr val="000000"/>
                          </a:solidFill>
                          <a:latin typeface="Arial" pitchFamily="34" charset="0"/>
                          <a:ea typeface="바탕체" pitchFamily="17" charset="-127"/>
                          <a:cs typeface="Arial" pitchFamily="34" charset="0"/>
                        </a:rPr>
                        <a:t> Profits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6" marR="8046" marT="8048"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1,535</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Gross</a:t>
                      </a:r>
                      <a:r>
                        <a:rPr lang="en-US" altLang="ko-KR" sz="1100" b="0" i="0" u="none" strike="noStrike" baseline="0" dirty="0" smtClean="0">
                          <a:solidFill>
                            <a:srgbClr val="000000"/>
                          </a:solidFill>
                          <a:latin typeface="Arial" pitchFamily="34" charset="0"/>
                          <a:ea typeface="바탕체" pitchFamily="17" charset="-127"/>
                          <a:cs typeface="Arial" pitchFamily="34" charset="0"/>
                        </a:rPr>
                        <a:t> Profits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6" marR="8046"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1,351</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Gross</a:t>
                      </a:r>
                      <a:r>
                        <a:rPr lang="en-US" altLang="ko-KR" sz="1100" b="0" i="0" u="none" strike="noStrike" baseline="0" dirty="0" smtClean="0">
                          <a:solidFill>
                            <a:srgbClr val="000000"/>
                          </a:solidFill>
                          <a:latin typeface="Arial" pitchFamily="34" charset="0"/>
                          <a:ea typeface="바탕체" pitchFamily="17" charset="-127"/>
                          <a:cs typeface="Arial" pitchFamily="34" charset="0"/>
                        </a:rPr>
                        <a:t> Profits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6" marR="8046"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1,287</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5" marR="107982"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96</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4" marR="107975" marT="8048" marB="0" anchor="ctr">
                    <a:lnL w="9525"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6"/>
                  </a:ext>
                </a:extLst>
              </a:tr>
              <a:tr h="494417">
                <a:tc gridSpan="2">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Selling &amp; Administrative</a:t>
                      </a:r>
                      <a:endParaRPr lang="en-US" altLang="ko-KR" sz="1100" b="0" i="0" u="none" strike="noStrike" baseline="0" dirty="0" smtClean="0">
                        <a:solidFill>
                          <a:srgbClr val="000000"/>
                        </a:solidFill>
                        <a:latin typeface="Arial" pitchFamily="34" charset="0"/>
                        <a:ea typeface="바탕체" pitchFamily="17" charset="-127"/>
                        <a:cs typeface="Arial" pitchFamily="34" charset="0"/>
                      </a:endParaRPr>
                    </a:p>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Expenses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7" marR="8047" marT="8048" marB="0" anchor="ctr">
                    <a:lnL>
                      <a:noFill/>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hMerge="1">
                  <a:txBody>
                    <a:bodyPr/>
                    <a:lstStyle/>
                    <a:p>
                      <a:pPr latinLnBrk="1"/>
                      <a:endParaRPr lang="ko-KR" altLang="en-US"/>
                    </a:p>
                  </a:txBody>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Selling &amp; Administrative</a:t>
                      </a:r>
                      <a:endParaRPr lang="en-US" altLang="ko-KR" sz="1100" b="0" i="0" u="none" strike="noStrike" baseline="0" dirty="0" smtClean="0">
                        <a:solidFill>
                          <a:srgbClr val="000000"/>
                        </a:solidFill>
                        <a:latin typeface="Arial" pitchFamily="34" charset="0"/>
                        <a:ea typeface="바탕체" pitchFamily="17" charset="-127"/>
                        <a:cs typeface="Arial" pitchFamily="34" charset="0"/>
                      </a:endParaRPr>
                    </a:p>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Expenses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7" marR="8047" marT="8048"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rgbClr val="000000"/>
                          </a:solidFill>
                          <a:latin typeface="Arial" pitchFamily="34" charset="0"/>
                          <a:ea typeface="바탕체" pitchFamily="17" charset="-127"/>
                          <a:cs typeface="Arial" pitchFamily="34" charset="0"/>
                        </a:rPr>
                        <a:t>785</a:t>
                      </a:r>
                      <a:endParaRPr lang="en-US" altLang="ko-KR" sz="1100" b="0" i="0" u="none" strike="noStrike" dirty="0">
                        <a:solidFill>
                          <a:srgbClr val="000000"/>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Selling &amp; Administrative</a:t>
                      </a:r>
                      <a:endParaRPr lang="en-US" altLang="ko-KR" sz="1100" b="0" i="0" u="none" strike="noStrike" baseline="0" dirty="0" smtClean="0">
                        <a:solidFill>
                          <a:srgbClr val="000000"/>
                        </a:solidFill>
                        <a:latin typeface="Arial" pitchFamily="34" charset="0"/>
                        <a:ea typeface="바탕체" pitchFamily="17" charset="-127"/>
                        <a:cs typeface="Arial" pitchFamily="34" charset="0"/>
                      </a:endParaRPr>
                    </a:p>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Expenses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7" marR="8047"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rgbClr val="000000"/>
                          </a:solidFill>
                          <a:latin typeface="Arial" pitchFamily="34" charset="0"/>
                          <a:ea typeface="바탕체" pitchFamily="17" charset="-127"/>
                          <a:cs typeface="Arial" pitchFamily="34" charset="0"/>
                        </a:rPr>
                        <a:t>705</a:t>
                      </a:r>
                      <a:endParaRPr lang="en-US" altLang="ko-KR" sz="1100" b="0" i="0" u="none" strike="noStrike" dirty="0">
                        <a:solidFill>
                          <a:srgbClr val="000000"/>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Selling &amp; Administrative</a:t>
                      </a:r>
                      <a:endParaRPr lang="en-US" altLang="ko-KR" sz="1100" b="0" i="0" u="none" strike="noStrike" baseline="0" dirty="0" smtClean="0">
                        <a:solidFill>
                          <a:srgbClr val="000000"/>
                        </a:solidFill>
                        <a:latin typeface="Arial" pitchFamily="34" charset="0"/>
                        <a:ea typeface="바탕체" pitchFamily="17" charset="-127"/>
                        <a:cs typeface="Arial" pitchFamily="34" charset="0"/>
                      </a:endParaRPr>
                    </a:p>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Expenses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7" marR="8047"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rgbClr val="000000"/>
                          </a:solidFill>
                          <a:latin typeface="Arial" pitchFamily="34" charset="0"/>
                          <a:ea typeface="바탕체" pitchFamily="17" charset="-127"/>
                          <a:cs typeface="Arial" pitchFamily="34" charset="0"/>
                        </a:rPr>
                        <a:t>732</a:t>
                      </a:r>
                      <a:endParaRPr lang="en-US" altLang="ko-KR" sz="1100" b="0" i="0" u="none" strike="noStrike" dirty="0">
                        <a:solidFill>
                          <a:srgbClr val="000000"/>
                        </a:solidFill>
                        <a:latin typeface="Arial" pitchFamily="34" charset="0"/>
                        <a:ea typeface="바탕체" pitchFamily="17" charset="-127"/>
                        <a:cs typeface="Arial" pitchFamily="34" charset="0"/>
                      </a:endParaRPr>
                    </a:p>
                  </a:txBody>
                  <a:tcPr marL="8045" marR="107982"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en-US" altLang="ko-KR" sz="1100" b="0" i="0" u="none" strike="noStrike" dirty="0" smtClean="0">
                          <a:solidFill>
                            <a:srgbClr val="000000"/>
                          </a:solidFill>
                          <a:latin typeface="Arial" pitchFamily="34" charset="0"/>
                          <a:ea typeface="바탕체" pitchFamily="17" charset="-127"/>
                          <a:cs typeface="Arial" pitchFamily="34" charset="0"/>
                        </a:rPr>
                        <a:t>351</a:t>
                      </a:r>
                      <a:endParaRPr lang="en-US" altLang="ko-KR" sz="1100" b="0" i="0" u="none" strike="noStrike" dirty="0">
                        <a:solidFill>
                          <a:srgbClr val="000000"/>
                        </a:solidFill>
                        <a:latin typeface="Arial" pitchFamily="34" charset="0"/>
                        <a:ea typeface="바탕체" pitchFamily="17" charset="-127"/>
                        <a:cs typeface="Arial" pitchFamily="34" charset="0"/>
                      </a:endParaRPr>
                    </a:p>
                  </a:txBody>
                  <a:tcPr marL="8044" marR="107975" marT="8048" marB="0" anchor="ctr">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7"/>
                  </a:ext>
                </a:extLst>
              </a:tr>
              <a:tr h="420844">
                <a:tc gridSpan="2">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Operating Profits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7" marR="8047" marT="8048" marB="0" anchor="ctr">
                    <a:lnL>
                      <a:noFill/>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2F2F2"/>
                    </a:solidFill>
                  </a:tcPr>
                </a:tc>
                <a:tc hMerge="1">
                  <a:txBody>
                    <a:bodyPr/>
                    <a:lstStyle/>
                    <a:p>
                      <a:pPr latinLnBrk="1"/>
                      <a:endParaRPr lang="ko-KR" altLang="en-US"/>
                    </a:p>
                  </a:txBody>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Operating Profits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7" marR="8047" marT="8048"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750</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Operating Profits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7" marR="8047"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646</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ctr" fontAlgn="ctr"/>
                      <a:r>
                        <a:rPr lang="en-US" altLang="ko-KR" sz="1100" b="0" i="0" u="none" strike="noStrike" dirty="0" smtClean="0">
                          <a:solidFill>
                            <a:srgbClr val="000000"/>
                          </a:solidFill>
                          <a:latin typeface="Arial" pitchFamily="34" charset="0"/>
                          <a:ea typeface="바탕체" pitchFamily="17" charset="-127"/>
                          <a:cs typeface="Arial" pitchFamily="34" charset="0"/>
                        </a:rPr>
                        <a:t>Operating Profits</a:t>
                      </a:r>
                      <a:endParaRPr lang="ko-KR" altLang="en-US" sz="1100" b="0" i="0" u="none" strike="noStrike" dirty="0">
                        <a:solidFill>
                          <a:srgbClr val="000000"/>
                        </a:solidFill>
                        <a:latin typeface="Arial" pitchFamily="34" charset="0"/>
                        <a:ea typeface="바탕체" pitchFamily="17" charset="-127"/>
                        <a:cs typeface="Arial" pitchFamily="34" charset="0"/>
                      </a:endParaRPr>
                    </a:p>
                  </a:txBody>
                  <a:tcPr marL="8047" marR="8047"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555</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5" marR="107982"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-255</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4" marR="107975" marT="8048" marB="0" anchor="ctr">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8"/>
                  </a:ext>
                </a:extLst>
              </a:tr>
              <a:tr h="420844">
                <a:tc gridSpan="2">
                  <a:txBody>
                    <a:bodyPr/>
                    <a:lstStyle/>
                    <a:p>
                      <a:pPr marL="0" algn="ctr" defTabSz="914400" rtl="0" eaLnBrk="1" fontAlgn="ctr" latinLnBrk="1" hangingPunct="1">
                        <a:spcBef>
                          <a:spcPct val="0"/>
                        </a:spcBef>
                        <a:buFontTx/>
                        <a:buNone/>
                      </a:pPr>
                      <a:r>
                        <a:rPr lang="en-US" altLang="ko-KR" sz="1100" b="0" i="0" u="none" strike="noStrike" kern="1200" dirty="0" smtClean="0">
                          <a:solidFill>
                            <a:srgbClr val="000000"/>
                          </a:solidFill>
                          <a:latin typeface="Arial" pitchFamily="34" charset="0"/>
                          <a:ea typeface="바탕체" pitchFamily="17" charset="-127"/>
                          <a:cs typeface="Arial" pitchFamily="34" charset="0"/>
                        </a:rPr>
                        <a:t>Profits before</a:t>
                      </a:r>
                      <a:br>
                        <a:rPr lang="en-US" altLang="ko-KR" sz="1100" b="0" i="0" u="none" strike="noStrike" kern="1200" dirty="0" smtClean="0">
                          <a:solidFill>
                            <a:srgbClr val="000000"/>
                          </a:solidFill>
                          <a:latin typeface="Arial" pitchFamily="34" charset="0"/>
                          <a:ea typeface="바탕체" pitchFamily="17" charset="-127"/>
                          <a:cs typeface="Arial" pitchFamily="34" charset="0"/>
                        </a:rPr>
                      </a:br>
                      <a:r>
                        <a:rPr lang="en-US" altLang="ko-KR" sz="1100" b="0" i="0" u="none" strike="noStrike" kern="1200" dirty="0" smtClean="0">
                          <a:solidFill>
                            <a:srgbClr val="000000"/>
                          </a:solidFill>
                          <a:latin typeface="Arial" pitchFamily="34" charset="0"/>
                          <a:ea typeface="바탕체" pitchFamily="17" charset="-127"/>
                          <a:cs typeface="Arial" pitchFamily="34" charset="0"/>
                        </a:rPr>
                        <a:t>income tax</a:t>
                      </a:r>
                      <a:endParaRPr lang="en-US" altLang="ko-KR" sz="1100" b="0" i="0" u="none" strike="noStrike" kern="1200" dirty="0">
                        <a:solidFill>
                          <a:srgbClr val="000000"/>
                        </a:solidFill>
                        <a:latin typeface="Arial" pitchFamily="34" charset="0"/>
                        <a:ea typeface="바탕체" pitchFamily="17" charset="-127"/>
                        <a:cs typeface="Arial" pitchFamily="34" charset="0"/>
                      </a:endParaRPr>
                    </a:p>
                  </a:txBody>
                  <a:tcPr marL="8047" marR="8047" marT="8048" marB="0" anchor="ctr">
                    <a:lnL>
                      <a:noFill/>
                    </a:lnL>
                    <a:lnR w="1270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hMerge="1">
                  <a:txBody>
                    <a:bodyPr/>
                    <a:lstStyle/>
                    <a:p>
                      <a:pPr latinLnBrk="1"/>
                      <a:endParaRPr lang="ko-KR" altLang="en-US"/>
                    </a:p>
                  </a:txBody>
                  <a:tcPr/>
                </a:tc>
                <a:tc>
                  <a:txBody>
                    <a:bodyPr/>
                    <a:lstStyle/>
                    <a:p>
                      <a:pPr marL="0" algn="ctr" defTabSz="914400" rtl="0" eaLnBrk="1" fontAlgn="ctr" latinLnBrk="1" hangingPunct="1">
                        <a:spcBef>
                          <a:spcPct val="0"/>
                        </a:spcBef>
                        <a:buFontTx/>
                        <a:buNone/>
                      </a:pPr>
                      <a:r>
                        <a:rPr lang="en-US" altLang="ko-KR" sz="1100" b="0" i="0" u="none" strike="noStrike" kern="1200" dirty="0" smtClean="0">
                          <a:solidFill>
                            <a:srgbClr val="000000"/>
                          </a:solidFill>
                          <a:latin typeface="Arial" pitchFamily="34" charset="0"/>
                          <a:ea typeface="바탕체" pitchFamily="17" charset="-127"/>
                          <a:cs typeface="Arial" pitchFamily="34" charset="0"/>
                        </a:rPr>
                        <a:t>Profits before</a:t>
                      </a:r>
                      <a:br>
                        <a:rPr lang="en-US" altLang="ko-KR" sz="1100" b="0" i="0" u="none" strike="noStrike" kern="1200" dirty="0" smtClean="0">
                          <a:solidFill>
                            <a:srgbClr val="000000"/>
                          </a:solidFill>
                          <a:latin typeface="Arial" pitchFamily="34" charset="0"/>
                          <a:ea typeface="바탕체" pitchFamily="17" charset="-127"/>
                          <a:cs typeface="Arial" pitchFamily="34" charset="0"/>
                        </a:rPr>
                      </a:br>
                      <a:r>
                        <a:rPr lang="en-US" altLang="ko-KR" sz="1100" b="0" i="0" u="none" strike="noStrike" kern="1200" dirty="0" smtClean="0">
                          <a:solidFill>
                            <a:srgbClr val="000000"/>
                          </a:solidFill>
                          <a:latin typeface="Arial" pitchFamily="34" charset="0"/>
                          <a:ea typeface="바탕체" pitchFamily="17" charset="-127"/>
                          <a:cs typeface="Arial" pitchFamily="34" charset="0"/>
                        </a:rPr>
                        <a:t>income tax</a:t>
                      </a:r>
                      <a:endParaRPr lang="en-US" altLang="ko-KR" sz="1100" b="0" i="0" u="none" strike="noStrike" kern="1200" dirty="0">
                        <a:solidFill>
                          <a:srgbClr val="000000"/>
                        </a:solidFill>
                        <a:latin typeface="Arial" pitchFamily="34" charset="0"/>
                        <a:ea typeface="바탕체" pitchFamily="17" charset="-127"/>
                        <a:cs typeface="Arial" pitchFamily="34" charset="0"/>
                      </a:endParaRPr>
                    </a:p>
                  </a:txBody>
                  <a:tcPr marL="8047" marR="8047" marT="8048"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518</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1" hangingPunct="1">
                        <a:spcBef>
                          <a:spcPct val="0"/>
                        </a:spcBef>
                        <a:buFontTx/>
                        <a:buNone/>
                      </a:pPr>
                      <a:r>
                        <a:rPr lang="en-US" altLang="ko-KR" sz="1100" b="0" i="0" u="none" strike="noStrike" kern="1200" dirty="0" smtClean="0">
                          <a:solidFill>
                            <a:srgbClr val="000000"/>
                          </a:solidFill>
                          <a:latin typeface="Arial" pitchFamily="34" charset="0"/>
                          <a:ea typeface="바탕체" pitchFamily="17" charset="-127"/>
                          <a:cs typeface="Arial" pitchFamily="34" charset="0"/>
                        </a:rPr>
                        <a:t>Profits before</a:t>
                      </a:r>
                      <a:br>
                        <a:rPr lang="en-US" altLang="ko-KR" sz="1100" b="0" i="0" u="none" strike="noStrike" kern="1200" dirty="0" smtClean="0">
                          <a:solidFill>
                            <a:srgbClr val="000000"/>
                          </a:solidFill>
                          <a:latin typeface="Arial" pitchFamily="34" charset="0"/>
                          <a:ea typeface="바탕체" pitchFamily="17" charset="-127"/>
                          <a:cs typeface="Arial" pitchFamily="34" charset="0"/>
                        </a:rPr>
                      </a:br>
                      <a:r>
                        <a:rPr lang="en-US" altLang="ko-KR" sz="1100" b="0" i="0" u="none" strike="noStrike" kern="1200" dirty="0" smtClean="0">
                          <a:solidFill>
                            <a:srgbClr val="000000"/>
                          </a:solidFill>
                          <a:latin typeface="Arial" pitchFamily="34" charset="0"/>
                          <a:ea typeface="바탕체" pitchFamily="17" charset="-127"/>
                          <a:cs typeface="Arial" pitchFamily="34" charset="0"/>
                        </a:rPr>
                        <a:t>income tax</a:t>
                      </a:r>
                      <a:endParaRPr lang="en-US" altLang="ko-KR" sz="1100" b="0" i="0" u="none" strike="noStrike" kern="1200" dirty="0">
                        <a:solidFill>
                          <a:srgbClr val="000000"/>
                        </a:solidFill>
                        <a:latin typeface="Arial" pitchFamily="34" charset="0"/>
                        <a:ea typeface="바탕체" pitchFamily="17" charset="-127"/>
                        <a:cs typeface="Arial" pitchFamily="34" charset="0"/>
                      </a:endParaRPr>
                    </a:p>
                  </a:txBody>
                  <a:tcPr marL="8047" marR="8047"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658</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1" hangingPunct="1">
                        <a:spcBef>
                          <a:spcPct val="0"/>
                        </a:spcBef>
                        <a:buFontTx/>
                        <a:buNone/>
                      </a:pPr>
                      <a:r>
                        <a:rPr lang="en-US" altLang="ko-KR" sz="1100" b="0" i="0" u="none" strike="noStrike" kern="1200" dirty="0" smtClean="0">
                          <a:solidFill>
                            <a:srgbClr val="000000"/>
                          </a:solidFill>
                          <a:latin typeface="Arial" pitchFamily="34" charset="0"/>
                          <a:ea typeface="바탕체" pitchFamily="17" charset="-127"/>
                          <a:cs typeface="Arial" pitchFamily="34" charset="0"/>
                        </a:rPr>
                        <a:t>Profits before</a:t>
                      </a:r>
                      <a:br>
                        <a:rPr lang="en-US" altLang="ko-KR" sz="1100" b="0" i="0" u="none" strike="noStrike" kern="1200" dirty="0" smtClean="0">
                          <a:solidFill>
                            <a:srgbClr val="000000"/>
                          </a:solidFill>
                          <a:latin typeface="Arial" pitchFamily="34" charset="0"/>
                          <a:ea typeface="바탕체" pitchFamily="17" charset="-127"/>
                          <a:cs typeface="Arial" pitchFamily="34" charset="0"/>
                        </a:rPr>
                      </a:br>
                      <a:r>
                        <a:rPr lang="en-US" altLang="ko-KR" sz="1100" b="0" i="0" u="none" strike="noStrike" kern="1200" dirty="0" smtClean="0">
                          <a:solidFill>
                            <a:srgbClr val="000000"/>
                          </a:solidFill>
                          <a:latin typeface="Arial" pitchFamily="34" charset="0"/>
                          <a:ea typeface="바탕체" pitchFamily="17" charset="-127"/>
                          <a:cs typeface="Arial" pitchFamily="34" charset="0"/>
                        </a:rPr>
                        <a:t>income tax</a:t>
                      </a:r>
                      <a:endParaRPr lang="en-US" altLang="ko-KR" sz="1100" b="0" i="0" u="none" strike="noStrike" kern="1200" dirty="0">
                        <a:solidFill>
                          <a:srgbClr val="000000"/>
                        </a:solidFill>
                        <a:latin typeface="Arial" pitchFamily="34" charset="0"/>
                        <a:ea typeface="바탕체" pitchFamily="17" charset="-127"/>
                        <a:cs typeface="Arial" pitchFamily="34" charset="0"/>
                      </a:endParaRPr>
                    </a:p>
                  </a:txBody>
                  <a:tcPr marL="8047" marR="8047" marT="804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665</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5" marR="107982"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fontAlgn="ctr"/>
                      <a:r>
                        <a:rPr lang="en-US" altLang="ko-KR" sz="1100" b="0" i="0" u="none" strike="noStrike" dirty="0" smtClean="0">
                          <a:solidFill>
                            <a:schemeClr val="tx1"/>
                          </a:solidFill>
                          <a:latin typeface="Arial" pitchFamily="34" charset="0"/>
                          <a:ea typeface="바탕체" pitchFamily="17" charset="-127"/>
                          <a:cs typeface="Arial" pitchFamily="34" charset="0"/>
                        </a:rPr>
                        <a:t>-208</a:t>
                      </a:r>
                      <a:endParaRPr lang="en-US" altLang="ko-KR" sz="1100" b="0" i="0" u="none" strike="noStrike" dirty="0">
                        <a:solidFill>
                          <a:schemeClr val="tx1"/>
                        </a:solidFill>
                        <a:latin typeface="Arial" pitchFamily="34" charset="0"/>
                        <a:ea typeface="바탕체" pitchFamily="17" charset="-127"/>
                        <a:cs typeface="Arial" pitchFamily="34" charset="0"/>
                      </a:endParaRPr>
                    </a:p>
                  </a:txBody>
                  <a:tcPr marL="8044" marR="107975" marT="8048" marB="0" anchor="ctr">
                    <a:lnL w="9525" cap="flat" cmpd="sng" algn="ctr">
                      <a:solidFill>
                        <a:schemeClr val="bg1"/>
                      </a:solidFill>
                      <a:prstDash val="solid"/>
                      <a:round/>
                      <a:headEnd type="none" w="med" len="med"/>
                      <a:tailEnd type="none" w="med" len="med"/>
                    </a:lnL>
                    <a:lnR>
                      <a:noFill/>
                    </a:lnR>
                    <a:lnT w="952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420844">
                <a:tc gridSpan="2">
                  <a:txBody>
                    <a:bodyPr/>
                    <a:lstStyle/>
                    <a:p>
                      <a:pPr algn="ctr" fontAlgn="ctr"/>
                      <a:r>
                        <a:rPr lang="en-US" altLang="ko-KR" sz="1100" b="1" i="0" u="none" strike="noStrike" kern="1200" dirty="0" smtClean="0">
                          <a:solidFill>
                            <a:srgbClr val="0066CC"/>
                          </a:solidFill>
                          <a:latin typeface="Arial" pitchFamily="34" charset="0"/>
                          <a:ea typeface="바탕체" pitchFamily="17" charset="-127"/>
                          <a:cs typeface="Arial" pitchFamily="34" charset="0"/>
                        </a:rPr>
                        <a:t>Net Profits</a:t>
                      </a:r>
                      <a:endParaRPr lang="ko-KR" altLang="en-US" sz="1100" b="1" i="0" u="none" strike="noStrike" kern="1200" dirty="0">
                        <a:solidFill>
                          <a:srgbClr val="0066CC"/>
                        </a:solidFill>
                        <a:latin typeface="Arial" pitchFamily="34" charset="0"/>
                        <a:ea typeface="바탕체" pitchFamily="17" charset="-127"/>
                        <a:cs typeface="Arial" pitchFamily="34" charset="0"/>
                      </a:endParaRPr>
                    </a:p>
                  </a:txBody>
                  <a:tcPr marL="8046" marR="8046" marT="8049"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c hMerge="1">
                  <a:txBody>
                    <a:bodyPr/>
                    <a:lstStyle/>
                    <a:p>
                      <a:pPr latinLnBrk="1"/>
                      <a:endParaRPr lang="ko-KR" altLang="en-US"/>
                    </a:p>
                  </a:txBody>
                  <a:tcPr/>
                </a:tc>
                <a:tc>
                  <a:txBody>
                    <a:bodyPr/>
                    <a:lstStyle/>
                    <a:p>
                      <a:pPr algn="ctr" fontAlgn="ctr"/>
                      <a:r>
                        <a:rPr lang="en-US" altLang="ko-KR" sz="1100" b="1" i="0" u="none" strike="noStrike" kern="1200" dirty="0" smtClean="0">
                          <a:solidFill>
                            <a:srgbClr val="0066CC"/>
                          </a:solidFill>
                          <a:latin typeface="Arial" pitchFamily="34" charset="0"/>
                          <a:ea typeface="바탕체" pitchFamily="17" charset="-127"/>
                          <a:cs typeface="Arial" pitchFamily="34" charset="0"/>
                        </a:rPr>
                        <a:t>Net Profits</a:t>
                      </a:r>
                      <a:endParaRPr lang="ko-KR" altLang="en-US" sz="1100" b="1" i="0" u="none" strike="noStrike" kern="1200" dirty="0">
                        <a:solidFill>
                          <a:srgbClr val="0066CC"/>
                        </a:solidFill>
                        <a:latin typeface="Arial" pitchFamily="34" charset="0"/>
                        <a:ea typeface="바탕체" pitchFamily="17" charset="-127"/>
                        <a:cs typeface="Arial" pitchFamily="34" charset="0"/>
                      </a:endParaRPr>
                    </a:p>
                  </a:txBody>
                  <a:tcPr marL="8046" marR="8046" marT="8049" marB="0" anchor="ctr">
                    <a:lnL w="12700"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0066CC"/>
                          </a:solidFill>
                          <a:latin typeface="Arial" pitchFamily="34" charset="0"/>
                          <a:ea typeface="바탕체" pitchFamily="17" charset="-127"/>
                          <a:cs typeface="Arial" pitchFamily="34" charset="0"/>
                        </a:rPr>
                        <a:t>330</a:t>
                      </a:r>
                      <a:endParaRPr lang="ko-KR" altLang="en-US" sz="1100" b="1" i="0" u="none" strike="noStrike" dirty="0" smtClean="0">
                        <a:solidFill>
                          <a:srgbClr val="0066CC"/>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altLang="ko-KR" sz="1100" b="1" i="0" u="none" strike="noStrike" kern="1200" dirty="0" smtClean="0">
                          <a:solidFill>
                            <a:srgbClr val="0066CC"/>
                          </a:solidFill>
                          <a:latin typeface="Arial" pitchFamily="34" charset="0"/>
                          <a:ea typeface="바탕체" pitchFamily="17" charset="-127"/>
                          <a:cs typeface="Arial" pitchFamily="34" charset="0"/>
                        </a:rPr>
                        <a:t>Net Profits</a:t>
                      </a:r>
                      <a:endParaRPr lang="ko-KR" altLang="en-US" sz="1100" b="1" i="0" u="none" strike="noStrike" kern="1200" dirty="0">
                        <a:solidFill>
                          <a:srgbClr val="0066CC"/>
                        </a:solidFill>
                        <a:latin typeface="Arial" pitchFamily="34" charset="0"/>
                        <a:ea typeface="바탕체" pitchFamily="17" charset="-127"/>
                        <a:cs typeface="Arial" pitchFamily="34" charset="0"/>
                      </a:endParaRPr>
                    </a:p>
                  </a:txBody>
                  <a:tcPr marL="8046" marR="8046"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0066CC"/>
                          </a:solidFill>
                          <a:latin typeface="Arial" pitchFamily="34" charset="0"/>
                          <a:ea typeface="바탕체" pitchFamily="17" charset="-127"/>
                          <a:cs typeface="Arial" pitchFamily="34" charset="0"/>
                        </a:rPr>
                        <a:t>429</a:t>
                      </a:r>
                      <a:endParaRPr lang="ko-KR" altLang="en-US" sz="1100" b="1" i="0" u="none" strike="noStrike" dirty="0" smtClean="0">
                        <a:solidFill>
                          <a:srgbClr val="0066CC"/>
                        </a:solidFill>
                        <a:latin typeface="Arial" pitchFamily="34" charset="0"/>
                        <a:ea typeface="바탕체" pitchFamily="17" charset="-127"/>
                        <a:cs typeface="Arial" pitchFamily="34" charset="0"/>
                      </a:endParaRPr>
                    </a:p>
                  </a:txBody>
                  <a:tcPr marL="8046" marR="107990"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en-US" altLang="ko-KR" sz="1100" b="1" i="0" u="none" strike="noStrike" kern="1200" dirty="0" smtClean="0">
                          <a:solidFill>
                            <a:srgbClr val="0066CC"/>
                          </a:solidFill>
                          <a:latin typeface="Arial" pitchFamily="34" charset="0"/>
                          <a:ea typeface="바탕체" pitchFamily="17" charset="-127"/>
                          <a:cs typeface="Arial" pitchFamily="34" charset="0"/>
                        </a:rPr>
                        <a:t>Net Profits</a:t>
                      </a:r>
                      <a:endParaRPr lang="ko-KR" altLang="en-US" sz="1100" b="1" i="0" u="none" strike="noStrike" kern="1200" dirty="0">
                        <a:solidFill>
                          <a:srgbClr val="0066CC"/>
                        </a:solidFill>
                        <a:latin typeface="Arial" pitchFamily="34" charset="0"/>
                        <a:ea typeface="바탕체" pitchFamily="17" charset="-127"/>
                        <a:cs typeface="Arial" pitchFamily="34" charset="0"/>
                      </a:endParaRPr>
                    </a:p>
                  </a:txBody>
                  <a:tcPr marL="8046" marR="8046"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0066CC"/>
                          </a:solidFill>
                          <a:latin typeface="Arial" pitchFamily="34" charset="0"/>
                          <a:ea typeface="바탕체" pitchFamily="17" charset="-127"/>
                          <a:cs typeface="Arial" pitchFamily="34" charset="0"/>
                        </a:rPr>
                        <a:t>441</a:t>
                      </a:r>
                      <a:endParaRPr lang="ko-KR" altLang="en-US" sz="1100" b="1" i="0" u="none" strike="noStrike" dirty="0" smtClean="0">
                        <a:solidFill>
                          <a:srgbClr val="0066CC"/>
                        </a:solidFill>
                        <a:latin typeface="Arial" pitchFamily="34" charset="0"/>
                        <a:ea typeface="바탕체" pitchFamily="17" charset="-127"/>
                        <a:cs typeface="Arial" pitchFamily="34" charset="0"/>
                      </a:endParaRPr>
                    </a:p>
                  </a:txBody>
                  <a:tcPr marL="8045" marR="107982" marT="8049"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0066CC"/>
                          </a:solidFill>
                          <a:latin typeface="Arial" pitchFamily="34" charset="0"/>
                          <a:ea typeface="바탕체" pitchFamily="17" charset="-127"/>
                          <a:cs typeface="Arial" pitchFamily="34" charset="0"/>
                        </a:rPr>
                        <a:t>-117</a:t>
                      </a:r>
                      <a:endParaRPr lang="ko-KR" altLang="en-US" sz="1100" b="1" i="0" u="none" strike="noStrike" dirty="0" smtClean="0">
                        <a:solidFill>
                          <a:srgbClr val="0066CC"/>
                        </a:solidFill>
                        <a:latin typeface="Arial" pitchFamily="34" charset="0"/>
                        <a:ea typeface="바탕체" pitchFamily="17" charset="-127"/>
                        <a:cs typeface="Arial" pitchFamily="34" charset="0"/>
                      </a:endParaRPr>
                    </a:p>
                  </a:txBody>
                  <a:tcPr marL="8044" marR="107975" marT="8048" marB="0" anchor="ctr">
                    <a:lnL w="9525" cap="flat" cmpd="sng" algn="ctr">
                      <a:solidFill>
                        <a:schemeClr val="bg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82559179"/>
                  </a:ext>
                </a:extLst>
              </a:tr>
            </a:tbl>
          </a:graphicData>
        </a:graphic>
      </p:graphicFrame>
    </p:spTree>
    <p:extLst>
      <p:ext uri="{BB962C8B-B14F-4D97-AF65-F5344CB8AC3E}">
        <p14:creationId xmlns:p14="http://schemas.microsoft.com/office/powerpoint/2010/main" val="3427053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65"/>
          <p:cNvSpPr txBox="1">
            <a:spLocks noChangeArrowheads="1"/>
          </p:cNvSpPr>
          <p:nvPr/>
        </p:nvSpPr>
        <p:spPr bwMode="auto">
          <a:xfrm>
            <a:off x="1006475" y="300038"/>
            <a:ext cx="7359650" cy="366712"/>
          </a:xfrm>
          <a:prstGeom prst="rect">
            <a:avLst/>
          </a:prstGeom>
          <a:noFill/>
          <a:ln w="9525">
            <a:noFill/>
            <a:miter lim="800000"/>
            <a:headEnd/>
            <a:tailEnd/>
          </a:ln>
        </p:spPr>
        <p:txBody>
          <a:bodyPr>
            <a:spAutoFit/>
          </a:bodyPr>
          <a:lstStyle/>
          <a:p>
            <a:pPr>
              <a:lnSpc>
                <a:spcPct val="100000"/>
              </a:lnSpc>
              <a:spcBef>
                <a:spcPct val="50000"/>
              </a:spcBef>
              <a:buFontTx/>
              <a:buNone/>
            </a:pPr>
            <a:r>
              <a:rPr lang="en-US" altLang="ko-KR" sz="1800">
                <a:solidFill>
                  <a:schemeClr val="bg1"/>
                </a:solidFill>
                <a:ea typeface="바탕체" pitchFamily="17" charset="-127"/>
              </a:rPr>
              <a:t>Appendix - Governance</a:t>
            </a:r>
          </a:p>
        </p:txBody>
      </p:sp>
      <p:sp>
        <p:nvSpPr>
          <p:cNvPr id="2052" name="Text Box 3"/>
          <p:cNvSpPr txBox="1">
            <a:spLocks noChangeArrowheads="1"/>
          </p:cNvSpPr>
          <p:nvPr/>
        </p:nvSpPr>
        <p:spPr bwMode="auto">
          <a:xfrm>
            <a:off x="3721100" y="3556000"/>
            <a:ext cx="2557463" cy="346075"/>
          </a:xfrm>
          <a:prstGeom prst="rect">
            <a:avLst/>
          </a:prstGeom>
          <a:noFill/>
          <a:ln w="9525">
            <a:solidFill>
              <a:schemeClr val="tx1"/>
            </a:solidFill>
            <a:miter lim="800000"/>
            <a:headEnd/>
            <a:tailEnd/>
          </a:ln>
        </p:spPr>
        <p:txBody>
          <a:bodyPr>
            <a:spAutoFit/>
          </a:bodyPr>
          <a:lstStyle/>
          <a:p>
            <a:pPr>
              <a:lnSpc>
                <a:spcPct val="100000"/>
              </a:lnSpc>
              <a:buFontTx/>
              <a:buNone/>
            </a:pPr>
            <a:r>
              <a:rPr lang="en-US" altLang="ko-KR" sz="1600" dirty="0" smtClean="0">
                <a:solidFill>
                  <a:schemeClr val="tx1"/>
                </a:solidFill>
                <a:ea typeface="굴림" pitchFamily="50" charset="-127"/>
              </a:rPr>
              <a:t>www.</a:t>
            </a:r>
            <a:r>
              <a:rPr lang="en-US" altLang="ko-KR" sz="1600" dirty="0" smtClean="0">
                <a:solidFill>
                  <a:srgbClr val="3366FF"/>
                </a:solidFill>
                <a:ea typeface="굴림" pitchFamily="50" charset="-127"/>
              </a:rPr>
              <a:t>gsenc</a:t>
            </a:r>
            <a:r>
              <a:rPr lang="en-US" altLang="ko-KR" sz="1600" dirty="0" smtClean="0">
                <a:solidFill>
                  <a:schemeClr val="tx1"/>
                </a:solidFill>
                <a:ea typeface="굴림" pitchFamily="50" charset="-127"/>
              </a:rPr>
              <a:t>.com</a:t>
            </a:r>
            <a:endParaRPr lang="en-US" altLang="ko-KR" sz="1600" dirty="0">
              <a:solidFill>
                <a:schemeClr val="tx1"/>
              </a:solidFill>
              <a:ea typeface="굴림" pitchFamily="50" charset="-127"/>
            </a:endParaRPr>
          </a:p>
        </p:txBody>
      </p:sp>
      <p:sp>
        <p:nvSpPr>
          <p:cNvPr id="2053" name="Rectangle 4"/>
          <p:cNvSpPr>
            <a:spLocks noChangeArrowheads="1"/>
          </p:cNvSpPr>
          <p:nvPr/>
        </p:nvSpPr>
        <p:spPr bwMode="auto">
          <a:xfrm>
            <a:off x="5971117" y="3565525"/>
            <a:ext cx="314325" cy="334963"/>
          </a:xfrm>
          <a:prstGeom prst="rect">
            <a:avLst/>
          </a:prstGeom>
          <a:solidFill>
            <a:srgbClr val="000066"/>
          </a:solidFill>
          <a:ln w="9525" algn="ctr">
            <a:noFill/>
            <a:miter lim="800000"/>
            <a:headEnd/>
            <a:tailEnd/>
          </a:ln>
        </p:spPr>
        <p:txBody>
          <a:bodyPr wrap="none" anchor="ctr"/>
          <a:lstStyle/>
          <a:p>
            <a:endParaRPr lang="ko-KR" altLang="en-US"/>
          </a:p>
        </p:txBody>
      </p:sp>
      <p:sp>
        <p:nvSpPr>
          <p:cNvPr id="2054" name="AutoShape 5"/>
          <p:cNvSpPr>
            <a:spLocks noChangeArrowheads="1"/>
          </p:cNvSpPr>
          <p:nvPr/>
        </p:nvSpPr>
        <p:spPr bwMode="auto">
          <a:xfrm flipV="1">
            <a:off x="6076950" y="3676650"/>
            <a:ext cx="87313" cy="101600"/>
          </a:xfrm>
          <a:prstGeom prst="triangle">
            <a:avLst>
              <a:gd name="adj" fmla="val 50000"/>
            </a:avLst>
          </a:prstGeom>
          <a:solidFill>
            <a:srgbClr val="C5ECFF"/>
          </a:solidFill>
          <a:ln w="9525">
            <a:noFill/>
            <a:miter lim="800000"/>
            <a:headEnd/>
            <a:tailEnd/>
          </a:ln>
        </p:spPr>
        <p:txBody>
          <a:bodyPr rot="10800000" wrap="none" anchor="ctr"/>
          <a:lstStyle/>
          <a:p>
            <a:pPr algn="ctr">
              <a:lnSpc>
                <a:spcPct val="100000"/>
              </a:lnSpc>
              <a:buFontTx/>
              <a:buNone/>
            </a:pPr>
            <a:endParaRPr lang="ko-KR" altLang="en-US" sz="2400" b="0">
              <a:solidFill>
                <a:srgbClr val="EAEAEA"/>
              </a:solidFill>
              <a:latin typeface="Times New Roman" pitchFamily="18" charset="0"/>
              <a:ea typeface="굴림" pitchFamily="50" charset="-127"/>
            </a:endParaRPr>
          </a:p>
        </p:txBody>
      </p:sp>
      <p:graphicFrame>
        <p:nvGraphicFramePr>
          <p:cNvPr id="2050" name="Object 6"/>
          <p:cNvGraphicFramePr>
            <a:graphicFrameLocks noChangeAspect="1"/>
          </p:cNvGraphicFramePr>
          <p:nvPr/>
        </p:nvGraphicFramePr>
        <p:xfrm>
          <a:off x="2282825" y="2627313"/>
          <a:ext cx="5340350" cy="723900"/>
        </p:xfrm>
        <a:graphic>
          <a:graphicData uri="http://schemas.openxmlformats.org/presentationml/2006/ole">
            <mc:AlternateContent xmlns:mc="http://schemas.openxmlformats.org/markup-compatibility/2006">
              <mc:Choice xmlns:v="urn:schemas-microsoft-com:vml" Requires="v">
                <p:oleObj spid="_x0000_s3872" name="Photo Editor 사진" r:id="rId3" imgW="7095238" imgH="961905" progId="">
                  <p:embed/>
                </p:oleObj>
              </mc:Choice>
              <mc:Fallback>
                <p:oleObj name="Photo Editor 사진" r:id="rId3" imgW="7095238" imgH="961905" progId="">
                  <p:embed/>
                  <p:pic>
                    <p:nvPicPr>
                      <p:cNvPr id="0" name="Picture 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825" y="2627313"/>
                        <a:ext cx="53403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그림 12" descr="Contents 22.jpg"/>
          <p:cNvPicPr>
            <a:picLocks noChangeAspect="1"/>
          </p:cNvPicPr>
          <p:nvPr/>
        </p:nvPicPr>
        <p:blipFill>
          <a:blip r:embed="rId3" cstate="print"/>
          <a:srcRect/>
          <a:stretch>
            <a:fillRect/>
          </a:stretch>
        </p:blipFill>
        <p:spPr bwMode="auto">
          <a:xfrm>
            <a:off x="0" y="0"/>
            <a:ext cx="9904413" cy="6858000"/>
          </a:xfrm>
          <a:prstGeom prst="rect">
            <a:avLst/>
          </a:prstGeom>
          <a:noFill/>
          <a:ln w="9525">
            <a:noFill/>
            <a:miter lim="800000"/>
            <a:headEnd/>
            <a:tailEnd/>
          </a:ln>
        </p:spPr>
      </p:pic>
      <p:sp>
        <p:nvSpPr>
          <p:cNvPr id="5123" name="Rectangle 6"/>
          <p:cNvSpPr>
            <a:spLocks noChangeArrowheads="1"/>
          </p:cNvSpPr>
          <p:nvPr/>
        </p:nvSpPr>
        <p:spPr bwMode="auto">
          <a:xfrm>
            <a:off x="2751138" y="5699125"/>
            <a:ext cx="6338887" cy="815975"/>
          </a:xfrm>
          <a:prstGeom prst="rect">
            <a:avLst/>
          </a:prstGeom>
          <a:noFill/>
          <a:ln w="9525">
            <a:noFill/>
            <a:miter lim="800000"/>
            <a:headEnd/>
            <a:tailEnd/>
          </a:ln>
          <a:effectLst>
            <a:prstShdw prst="shdw17" dist="17961" dir="2700000">
              <a:srgbClr val="8C8C8C"/>
            </a:prstShdw>
          </a:effectLst>
        </p:spPr>
        <p:txBody>
          <a:bodyPr anchor="ctr"/>
          <a:lstStyle/>
          <a:p>
            <a:pPr>
              <a:lnSpc>
                <a:spcPct val="90000"/>
              </a:lnSpc>
              <a:buFontTx/>
              <a:buNone/>
            </a:pPr>
            <a:r>
              <a:rPr lang="en-US" altLang="ko-KR" sz="900" b="0" dirty="0">
                <a:solidFill>
                  <a:srgbClr val="7F7F7F"/>
                </a:solidFill>
                <a:ea typeface="HY견명조" pitchFamily="18" charset="-127"/>
              </a:rPr>
              <a:t>This material contains forward-looking statements that include our current beliefs and expectations on market factors and information obtained outside GS E&amp;C, which are subject to uncertainties. Due to the volatility of these factors, actual results may differ from those set forth in the presented statements. Information found here should not be solely relied upon for making any investment decision, this material is provided as a reference purpose only for the investors. GS E&amp;C shall not be responsible for any trading or investment decisions made based on this information.</a:t>
            </a:r>
          </a:p>
        </p:txBody>
      </p:sp>
      <p:pic>
        <p:nvPicPr>
          <p:cNvPr id="5124" name="그림 9" descr="GS ci.png"/>
          <p:cNvPicPr>
            <a:picLocks noChangeAspect="1"/>
          </p:cNvPicPr>
          <p:nvPr/>
        </p:nvPicPr>
        <p:blipFill>
          <a:blip r:embed="rId4" cstate="print"/>
          <a:srcRect/>
          <a:stretch>
            <a:fillRect/>
          </a:stretch>
        </p:blipFill>
        <p:spPr bwMode="auto">
          <a:xfrm>
            <a:off x="866775" y="5838825"/>
            <a:ext cx="1638300" cy="517525"/>
          </a:xfrm>
          <a:prstGeom prst="rect">
            <a:avLst/>
          </a:prstGeom>
          <a:noFill/>
          <a:ln w="9525">
            <a:noFill/>
            <a:miter lim="800000"/>
            <a:headEnd/>
            <a:tailEnd/>
          </a:ln>
        </p:spPr>
      </p:pic>
      <p:sp>
        <p:nvSpPr>
          <p:cNvPr id="3090" name="Rectangle 18"/>
          <p:cNvSpPr>
            <a:spLocks noChangeArrowheads="1"/>
          </p:cNvSpPr>
          <p:nvPr/>
        </p:nvSpPr>
        <p:spPr bwMode="auto">
          <a:xfrm>
            <a:off x="3287487" y="2046745"/>
            <a:ext cx="4342038" cy="343683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marL="266700" indent="-266700">
              <a:lnSpc>
                <a:spcPts val="2000"/>
              </a:lnSpc>
              <a:spcBef>
                <a:spcPts val="0"/>
              </a:spcBef>
              <a:spcAft>
                <a:spcPts val="600"/>
              </a:spcAft>
              <a:buFont typeface="Wingdings" pitchFamily="2" charset="2"/>
              <a:buChar char="Ø"/>
              <a:defRPr/>
            </a:pPr>
            <a:r>
              <a:rPr lang="en-US" altLang="ko-KR" dirty="0" smtClean="0">
                <a:solidFill>
                  <a:schemeClr val="tx1"/>
                </a:solidFill>
                <a:ea typeface="바탕체" pitchFamily="17" charset="-127"/>
                <a:cs typeface="Arial" pitchFamily="34" charset="0"/>
              </a:rPr>
              <a:t>Trend of New Orders &amp; Sales </a:t>
            </a:r>
          </a:p>
          <a:p>
            <a:pPr marL="266700" indent="-266700">
              <a:lnSpc>
                <a:spcPts val="2000"/>
              </a:lnSpc>
              <a:spcBef>
                <a:spcPts val="0"/>
              </a:spcBef>
              <a:spcAft>
                <a:spcPts val="600"/>
              </a:spcAft>
              <a:buFont typeface="Wingdings" pitchFamily="2" charset="2"/>
              <a:buChar char="Ø"/>
              <a:defRPr/>
            </a:pPr>
            <a:r>
              <a:rPr lang="en-US" altLang="ko-KR" dirty="0" smtClean="0">
                <a:solidFill>
                  <a:schemeClr val="tx1"/>
                </a:solidFill>
                <a:ea typeface="바탕체" pitchFamily="17" charset="-127"/>
                <a:cs typeface="Arial" pitchFamily="34" charset="0"/>
              </a:rPr>
              <a:t>Order Backlogs</a:t>
            </a:r>
          </a:p>
          <a:p>
            <a:pPr marL="266700" indent="-266700">
              <a:lnSpc>
                <a:spcPts val="2000"/>
              </a:lnSpc>
              <a:spcBef>
                <a:spcPts val="0"/>
              </a:spcBef>
              <a:spcAft>
                <a:spcPts val="600"/>
              </a:spcAft>
              <a:buFont typeface="Wingdings" pitchFamily="2" charset="2"/>
              <a:buChar char="Ø"/>
              <a:defRPr/>
            </a:pPr>
            <a:r>
              <a:rPr lang="en-US" altLang="ko-KR" dirty="0" smtClean="0">
                <a:solidFill>
                  <a:schemeClr val="tx1"/>
                </a:solidFill>
                <a:ea typeface="바탕체" pitchFamily="17" charset="-127"/>
                <a:cs typeface="Arial" pitchFamily="34" charset="0"/>
              </a:rPr>
              <a:t>Results &amp; Guidance</a:t>
            </a:r>
          </a:p>
          <a:p>
            <a:pPr marL="266700" indent="-266700">
              <a:lnSpc>
                <a:spcPts val="2000"/>
              </a:lnSpc>
              <a:spcAft>
                <a:spcPts val="600"/>
              </a:spcAft>
              <a:buFont typeface="Wingdings" pitchFamily="2" charset="2"/>
              <a:buChar char="Ø"/>
            </a:pPr>
            <a:r>
              <a:rPr lang="en-US" altLang="ko-KR" dirty="0" smtClean="0">
                <a:solidFill>
                  <a:schemeClr val="tx1"/>
                </a:solidFill>
                <a:ea typeface="바탕체" pitchFamily="17" charset="-127"/>
                <a:cs typeface="Arial" pitchFamily="34" charset="0"/>
              </a:rPr>
              <a:t>Housing Business</a:t>
            </a:r>
          </a:p>
          <a:p>
            <a:pPr marL="266700" indent="-266700">
              <a:lnSpc>
                <a:spcPts val="2000"/>
              </a:lnSpc>
              <a:spcAft>
                <a:spcPts val="600"/>
              </a:spcAft>
              <a:buFont typeface="Wingdings" pitchFamily="2" charset="2"/>
              <a:buChar char="Ø"/>
            </a:pPr>
            <a:r>
              <a:rPr lang="en-US" altLang="ko-KR" dirty="0" smtClean="0">
                <a:solidFill>
                  <a:schemeClr val="tx1"/>
                </a:solidFill>
                <a:ea typeface="바탕체" pitchFamily="17" charset="-127"/>
                <a:cs typeface="Arial" pitchFamily="34" charset="0"/>
              </a:rPr>
              <a:t>Liquidity</a:t>
            </a:r>
          </a:p>
          <a:p>
            <a:pPr marL="266700" indent="-266700">
              <a:lnSpc>
                <a:spcPct val="100000"/>
              </a:lnSpc>
              <a:spcAft>
                <a:spcPts val="600"/>
              </a:spcAft>
              <a:buFont typeface="Wingdings" pitchFamily="2" charset="2"/>
              <a:buChar char="Ø"/>
              <a:defRPr/>
            </a:pPr>
            <a:r>
              <a:rPr lang="en-US" altLang="ko-KR" dirty="0" smtClean="0">
                <a:solidFill>
                  <a:schemeClr val="tx1"/>
                </a:solidFill>
                <a:ea typeface="바탕" pitchFamily="18" charset="-127"/>
                <a:cs typeface="Arial" pitchFamily="34" charset="0"/>
              </a:rPr>
              <a:t>Appendix</a:t>
            </a:r>
          </a:p>
          <a:p>
            <a:pPr marL="723900" lvl="1" indent="-266700">
              <a:lnSpc>
                <a:spcPct val="100000"/>
              </a:lnSpc>
              <a:spcAft>
                <a:spcPts val="600"/>
              </a:spcAft>
              <a:buFontTx/>
              <a:buChar char="-"/>
              <a:defRPr/>
            </a:pPr>
            <a:r>
              <a:rPr lang="en-US" altLang="ko-KR" dirty="0" smtClean="0">
                <a:solidFill>
                  <a:schemeClr val="tx1"/>
                </a:solidFill>
                <a:ea typeface="바탕체" pitchFamily="17" charset="-127"/>
                <a:cs typeface="Arial" pitchFamily="34" charset="0"/>
              </a:rPr>
              <a:t>Global Network and Major Projects</a:t>
            </a:r>
          </a:p>
          <a:p>
            <a:pPr marL="723900" lvl="1" indent="-266700">
              <a:lnSpc>
                <a:spcPct val="100000"/>
              </a:lnSpc>
              <a:spcAft>
                <a:spcPts val="600"/>
              </a:spcAft>
              <a:buFontTx/>
              <a:buChar char="-"/>
              <a:defRPr/>
            </a:pPr>
            <a:r>
              <a:rPr lang="en-US" altLang="ko-KR" dirty="0" smtClean="0">
                <a:solidFill>
                  <a:schemeClr val="tx1"/>
                </a:solidFill>
                <a:ea typeface="바탕체" pitchFamily="17" charset="-127"/>
                <a:cs typeface="Arial" pitchFamily="34" charset="0"/>
              </a:rPr>
              <a:t>Ownership Structure</a:t>
            </a:r>
          </a:p>
          <a:p>
            <a:pPr marL="723900" lvl="1" indent="-266700">
              <a:lnSpc>
                <a:spcPct val="100000"/>
              </a:lnSpc>
              <a:spcAft>
                <a:spcPts val="600"/>
              </a:spcAft>
              <a:buFontTx/>
              <a:buChar char="-"/>
              <a:defRPr/>
            </a:pPr>
            <a:r>
              <a:rPr lang="en-US" altLang="ko-KR" dirty="0">
                <a:solidFill>
                  <a:schemeClr val="tx1"/>
                </a:solidFill>
                <a:ea typeface="바탕체" pitchFamily="17" charset="-127"/>
                <a:cs typeface="Arial" pitchFamily="34" charset="0"/>
              </a:rPr>
              <a:t>GS </a:t>
            </a:r>
            <a:r>
              <a:rPr lang="en-US" altLang="ko-KR" dirty="0" smtClean="0">
                <a:solidFill>
                  <a:schemeClr val="tx1"/>
                </a:solidFill>
                <a:ea typeface="바탕체" pitchFamily="17" charset="-127"/>
                <a:cs typeface="Arial" pitchFamily="34" charset="0"/>
              </a:rPr>
              <a:t>Group</a:t>
            </a:r>
          </a:p>
          <a:p>
            <a:pPr marL="723900" lvl="1" indent="-266700">
              <a:lnSpc>
                <a:spcPct val="100000"/>
              </a:lnSpc>
              <a:spcAft>
                <a:spcPts val="600"/>
              </a:spcAft>
              <a:buFontTx/>
              <a:buChar char="-"/>
              <a:defRPr/>
            </a:pPr>
            <a:r>
              <a:rPr lang="en-US" altLang="ko-KR" dirty="0" smtClean="0">
                <a:solidFill>
                  <a:schemeClr val="tx1"/>
                </a:solidFill>
                <a:ea typeface="바탕체" pitchFamily="17" charset="-127"/>
                <a:cs typeface="Arial" pitchFamily="34" charset="0"/>
              </a:rPr>
              <a:t>Dividends</a:t>
            </a:r>
          </a:p>
          <a:p>
            <a:pPr marL="723900" lvl="1" indent="-266700">
              <a:lnSpc>
                <a:spcPct val="100000"/>
              </a:lnSpc>
              <a:spcAft>
                <a:spcPts val="600"/>
              </a:spcAft>
              <a:buFontTx/>
              <a:buChar char="-"/>
              <a:defRPr/>
            </a:pPr>
            <a:r>
              <a:rPr lang="en-US" altLang="ko-KR" dirty="0">
                <a:solidFill>
                  <a:schemeClr val="tx1"/>
                </a:solidFill>
                <a:ea typeface="바탕체" pitchFamily="17" charset="-127"/>
                <a:cs typeface="Arial" pitchFamily="34" charset="0"/>
              </a:rPr>
              <a:t>Statements of Financial Position</a:t>
            </a:r>
            <a:endParaRPr lang="en-US" altLang="ko-KR" dirty="0" smtClean="0">
              <a:solidFill>
                <a:schemeClr val="tx1"/>
              </a:solidFill>
              <a:ea typeface="바탕체" pitchFamily="17" charset="-127"/>
              <a:cs typeface="Arial" pitchFamily="34" charset="0"/>
            </a:endParaRPr>
          </a:p>
        </p:txBody>
      </p:sp>
      <p:sp>
        <p:nvSpPr>
          <p:cNvPr id="20" name="Rectangle 16"/>
          <p:cNvSpPr>
            <a:spLocks noChangeArrowheads="1"/>
          </p:cNvSpPr>
          <p:nvPr/>
        </p:nvSpPr>
        <p:spPr bwMode="auto">
          <a:xfrm>
            <a:off x="1719263" y="1332602"/>
            <a:ext cx="6465887" cy="431800"/>
          </a:xfrm>
          <a:prstGeom prst="rect">
            <a:avLst/>
          </a:prstGeom>
          <a:noFill/>
          <a:ln w="9525">
            <a:noFill/>
            <a:miter lim="800000"/>
            <a:headEnd/>
            <a:tailEnd/>
          </a:ln>
          <a:effectLst/>
        </p:spPr>
        <p:txBody>
          <a:bodyPr wrap="none" anchor="ctr"/>
          <a:lstStyle/>
          <a:p>
            <a:pPr algn="ctr">
              <a:lnSpc>
                <a:spcPct val="100000"/>
              </a:lnSpc>
              <a:buFontTx/>
              <a:buNone/>
              <a:defRPr/>
            </a:pPr>
            <a:r>
              <a:rPr lang="en-US" altLang="ko-KR" sz="3600" dirty="0">
                <a:solidFill>
                  <a:srgbClr val="0070C0"/>
                </a:solidFill>
                <a:effectLst>
                  <a:outerShdw blurRad="50800" dist="38100" dir="2700000" algn="tl" rotWithShape="0">
                    <a:prstClr val="black">
                      <a:alpha val="40000"/>
                    </a:prstClr>
                  </a:outerShdw>
                </a:effectLst>
                <a:ea typeface="산돌고딕B" pitchFamily="18" charset="-127"/>
                <a:cs typeface="Arial" pitchFamily="34" charset="0"/>
              </a:rPr>
              <a:t>CONTENTS</a:t>
            </a:r>
          </a:p>
        </p:txBody>
      </p:sp>
      <p:cxnSp>
        <p:nvCxnSpPr>
          <p:cNvPr id="22" name="직선 연결선 21"/>
          <p:cNvCxnSpPr/>
          <p:nvPr/>
        </p:nvCxnSpPr>
        <p:spPr>
          <a:xfrm flipV="1">
            <a:off x="2951942" y="1815202"/>
            <a:ext cx="4306888" cy="25400"/>
          </a:xfrm>
          <a:prstGeom prst="line">
            <a:avLst/>
          </a:prstGeom>
          <a:ln w="127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61"/>
          <p:cNvSpPr>
            <a:spLocks noChangeArrowheads="1"/>
          </p:cNvSpPr>
          <p:nvPr/>
        </p:nvSpPr>
        <p:spPr bwMode="auto">
          <a:xfrm>
            <a:off x="5439935" y="1570039"/>
            <a:ext cx="4261620" cy="4940300"/>
          </a:xfrm>
          <a:prstGeom prst="rect">
            <a:avLst/>
          </a:prstGeom>
          <a:solidFill>
            <a:srgbClr val="E0E0E0"/>
          </a:solidFill>
          <a:ln w="9525" algn="ctr">
            <a:noFill/>
            <a:miter lim="800000"/>
            <a:headEnd/>
            <a:tailEnd/>
          </a:ln>
        </p:spPr>
        <p:txBody>
          <a:bodyPr wrap="none" anchor="ctr"/>
          <a:lstStyle/>
          <a:p>
            <a:pPr algn="ctr">
              <a:lnSpc>
                <a:spcPct val="100000"/>
              </a:lnSpc>
              <a:buFontTx/>
              <a:buNone/>
            </a:pPr>
            <a:endParaRPr lang="ko-KR" altLang="en-US" sz="1800" b="0">
              <a:solidFill>
                <a:schemeClr val="tx1"/>
              </a:solidFill>
              <a:latin typeface="굴림" pitchFamily="50" charset="-127"/>
              <a:ea typeface="굴림" pitchFamily="50" charset="-127"/>
            </a:endParaRPr>
          </a:p>
        </p:txBody>
      </p:sp>
      <p:sp>
        <p:nvSpPr>
          <p:cNvPr id="4098" name="Text Box 11"/>
          <p:cNvSpPr txBox="1">
            <a:spLocks noChangeArrowheads="1"/>
          </p:cNvSpPr>
          <p:nvPr/>
        </p:nvSpPr>
        <p:spPr bwMode="auto">
          <a:xfrm>
            <a:off x="382588" y="550863"/>
            <a:ext cx="6508750" cy="396875"/>
          </a:xfrm>
          <a:prstGeom prst="rect">
            <a:avLst/>
          </a:prstGeom>
          <a:noFill/>
          <a:ln w="9525">
            <a:noFill/>
            <a:miter lim="800000"/>
            <a:headEnd/>
            <a:tailEnd/>
          </a:ln>
        </p:spPr>
        <p:txBody>
          <a:bodyPr>
            <a:spAutoFit/>
          </a:bodyPr>
          <a:lstStyle/>
          <a:p>
            <a:pPr>
              <a:lnSpc>
                <a:spcPct val="100000"/>
              </a:lnSpc>
              <a:spcBef>
                <a:spcPct val="50000"/>
              </a:spcBef>
              <a:buFontTx/>
              <a:buNone/>
              <a:defRPr/>
            </a:pPr>
            <a:r>
              <a:rPr lang="en-US" altLang="ko-KR" sz="2000" dirty="0" smtClean="0">
                <a:solidFill>
                  <a:schemeClr val="bg1"/>
                </a:solidFill>
                <a:effectLst>
                  <a:outerShdw blurRad="38100" dist="38100" dir="2700000" algn="tl">
                    <a:srgbClr val="C0C0C0"/>
                  </a:outerShdw>
                </a:effectLst>
                <a:ea typeface="바탕체" pitchFamily="17" charset="-127"/>
              </a:rPr>
              <a:t>Trend of New Orders &amp; Sales</a:t>
            </a:r>
            <a:endParaRPr lang="ko-KR" altLang="en-US" sz="2000" dirty="0">
              <a:solidFill>
                <a:schemeClr val="bg1"/>
              </a:solidFill>
              <a:effectLst>
                <a:outerShdw blurRad="38100" dist="38100" dir="2700000" algn="tl">
                  <a:srgbClr val="C0C0C0"/>
                </a:outerShdw>
              </a:effectLst>
              <a:ea typeface="바탕체" pitchFamily="17" charset="-127"/>
            </a:endParaRPr>
          </a:p>
        </p:txBody>
      </p:sp>
      <p:sp>
        <p:nvSpPr>
          <p:cNvPr id="94" name="Rectangle 61"/>
          <p:cNvSpPr>
            <a:spLocks noChangeArrowheads="1"/>
          </p:cNvSpPr>
          <p:nvPr/>
        </p:nvSpPr>
        <p:spPr bwMode="auto">
          <a:xfrm>
            <a:off x="321144" y="1570038"/>
            <a:ext cx="4915598" cy="4930776"/>
          </a:xfrm>
          <a:prstGeom prst="rect">
            <a:avLst/>
          </a:prstGeom>
          <a:solidFill>
            <a:srgbClr val="E0E0E0"/>
          </a:solidFill>
          <a:ln w="9525" algn="ctr">
            <a:noFill/>
            <a:miter lim="800000"/>
            <a:headEnd/>
            <a:tailEnd/>
          </a:ln>
        </p:spPr>
        <p:txBody>
          <a:bodyPr wrap="none" anchor="ctr"/>
          <a:lstStyle/>
          <a:p>
            <a:pPr algn="ctr">
              <a:lnSpc>
                <a:spcPct val="100000"/>
              </a:lnSpc>
              <a:buFontTx/>
              <a:buNone/>
            </a:pPr>
            <a:endParaRPr lang="ko-KR" altLang="en-US" sz="1800" b="0">
              <a:solidFill>
                <a:schemeClr val="tx1"/>
              </a:solidFill>
              <a:latin typeface="굴림" pitchFamily="50" charset="-127"/>
              <a:ea typeface="굴림" pitchFamily="50" charset="-127"/>
            </a:endParaRPr>
          </a:p>
        </p:txBody>
      </p:sp>
      <p:graphicFrame>
        <p:nvGraphicFramePr>
          <p:cNvPr id="20" name="차트 19"/>
          <p:cNvGraphicFramePr/>
          <p:nvPr>
            <p:extLst>
              <p:ext uri="{D42A27DB-BD31-4B8C-83A1-F6EECF244321}">
                <p14:modId xmlns:p14="http://schemas.microsoft.com/office/powerpoint/2010/main" val="987381635"/>
              </p:ext>
            </p:extLst>
          </p:nvPr>
        </p:nvGraphicFramePr>
        <p:xfrm>
          <a:off x="379218" y="4243889"/>
          <a:ext cx="4735426" cy="2139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차트 20"/>
          <p:cNvGraphicFramePr/>
          <p:nvPr>
            <p:extLst>
              <p:ext uri="{D42A27DB-BD31-4B8C-83A1-F6EECF244321}">
                <p14:modId xmlns:p14="http://schemas.microsoft.com/office/powerpoint/2010/main" val="767580724"/>
              </p:ext>
            </p:extLst>
          </p:nvPr>
        </p:nvGraphicFramePr>
        <p:xfrm>
          <a:off x="422883" y="2026181"/>
          <a:ext cx="4730218" cy="17895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2"/>
          <p:cNvSpPr>
            <a:spLocks noChangeArrowheads="1"/>
          </p:cNvSpPr>
          <p:nvPr/>
        </p:nvSpPr>
        <p:spPr bwMode="auto">
          <a:xfrm>
            <a:off x="9341823" y="6523488"/>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1/11</a:t>
            </a:r>
            <a:endParaRPr lang="en-US" altLang="ko-KR" sz="1100" dirty="0">
              <a:solidFill>
                <a:schemeClr val="tx1"/>
              </a:solidFill>
              <a:ea typeface="바탕체" pitchFamily="17" charset="-127"/>
              <a:cs typeface="Arial" pitchFamily="34" charset="0"/>
            </a:endParaRPr>
          </a:p>
        </p:txBody>
      </p:sp>
      <p:sp>
        <p:nvSpPr>
          <p:cNvPr id="16" name="Text Box 20"/>
          <p:cNvSpPr txBox="1">
            <a:spLocks noChangeArrowheads="1"/>
          </p:cNvSpPr>
          <p:nvPr/>
        </p:nvSpPr>
        <p:spPr bwMode="auto">
          <a:xfrm>
            <a:off x="2166079" y="1646238"/>
            <a:ext cx="1047082" cy="279757"/>
          </a:xfrm>
          <a:prstGeom prst="rect">
            <a:avLst/>
          </a:prstGeom>
          <a:noFill/>
          <a:ln w="9525">
            <a:noFill/>
            <a:miter lim="800000"/>
            <a:headEnd/>
            <a:tailEnd/>
          </a:ln>
        </p:spPr>
        <p:txBody>
          <a:bodyPr wrap="none">
            <a:spAutoFit/>
          </a:bodyPr>
          <a:lstStyle/>
          <a:p>
            <a:pPr>
              <a:lnSpc>
                <a:spcPct val="110000"/>
              </a:lnSpc>
              <a:buFontTx/>
              <a:buNone/>
            </a:pPr>
            <a:r>
              <a:rPr lang="en-US" altLang="ko-KR" sz="1200" u="sng" dirty="0" smtClean="0">
                <a:solidFill>
                  <a:schemeClr val="tx1"/>
                </a:solidFill>
                <a:ea typeface="바탕체" pitchFamily="17" charset="-127"/>
              </a:rPr>
              <a:t>New Orders</a:t>
            </a:r>
            <a:endParaRPr lang="en-US" altLang="ko-KR" sz="1200" u="sng" dirty="0">
              <a:solidFill>
                <a:schemeClr val="tx1"/>
              </a:solidFill>
              <a:ea typeface="바탕체" pitchFamily="17" charset="-127"/>
            </a:endParaRPr>
          </a:p>
        </p:txBody>
      </p:sp>
      <p:sp>
        <p:nvSpPr>
          <p:cNvPr id="17" name="Text Box 20"/>
          <p:cNvSpPr txBox="1">
            <a:spLocks noChangeArrowheads="1"/>
          </p:cNvSpPr>
          <p:nvPr/>
        </p:nvSpPr>
        <p:spPr bwMode="auto">
          <a:xfrm>
            <a:off x="6781790" y="1646709"/>
            <a:ext cx="1529586" cy="295466"/>
          </a:xfrm>
          <a:prstGeom prst="rect">
            <a:avLst/>
          </a:prstGeom>
          <a:noFill/>
          <a:ln w="9525">
            <a:noFill/>
            <a:miter lim="800000"/>
            <a:headEnd/>
            <a:tailEnd/>
          </a:ln>
        </p:spPr>
        <p:txBody>
          <a:bodyPr wrap="none">
            <a:spAutoFit/>
          </a:bodyPr>
          <a:lstStyle/>
          <a:p>
            <a:pPr>
              <a:lnSpc>
                <a:spcPct val="110000"/>
              </a:lnSpc>
              <a:buFontTx/>
              <a:buNone/>
            </a:pPr>
            <a:r>
              <a:rPr lang="en-US" altLang="ko-KR" sz="1200" u="sng" dirty="0" smtClean="0">
                <a:solidFill>
                  <a:schemeClr val="tx1"/>
                </a:solidFill>
                <a:ea typeface="바탕체" pitchFamily="17" charset="-127"/>
              </a:rPr>
              <a:t>Sales by Portfolio</a:t>
            </a:r>
            <a:endParaRPr lang="en-US" altLang="ko-KR" sz="1200" u="sng" dirty="0">
              <a:solidFill>
                <a:schemeClr val="tx1"/>
              </a:solidFill>
              <a:ea typeface="바탕체" pitchFamily="17" charset="-127"/>
            </a:endParaRPr>
          </a:p>
        </p:txBody>
      </p:sp>
      <p:sp>
        <p:nvSpPr>
          <p:cNvPr id="18" name="Text Box 18"/>
          <p:cNvSpPr txBox="1">
            <a:spLocks noChangeArrowheads="1"/>
          </p:cNvSpPr>
          <p:nvPr/>
        </p:nvSpPr>
        <p:spPr bwMode="auto">
          <a:xfrm>
            <a:off x="412750" y="334963"/>
            <a:ext cx="2305050" cy="246062"/>
          </a:xfrm>
          <a:prstGeom prst="rect">
            <a:avLst/>
          </a:prstGeom>
          <a:noFill/>
          <a:ln w="9525">
            <a:noFill/>
            <a:miter lim="800000"/>
            <a:headEnd/>
            <a:tailEnd/>
          </a:ln>
        </p:spPr>
        <p:txBody>
          <a:bodyPr>
            <a:spAutoFit/>
          </a:bodyPr>
          <a:lstStyle/>
          <a:p>
            <a:pPr>
              <a:spcBef>
                <a:spcPct val="50000"/>
              </a:spcBef>
            </a:pPr>
            <a:r>
              <a:rPr lang="en-US" altLang="ko-KR" sz="1000" b="1" dirty="0">
                <a:solidFill>
                  <a:schemeClr val="bg1"/>
                </a:solidFill>
                <a:latin typeface="Arial" charset="0"/>
                <a:ea typeface="HY견명조" pitchFamily="18" charset="-127"/>
              </a:rPr>
              <a:t>INVESTOR RELATIONS</a:t>
            </a:r>
          </a:p>
        </p:txBody>
      </p:sp>
      <p:sp>
        <p:nvSpPr>
          <p:cNvPr id="22" name="Text Box 20"/>
          <p:cNvSpPr txBox="1">
            <a:spLocks noChangeArrowheads="1"/>
          </p:cNvSpPr>
          <p:nvPr/>
        </p:nvSpPr>
        <p:spPr bwMode="auto">
          <a:xfrm>
            <a:off x="2396369" y="3880573"/>
            <a:ext cx="585417" cy="279757"/>
          </a:xfrm>
          <a:prstGeom prst="rect">
            <a:avLst/>
          </a:prstGeom>
          <a:noFill/>
          <a:ln w="9525">
            <a:noFill/>
            <a:miter lim="800000"/>
            <a:headEnd/>
            <a:tailEnd/>
          </a:ln>
        </p:spPr>
        <p:txBody>
          <a:bodyPr wrap="none">
            <a:spAutoFit/>
          </a:bodyPr>
          <a:lstStyle/>
          <a:p>
            <a:pPr>
              <a:lnSpc>
                <a:spcPct val="110000"/>
              </a:lnSpc>
              <a:buFontTx/>
              <a:buNone/>
            </a:pPr>
            <a:r>
              <a:rPr lang="en-US" altLang="ko-KR" sz="1200" u="sng" dirty="0" smtClean="0">
                <a:solidFill>
                  <a:schemeClr val="tx1"/>
                </a:solidFill>
                <a:ea typeface="바탕체" pitchFamily="17" charset="-127"/>
              </a:rPr>
              <a:t>Sales</a:t>
            </a:r>
            <a:endParaRPr lang="en-US" altLang="ko-KR" sz="1200" u="sng" dirty="0">
              <a:solidFill>
                <a:schemeClr val="tx1"/>
              </a:solidFill>
              <a:ea typeface="바탕체" pitchFamily="17" charset="-127"/>
            </a:endParaRPr>
          </a:p>
        </p:txBody>
      </p:sp>
      <p:graphicFrame>
        <p:nvGraphicFramePr>
          <p:cNvPr id="26" name="차트 25"/>
          <p:cNvGraphicFramePr>
            <a:graphicFrameLocks noChangeAspect="1"/>
          </p:cNvGraphicFramePr>
          <p:nvPr>
            <p:extLst>
              <p:ext uri="{D42A27DB-BD31-4B8C-83A1-F6EECF244321}">
                <p14:modId xmlns:p14="http://schemas.microsoft.com/office/powerpoint/2010/main" val="3997379318"/>
              </p:ext>
            </p:extLst>
          </p:nvPr>
        </p:nvGraphicFramePr>
        <p:xfrm>
          <a:off x="7401831" y="1824472"/>
          <a:ext cx="2465570" cy="246557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 Box 139"/>
          <p:cNvSpPr txBox="1">
            <a:spLocks noChangeArrowheads="1"/>
          </p:cNvSpPr>
          <p:nvPr/>
        </p:nvSpPr>
        <p:spPr bwMode="auto">
          <a:xfrm>
            <a:off x="8246063" y="3553500"/>
            <a:ext cx="865943" cy="264688"/>
          </a:xfrm>
          <a:prstGeom prst="rect">
            <a:avLst/>
          </a:prstGeom>
          <a:noFill/>
          <a:ln w="9525">
            <a:noFill/>
            <a:miter lim="800000"/>
            <a:headEnd/>
            <a:tailEnd/>
          </a:ln>
        </p:spPr>
        <p:txBody>
          <a:bodyPr wrap="none">
            <a:spAutoFit/>
          </a:bodyPr>
          <a:lstStyle/>
          <a:p>
            <a:r>
              <a:rPr lang="en-US" altLang="ko-KR" sz="800" b="0" dirty="0" smtClean="0">
                <a:latin typeface="Arial" charset="0"/>
                <a:ea typeface="바탕체" pitchFamily="17" charset="-127"/>
                <a:cs typeface="Arial" charset="0"/>
              </a:rPr>
              <a:t>(Housing 55%)</a:t>
            </a:r>
            <a:endParaRPr lang="en-US" altLang="ko-KR" sz="800" b="0" dirty="0">
              <a:latin typeface="Arial" charset="0"/>
              <a:ea typeface="바탕체" pitchFamily="17" charset="-127"/>
              <a:cs typeface="Arial" charset="0"/>
            </a:endParaRPr>
          </a:p>
        </p:txBody>
      </p:sp>
      <p:sp>
        <p:nvSpPr>
          <p:cNvPr id="27" name="Text Box 66"/>
          <p:cNvSpPr txBox="1">
            <a:spLocks noChangeArrowheads="1"/>
          </p:cNvSpPr>
          <p:nvPr/>
        </p:nvSpPr>
        <p:spPr bwMode="auto">
          <a:xfrm>
            <a:off x="4328942" y="1588283"/>
            <a:ext cx="922337" cy="244475"/>
          </a:xfrm>
          <a:prstGeom prst="rect">
            <a:avLst/>
          </a:prstGeom>
          <a:noFill/>
          <a:ln w="8001">
            <a:noFill/>
            <a:miter lim="800000"/>
            <a:headEnd/>
            <a:tailEnd/>
          </a:ln>
        </p:spPr>
        <p:txBody>
          <a:bodyPr wrap="none" anchor="ctr" anchorCtr="1"/>
          <a:lstStyle/>
          <a:p>
            <a:pPr algn="r"/>
            <a:r>
              <a:rPr lang="en-US" altLang="ko-KR" sz="900" b="0" dirty="0" smtClean="0">
                <a:latin typeface="Arial" charset="0"/>
                <a:ea typeface="바탕" pitchFamily="18" charset="-127"/>
              </a:rPr>
              <a:t>(Unit : KRW </a:t>
            </a:r>
            <a:r>
              <a:rPr lang="en-US" altLang="ko-KR" sz="900" b="0" dirty="0" err="1" smtClean="0">
                <a:latin typeface="Arial" charset="0"/>
                <a:ea typeface="바탕" pitchFamily="18" charset="-127"/>
              </a:rPr>
              <a:t>trn</a:t>
            </a:r>
            <a:r>
              <a:rPr lang="en-US" altLang="ko-KR" sz="900" b="0" dirty="0" smtClean="0">
                <a:latin typeface="Arial" charset="0"/>
                <a:ea typeface="바탕" pitchFamily="18" charset="-127"/>
              </a:rPr>
              <a:t>)</a:t>
            </a:r>
            <a:endParaRPr lang="en-US" altLang="ko-KR" sz="900" b="0" dirty="0">
              <a:latin typeface="Arial" charset="0"/>
              <a:ea typeface="바탕" pitchFamily="18" charset="-127"/>
            </a:endParaRPr>
          </a:p>
        </p:txBody>
      </p:sp>
      <p:graphicFrame>
        <p:nvGraphicFramePr>
          <p:cNvPr id="24" name="차트 23"/>
          <p:cNvGraphicFramePr>
            <a:graphicFrameLocks noChangeAspect="1"/>
          </p:cNvGraphicFramePr>
          <p:nvPr>
            <p:extLst>
              <p:ext uri="{D42A27DB-BD31-4B8C-83A1-F6EECF244321}">
                <p14:modId xmlns:p14="http://schemas.microsoft.com/office/powerpoint/2010/main" val="3190955244"/>
              </p:ext>
            </p:extLst>
          </p:nvPr>
        </p:nvGraphicFramePr>
        <p:xfrm>
          <a:off x="5295068" y="4053344"/>
          <a:ext cx="2414619" cy="24146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차트 24"/>
          <p:cNvGraphicFramePr>
            <a:graphicFrameLocks noChangeAspect="1"/>
          </p:cNvGraphicFramePr>
          <p:nvPr>
            <p:extLst>
              <p:ext uri="{D42A27DB-BD31-4B8C-83A1-F6EECF244321}">
                <p14:modId xmlns:p14="http://schemas.microsoft.com/office/powerpoint/2010/main" val="686835112"/>
              </p:ext>
            </p:extLst>
          </p:nvPr>
        </p:nvGraphicFramePr>
        <p:xfrm>
          <a:off x="5280968" y="1824472"/>
          <a:ext cx="2496314" cy="2496314"/>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 Box 139"/>
          <p:cNvSpPr txBox="1">
            <a:spLocks noChangeArrowheads="1"/>
          </p:cNvSpPr>
          <p:nvPr/>
        </p:nvSpPr>
        <p:spPr bwMode="auto">
          <a:xfrm>
            <a:off x="6096153" y="3567431"/>
            <a:ext cx="865943" cy="264688"/>
          </a:xfrm>
          <a:prstGeom prst="rect">
            <a:avLst/>
          </a:prstGeom>
          <a:noFill/>
          <a:ln w="9525">
            <a:noFill/>
            <a:miter lim="800000"/>
            <a:headEnd/>
            <a:tailEnd/>
          </a:ln>
        </p:spPr>
        <p:txBody>
          <a:bodyPr wrap="none">
            <a:spAutoFit/>
          </a:bodyPr>
          <a:lstStyle/>
          <a:p>
            <a:r>
              <a:rPr lang="en-US" altLang="ko-KR" sz="800" b="0" dirty="0" smtClean="0">
                <a:latin typeface="Arial" charset="0"/>
                <a:ea typeface="바탕체" pitchFamily="17" charset="-127"/>
                <a:cs typeface="Arial" charset="0"/>
              </a:rPr>
              <a:t>(Housing 55%)</a:t>
            </a:r>
            <a:endParaRPr lang="en-US" altLang="ko-KR" sz="800" b="0" dirty="0">
              <a:latin typeface="Arial" charset="0"/>
              <a:ea typeface="바탕체" pitchFamily="17" charset="-127"/>
              <a:cs typeface="Arial" charset="0"/>
            </a:endParaRPr>
          </a:p>
        </p:txBody>
      </p:sp>
      <p:graphicFrame>
        <p:nvGraphicFramePr>
          <p:cNvPr id="29" name="차트 28"/>
          <p:cNvGraphicFramePr>
            <a:graphicFrameLocks noChangeAspect="1"/>
          </p:cNvGraphicFramePr>
          <p:nvPr>
            <p:extLst>
              <p:ext uri="{D42A27DB-BD31-4B8C-83A1-F6EECF244321}">
                <p14:modId xmlns:p14="http://schemas.microsoft.com/office/powerpoint/2010/main" val="2653490821"/>
              </p:ext>
            </p:extLst>
          </p:nvPr>
        </p:nvGraphicFramePr>
        <p:xfrm>
          <a:off x="7369859" y="4063483"/>
          <a:ext cx="2414619" cy="239434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78631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6"/>
          <p:cNvSpPr txBox="1">
            <a:spLocks noChangeArrowheads="1"/>
          </p:cNvSpPr>
          <p:nvPr/>
        </p:nvSpPr>
        <p:spPr bwMode="auto">
          <a:xfrm>
            <a:off x="3871272" y="1655763"/>
            <a:ext cx="922337" cy="244475"/>
          </a:xfrm>
          <a:prstGeom prst="rect">
            <a:avLst/>
          </a:prstGeom>
          <a:noFill/>
          <a:ln w="8001">
            <a:noFill/>
            <a:miter lim="800000"/>
            <a:headEnd/>
            <a:tailEnd/>
          </a:ln>
        </p:spPr>
        <p:txBody>
          <a:bodyPr wrap="none" anchor="ctr" anchorCtr="1"/>
          <a:lstStyle/>
          <a:p>
            <a:pPr algn="r"/>
            <a:r>
              <a:rPr lang="en-US" altLang="ko-KR" sz="900" b="0" dirty="0" smtClean="0">
                <a:latin typeface="Arial" charset="0"/>
                <a:ea typeface="바탕" pitchFamily="18" charset="-127"/>
              </a:rPr>
              <a:t>(Unit : KRW bn)</a:t>
            </a:r>
            <a:endParaRPr lang="en-US" altLang="ko-KR" sz="900" b="0" dirty="0">
              <a:latin typeface="Arial" charset="0"/>
              <a:ea typeface="바탕" pitchFamily="18" charset="-127"/>
            </a:endParaRPr>
          </a:p>
        </p:txBody>
      </p:sp>
      <p:sp>
        <p:nvSpPr>
          <p:cNvPr id="18" name="Text Box 50"/>
          <p:cNvSpPr txBox="1">
            <a:spLocks noChangeArrowheads="1"/>
          </p:cNvSpPr>
          <p:nvPr/>
        </p:nvSpPr>
        <p:spPr bwMode="auto">
          <a:xfrm>
            <a:off x="485775" y="1455738"/>
            <a:ext cx="4229100" cy="321306"/>
          </a:xfrm>
          <a:prstGeom prst="rect">
            <a:avLst/>
          </a:prstGeom>
          <a:noFill/>
          <a:ln w="9525">
            <a:noFill/>
            <a:miter lim="800000"/>
            <a:headEnd/>
            <a:tailEnd/>
          </a:ln>
        </p:spPr>
        <p:txBody>
          <a:bodyPr wrap="square">
            <a:spAutoFit/>
          </a:bodyPr>
          <a:lstStyle/>
          <a:p>
            <a:pPr algn="ctr" eaLnBrk="0" latinLnBrk="0" hangingPunct="0">
              <a:spcBef>
                <a:spcPct val="50000"/>
              </a:spcBef>
            </a:pPr>
            <a:r>
              <a:rPr lang="en-US" altLang="ko-KR" sz="1200" u="sng" dirty="0" smtClean="0">
                <a:solidFill>
                  <a:schemeClr val="tx1"/>
                </a:solidFill>
                <a:ea typeface="바탕체" pitchFamily="17" charset="-127"/>
              </a:rPr>
              <a:t>Order backlogs by division</a:t>
            </a:r>
            <a:endParaRPr kumimoji="0" lang="ko-KR" altLang="en-US" sz="1200" b="1" u="sng" dirty="0">
              <a:solidFill>
                <a:schemeClr val="tx1"/>
              </a:solidFill>
              <a:latin typeface="Arial" charset="0"/>
              <a:ea typeface="바탕체" pitchFamily="17" charset="-127"/>
            </a:endParaRPr>
          </a:p>
        </p:txBody>
      </p:sp>
      <p:sp>
        <p:nvSpPr>
          <p:cNvPr id="21" name="Text Box 66"/>
          <p:cNvSpPr txBox="1">
            <a:spLocks noChangeArrowheads="1"/>
          </p:cNvSpPr>
          <p:nvPr/>
        </p:nvSpPr>
        <p:spPr bwMode="auto">
          <a:xfrm>
            <a:off x="8610615" y="1655763"/>
            <a:ext cx="922337" cy="244475"/>
          </a:xfrm>
          <a:prstGeom prst="rect">
            <a:avLst/>
          </a:prstGeom>
          <a:noFill/>
          <a:ln w="8001">
            <a:noFill/>
            <a:miter lim="800000"/>
            <a:headEnd/>
            <a:tailEnd/>
          </a:ln>
        </p:spPr>
        <p:txBody>
          <a:bodyPr wrap="none" anchor="ctr" anchorCtr="1"/>
          <a:lstStyle/>
          <a:p>
            <a:pPr algn="r"/>
            <a:r>
              <a:rPr lang="en-US" altLang="ko-KR" sz="900" b="0" dirty="0" smtClean="0">
                <a:latin typeface="Arial" charset="0"/>
                <a:ea typeface="바탕" pitchFamily="18" charset="-127"/>
              </a:rPr>
              <a:t>(Unit : KRW bn)</a:t>
            </a:r>
            <a:endParaRPr lang="en-US" altLang="ko-KR" sz="900" b="0" dirty="0">
              <a:latin typeface="Arial" charset="0"/>
              <a:ea typeface="바탕" pitchFamily="18" charset="-127"/>
            </a:endParaRPr>
          </a:p>
        </p:txBody>
      </p:sp>
      <p:sp>
        <p:nvSpPr>
          <p:cNvPr id="22" name="Text Box 50"/>
          <p:cNvSpPr txBox="1">
            <a:spLocks noChangeArrowheads="1"/>
          </p:cNvSpPr>
          <p:nvPr/>
        </p:nvSpPr>
        <p:spPr bwMode="auto">
          <a:xfrm>
            <a:off x="5038725" y="1446213"/>
            <a:ext cx="4238625" cy="350865"/>
          </a:xfrm>
          <a:prstGeom prst="rect">
            <a:avLst/>
          </a:prstGeom>
          <a:noFill/>
          <a:ln w="9525">
            <a:noFill/>
            <a:miter lim="800000"/>
            <a:headEnd/>
            <a:tailEnd/>
          </a:ln>
        </p:spPr>
        <p:txBody>
          <a:bodyPr wrap="square">
            <a:spAutoFit/>
          </a:bodyPr>
          <a:lstStyle/>
          <a:p>
            <a:pPr algn="ctr" eaLnBrk="0" latinLnBrk="0" hangingPunct="0">
              <a:spcBef>
                <a:spcPct val="50000"/>
              </a:spcBef>
            </a:pPr>
            <a:r>
              <a:rPr lang="en-US" altLang="ko-KR" sz="1200" u="sng" dirty="0" smtClean="0">
                <a:solidFill>
                  <a:schemeClr val="tx1"/>
                </a:solidFill>
                <a:latin typeface="Arial" charset="0"/>
                <a:ea typeface="Arial Unicode MS" pitchFamily="50" charset="-127"/>
                <a:cs typeface="Arial" charset="0"/>
              </a:rPr>
              <a:t>Overseas backlogs by region</a:t>
            </a:r>
            <a:endParaRPr kumimoji="0" lang="ko-KR" altLang="en-US" sz="1200" b="1" u="sng" dirty="0">
              <a:solidFill>
                <a:schemeClr val="tx1"/>
              </a:solidFill>
              <a:latin typeface="Arial" charset="0"/>
              <a:ea typeface="바탕체" pitchFamily="17" charset="-127"/>
            </a:endParaRPr>
          </a:p>
        </p:txBody>
      </p:sp>
      <p:sp>
        <p:nvSpPr>
          <p:cNvPr id="24" name="Text Box 66"/>
          <p:cNvSpPr txBox="1">
            <a:spLocks noChangeArrowheads="1"/>
          </p:cNvSpPr>
          <p:nvPr/>
        </p:nvSpPr>
        <p:spPr bwMode="auto">
          <a:xfrm>
            <a:off x="8648453" y="4049507"/>
            <a:ext cx="922337" cy="244475"/>
          </a:xfrm>
          <a:prstGeom prst="rect">
            <a:avLst/>
          </a:prstGeom>
          <a:noFill/>
          <a:ln w="8001">
            <a:noFill/>
            <a:miter lim="800000"/>
            <a:headEnd/>
            <a:tailEnd/>
          </a:ln>
        </p:spPr>
        <p:txBody>
          <a:bodyPr wrap="none" anchor="ctr" anchorCtr="1"/>
          <a:lstStyle/>
          <a:p>
            <a:pPr algn="r"/>
            <a:r>
              <a:rPr lang="en-US" altLang="ko-KR" sz="900" b="0" dirty="0" smtClean="0">
                <a:latin typeface="Arial" charset="0"/>
                <a:ea typeface="바탕" pitchFamily="18" charset="-127"/>
              </a:rPr>
              <a:t>(Unit : KRW bn)</a:t>
            </a:r>
            <a:endParaRPr lang="en-US" altLang="ko-KR" sz="900" b="0" dirty="0">
              <a:latin typeface="Arial" charset="0"/>
              <a:ea typeface="바탕" pitchFamily="18" charset="-127"/>
            </a:endParaRPr>
          </a:p>
        </p:txBody>
      </p:sp>
      <p:sp>
        <p:nvSpPr>
          <p:cNvPr id="25" name="Text Box 50"/>
          <p:cNvSpPr txBox="1">
            <a:spLocks noChangeArrowheads="1"/>
          </p:cNvSpPr>
          <p:nvPr/>
        </p:nvSpPr>
        <p:spPr bwMode="auto">
          <a:xfrm>
            <a:off x="5038726" y="3810247"/>
            <a:ext cx="4070896" cy="350865"/>
          </a:xfrm>
          <a:prstGeom prst="rect">
            <a:avLst/>
          </a:prstGeom>
          <a:noFill/>
          <a:ln w="9525">
            <a:noFill/>
            <a:miter lim="800000"/>
            <a:headEnd/>
            <a:tailEnd/>
          </a:ln>
        </p:spPr>
        <p:txBody>
          <a:bodyPr wrap="square">
            <a:spAutoFit/>
          </a:bodyPr>
          <a:lstStyle/>
          <a:p>
            <a:pPr algn="ctr" eaLnBrk="0" latinLnBrk="0" hangingPunct="0">
              <a:spcBef>
                <a:spcPct val="50000"/>
              </a:spcBef>
            </a:pPr>
            <a:r>
              <a:rPr lang="en-US" altLang="ko-KR" sz="1200" u="sng" dirty="0" smtClean="0">
                <a:solidFill>
                  <a:schemeClr val="tx1"/>
                </a:solidFill>
                <a:latin typeface="Arial" charset="0"/>
                <a:ea typeface="Arial Unicode MS" pitchFamily="50" charset="-127"/>
                <a:cs typeface="Arial" charset="0"/>
              </a:rPr>
              <a:t>Overseas backlogs by awarded-year</a:t>
            </a:r>
            <a:endParaRPr kumimoji="0" lang="ko-KR" altLang="en-US" sz="1200" b="1" u="sng" dirty="0">
              <a:solidFill>
                <a:schemeClr val="tx1"/>
              </a:solidFill>
              <a:latin typeface="Arial" charset="0"/>
              <a:ea typeface="바탕체" pitchFamily="17" charset="-127"/>
            </a:endParaRPr>
          </a:p>
        </p:txBody>
      </p:sp>
      <p:sp>
        <p:nvSpPr>
          <p:cNvPr id="19" name="오른쪽 화살표 18"/>
          <p:cNvSpPr/>
          <p:nvPr/>
        </p:nvSpPr>
        <p:spPr bwMode="auto">
          <a:xfrm>
            <a:off x="4799013" y="5297511"/>
            <a:ext cx="211137" cy="561975"/>
          </a:xfrm>
          <a:prstGeom prst="rightArrow">
            <a:avLst/>
          </a:prstGeom>
          <a:solidFill>
            <a:srgbClr val="FF0000"/>
          </a:solidFill>
          <a:ln w="8001" algn="ctr">
            <a:noFill/>
            <a:miter lim="800000"/>
            <a:headEnd/>
            <a:tailEnd/>
          </a:ln>
        </p:spPr>
        <p:txBody>
          <a:bodyPr wrap="none" rtlCol="0" anchor="ctr" anchorCtr="1"/>
          <a:lstStyle/>
          <a:p>
            <a:pPr algn="ctr">
              <a:lnSpc>
                <a:spcPct val="100000"/>
              </a:lnSpc>
              <a:buFontTx/>
              <a:buNone/>
            </a:pPr>
            <a:endParaRPr lang="ko-KR" altLang="en-US" sz="1800" b="0" dirty="0" smtClean="0">
              <a:solidFill>
                <a:schemeClr val="accent1"/>
              </a:solidFill>
              <a:latin typeface="굴림" pitchFamily="50" charset="-127"/>
              <a:ea typeface="굴림" pitchFamily="50" charset="-127"/>
            </a:endParaRPr>
          </a:p>
        </p:txBody>
      </p:sp>
      <p:sp>
        <p:nvSpPr>
          <p:cNvPr id="34" name="TextBox 37"/>
          <p:cNvSpPr txBox="1">
            <a:spLocks noChangeArrowheads="1"/>
          </p:cNvSpPr>
          <p:nvPr/>
        </p:nvSpPr>
        <p:spPr bwMode="auto">
          <a:xfrm>
            <a:off x="5053013" y="6243204"/>
            <a:ext cx="4419599" cy="397032"/>
          </a:xfrm>
          <a:prstGeom prst="rect">
            <a:avLst/>
          </a:prstGeom>
          <a:noFill/>
          <a:ln w="9525">
            <a:noFill/>
            <a:miter lim="800000"/>
            <a:headEnd/>
            <a:tailEnd/>
          </a:ln>
        </p:spPr>
        <p:txBody>
          <a:bodyPr wrap="square">
            <a:spAutoFit/>
          </a:bodyPr>
          <a:lstStyle/>
          <a:p>
            <a:pPr marL="228600" indent="-228600">
              <a:lnSpc>
                <a:spcPct val="110000"/>
              </a:lnSpc>
            </a:pPr>
            <a:r>
              <a:rPr lang="en-US" altLang="ko-KR" sz="900" b="0" dirty="0">
                <a:solidFill>
                  <a:schemeClr val="tx1"/>
                </a:solidFill>
                <a:latin typeface="Arial" charset="0"/>
                <a:ea typeface="Arial Unicode MS" pitchFamily="50" charset="-127"/>
                <a:cs typeface="Arial" charset="0"/>
              </a:rPr>
              <a:t>Up to </a:t>
            </a:r>
            <a:r>
              <a:rPr lang="en-US" altLang="ko-KR" sz="900" b="0" dirty="0" smtClean="0">
                <a:solidFill>
                  <a:schemeClr val="tx1"/>
                </a:solidFill>
                <a:latin typeface="Arial" charset="0"/>
                <a:ea typeface="Arial Unicode MS" pitchFamily="50" charset="-127"/>
                <a:cs typeface="Arial" charset="0"/>
              </a:rPr>
              <a:t>2017 </a:t>
            </a:r>
            <a:r>
              <a:rPr lang="en-US" altLang="ko-KR" sz="900" b="0" dirty="0">
                <a:solidFill>
                  <a:schemeClr val="tx1"/>
                </a:solidFill>
                <a:latin typeface="Arial" charset="0"/>
                <a:ea typeface="Arial Unicode MS" pitchFamily="50" charset="-127"/>
                <a:cs typeface="Arial" charset="0"/>
              </a:rPr>
              <a:t>: </a:t>
            </a:r>
            <a:r>
              <a:rPr lang="en-US" altLang="ko-KR" sz="900" b="0" dirty="0" smtClean="0">
                <a:solidFill>
                  <a:schemeClr val="tx1"/>
                </a:solidFill>
                <a:latin typeface="Arial" charset="0"/>
                <a:ea typeface="Arial Unicode MS" pitchFamily="50" charset="-127"/>
                <a:cs typeface="Arial" charset="0"/>
              </a:rPr>
              <a:t>T301(291), Karbala(88)</a:t>
            </a:r>
          </a:p>
          <a:p>
            <a:pPr marL="228600" indent="-228600">
              <a:lnSpc>
                <a:spcPct val="110000"/>
              </a:lnSpc>
            </a:pPr>
            <a:r>
              <a:rPr lang="en-US" altLang="ko-KR" sz="900" b="0" dirty="0" smtClean="0">
                <a:solidFill>
                  <a:schemeClr val="tx1"/>
                </a:solidFill>
                <a:latin typeface="Arial" charset="0"/>
                <a:ea typeface="Arial Unicode MS" pitchFamily="50" charset="-127"/>
                <a:cs typeface="Arial" charset="0"/>
              </a:rPr>
              <a:t>2018 ~ 2023 : NEL(2,442), </a:t>
            </a:r>
            <a:r>
              <a:rPr lang="en-US" altLang="ko-KR" sz="900" b="0" dirty="0" err="1" smtClean="0">
                <a:solidFill>
                  <a:schemeClr val="tx1"/>
                </a:solidFill>
                <a:latin typeface="Arial" charset="0"/>
                <a:ea typeface="Arial Unicode MS" pitchFamily="50" charset="-127"/>
                <a:cs typeface="Arial" charset="0"/>
              </a:rPr>
              <a:t>Danwood</a:t>
            </a:r>
            <a:r>
              <a:rPr lang="en-US" altLang="ko-KR" sz="900" b="0" dirty="0" smtClean="0">
                <a:solidFill>
                  <a:schemeClr val="tx1"/>
                </a:solidFill>
                <a:latin typeface="Arial" charset="0"/>
                <a:ea typeface="Arial Unicode MS" pitchFamily="50" charset="-127"/>
                <a:cs typeface="Arial" charset="0"/>
              </a:rPr>
              <a:t>(592), N101(370), Elements(273)</a:t>
            </a:r>
          </a:p>
        </p:txBody>
      </p:sp>
      <p:sp>
        <p:nvSpPr>
          <p:cNvPr id="20" name="Text Box 18"/>
          <p:cNvSpPr txBox="1">
            <a:spLocks noChangeArrowheads="1"/>
          </p:cNvSpPr>
          <p:nvPr/>
        </p:nvSpPr>
        <p:spPr bwMode="auto">
          <a:xfrm>
            <a:off x="412750" y="334963"/>
            <a:ext cx="2305050" cy="246062"/>
          </a:xfrm>
          <a:prstGeom prst="rect">
            <a:avLst/>
          </a:prstGeom>
          <a:noFill/>
          <a:ln w="9525">
            <a:noFill/>
            <a:miter lim="800000"/>
            <a:headEnd/>
            <a:tailEnd/>
          </a:ln>
        </p:spPr>
        <p:txBody>
          <a:bodyPr>
            <a:spAutoFit/>
          </a:bodyPr>
          <a:lstStyle/>
          <a:p>
            <a:pPr>
              <a:spcBef>
                <a:spcPct val="50000"/>
              </a:spcBef>
            </a:pPr>
            <a:r>
              <a:rPr lang="en-US" altLang="ko-KR" sz="1000" b="1" dirty="0">
                <a:solidFill>
                  <a:schemeClr val="bg1"/>
                </a:solidFill>
                <a:latin typeface="Arial" charset="0"/>
                <a:ea typeface="HY견명조" pitchFamily="18" charset="-127"/>
              </a:rPr>
              <a:t>INVESTOR RELATIONS</a:t>
            </a:r>
          </a:p>
        </p:txBody>
      </p:sp>
      <p:sp>
        <p:nvSpPr>
          <p:cNvPr id="26" name="Text Box 11"/>
          <p:cNvSpPr txBox="1">
            <a:spLocks noChangeArrowheads="1"/>
          </p:cNvSpPr>
          <p:nvPr/>
        </p:nvSpPr>
        <p:spPr bwMode="auto">
          <a:xfrm>
            <a:off x="382588" y="474663"/>
            <a:ext cx="5708650" cy="523220"/>
          </a:xfrm>
          <a:prstGeom prst="rect">
            <a:avLst/>
          </a:prstGeom>
          <a:noFill/>
          <a:ln w="9525">
            <a:noFill/>
            <a:miter lim="800000"/>
            <a:headEnd/>
            <a:tailEnd/>
          </a:ln>
        </p:spPr>
        <p:txBody>
          <a:bodyPr>
            <a:spAutoFit/>
          </a:bodyPr>
          <a:lstStyle/>
          <a:p>
            <a:pPr>
              <a:spcBef>
                <a:spcPct val="50000"/>
              </a:spcBef>
            </a:pPr>
            <a:r>
              <a:rPr lang="en-US" altLang="ko-KR" sz="2000" dirty="0">
                <a:solidFill>
                  <a:schemeClr val="bg1"/>
                </a:solidFill>
                <a:effectLst>
                  <a:outerShdw blurRad="38100" dist="38100" dir="2700000" algn="tl">
                    <a:srgbClr val="C0C0C0"/>
                  </a:outerShdw>
                </a:effectLst>
                <a:ea typeface="바탕체" pitchFamily="17" charset="-127"/>
              </a:rPr>
              <a:t>Order Backlogs(As of 2</a:t>
            </a:r>
            <a:r>
              <a:rPr lang="en-US" altLang="ko-KR" sz="2000" dirty="0" smtClean="0">
                <a:solidFill>
                  <a:schemeClr val="bg1"/>
                </a:solidFill>
                <a:effectLst>
                  <a:outerShdw blurRad="38100" dist="38100" dir="2700000" algn="tl">
                    <a:srgbClr val="C0C0C0"/>
                  </a:outerShdw>
                </a:effectLst>
                <a:ea typeface="바탕체" pitchFamily="17" charset="-127"/>
              </a:rPr>
              <a:t>Q23)</a:t>
            </a:r>
            <a:endParaRPr lang="en-US" altLang="ko-KR" sz="2000" dirty="0">
              <a:solidFill>
                <a:schemeClr val="bg1"/>
              </a:solidFill>
              <a:effectLst>
                <a:outerShdw blurRad="38100" dist="38100" dir="2700000" algn="tl">
                  <a:srgbClr val="C0C0C0"/>
                </a:outerShdw>
              </a:effectLst>
              <a:ea typeface="바탕체" pitchFamily="17" charset="-127"/>
            </a:endParaRPr>
          </a:p>
        </p:txBody>
      </p:sp>
      <p:sp>
        <p:nvSpPr>
          <p:cNvPr id="17" name="Rectangle 12"/>
          <p:cNvSpPr>
            <a:spLocks noChangeArrowheads="1"/>
          </p:cNvSpPr>
          <p:nvPr/>
        </p:nvSpPr>
        <p:spPr bwMode="auto">
          <a:xfrm>
            <a:off x="9261997" y="6523488"/>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2/11</a:t>
            </a:r>
            <a:endParaRPr lang="en-US" altLang="ko-KR" sz="1100" dirty="0">
              <a:solidFill>
                <a:schemeClr val="tx1"/>
              </a:solidFill>
              <a:ea typeface="바탕체" pitchFamily="17" charset="-127"/>
              <a:cs typeface="Arial" pitchFamily="34" charset="0"/>
            </a:endParaRPr>
          </a:p>
        </p:txBody>
      </p:sp>
      <p:sp>
        <p:nvSpPr>
          <p:cNvPr id="28" name="TextBox 1"/>
          <p:cNvSpPr txBox="1">
            <a:spLocks noChangeArrowheads="1"/>
          </p:cNvSpPr>
          <p:nvPr/>
        </p:nvSpPr>
        <p:spPr bwMode="auto">
          <a:xfrm>
            <a:off x="4972502" y="3563239"/>
            <a:ext cx="407194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latinLnBrk="0">
              <a:spcBef>
                <a:spcPct val="0"/>
              </a:spcBef>
              <a:buFontTx/>
              <a:buNone/>
            </a:pPr>
            <a:r>
              <a:rPr lang="en-US" altLang="ko-KR" sz="900" b="1" dirty="0" smtClean="0">
                <a:latin typeface="Arial" panose="020B0604020202020204" pitchFamily="34" charset="0"/>
                <a:ea typeface="바탕체" panose="02030609000101010101" pitchFamily="17" charset="-127"/>
                <a:cs typeface="Arial" panose="020B0604020202020204" pitchFamily="34" charset="0"/>
              </a:rPr>
              <a:t>GS </a:t>
            </a:r>
            <a:r>
              <a:rPr lang="en-US" altLang="ko-KR" sz="900" b="1" dirty="0" err="1">
                <a:latin typeface="Arial" panose="020B0604020202020204" pitchFamily="34" charset="0"/>
                <a:ea typeface="바탕체" panose="02030609000101010101" pitchFamily="17" charset="-127"/>
                <a:cs typeface="Arial" panose="020B0604020202020204" pitchFamily="34" charset="0"/>
              </a:rPr>
              <a:t>Inima</a:t>
            </a:r>
            <a:r>
              <a:rPr lang="en-US" altLang="ko-KR" sz="900" b="1" dirty="0">
                <a:latin typeface="Arial" panose="020B0604020202020204" pitchFamily="34" charset="0"/>
                <a:ea typeface="바탕체" panose="02030609000101010101" pitchFamily="17" charset="-127"/>
                <a:cs typeface="Arial" panose="020B0604020202020204" pitchFamily="34" charset="0"/>
              </a:rPr>
              <a:t> Environment S.A's </a:t>
            </a:r>
            <a:r>
              <a:rPr lang="en-US" altLang="ko-KR" sz="900" b="1" dirty="0" smtClean="0">
                <a:latin typeface="Arial" panose="020B0604020202020204" pitchFamily="34" charset="0"/>
                <a:ea typeface="바탕체" panose="02030609000101010101" pitchFamily="17" charset="-127"/>
                <a:cs typeface="Arial" panose="020B0604020202020204" pitchFamily="34" charset="0"/>
              </a:rPr>
              <a:t>backlogs</a:t>
            </a:r>
            <a:r>
              <a:rPr lang="en-US" altLang="ko-KR" sz="900" dirty="0" smtClean="0">
                <a:latin typeface="Arial" panose="020B0604020202020204" pitchFamily="34" charset="0"/>
                <a:ea typeface="바탕체" panose="02030609000101010101" pitchFamily="17" charset="-127"/>
                <a:cs typeface="Arial" panose="020B0604020202020204" pitchFamily="34" charset="0"/>
              </a:rPr>
              <a:t>(KRW 10,965bn</a:t>
            </a:r>
            <a:r>
              <a:rPr lang="en-US" altLang="ko-KR" sz="900" dirty="0">
                <a:latin typeface="Arial" panose="020B0604020202020204" pitchFamily="34" charset="0"/>
                <a:ea typeface="바탕체" panose="02030609000101010101" pitchFamily="17" charset="-127"/>
                <a:cs typeface="Arial" panose="020B0604020202020204" pitchFamily="34" charset="0"/>
              </a:rPr>
              <a:t>) </a:t>
            </a:r>
            <a:r>
              <a:rPr lang="en-US" altLang="ko-KR" sz="900" b="1" dirty="0" smtClean="0">
                <a:latin typeface="Arial" panose="020B0604020202020204" pitchFamily="34" charset="0"/>
                <a:ea typeface="바탕체" panose="02030609000101010101" pitchFamily="17" charset="-127"/>
                <a:cs typeface="Arial" panose="020B0604020202020204" pitchFamily="34" charset="0"/>
              </a:rPr>
              <a:t>are not included</a:t>
            </a:r>
            <a:endParaRPr lang="ko-KR" altLang="en-US" sz="900" b="1" dirty="0">
              <a:latin typeface="Arial" panose="020B0604020202020204" pitchFamily="34" charset="0"/>
              <a:ea typeface="바탕체" panose="02030609000101010101" pitchFamily="17" charset="-127"/>
              <a:cs typeface="Arial" panose="020B0604020202020204" pitchFamily="34" charset="0"/>
            </a:endParaRPr>
          </a:p>
        </p:txBody>
      </p:sp>
      <p:graphicFrame>
        <p:nvGraphicFramePr>
          <p:cNvPr id="23" name="표 22"/>
          <p:cNvGraphicFramePr>
            <a:graphicFrameLocks noGrp="1"/>
          </p:cNvGraphicFramePr>
          <p:nvPr>
            <p:extLst>
              <p:ext uri="{D42A27DB-BD31-4B8C-83A1-F6EECF244321}">
                <p14:modId xmlns:p14="http://schemas.microsoft.com/office/powerpoint/2010/main" val="3777386846"/>
              </p:ext>
            </p:extLst>
          </p:nvPr>
        </p:nvGraphicFramePr>
        <p:xfrm>
          <a:off x="510267" y="1912947"/>
          <a:ext cx="4250453" cy="4336608"/>
        </p:xfrm>
        <a:graphic>
          <a:graphicData uri="http://schemas.openxmlformats.org/drawingml/2006/table">
            <a:tbl>
              <a:tblPr/>
              <a:tblGrid>
                <a:gridCol w="1382648">
                  <a:extLst>
                    <a:ext uri="{9D8B030D-6E8A-4147-A177-3AD203B41FA5}">
                      <a16:colId xmlns:a16="http://schemas.microsoft.com/office/drawing/2014/main" val="20000"/>
                    </a:ext>
                  </a:extLst>
                </a:gridCol>
                <a:gridCol w="1027689">
                  <a:extLst>
                    <a:ext uri="{9D8B030D-6E8A-4147-A177-3AD203B41FA5}">
                      <a16:colId xmlns:a16="http://schemas.microsoft.com/office/drawing/2014/main" val="20001"/>
                    </a:ext>
                  </a:extLst>
                </a:gridCol>
                <a:gridCol w="962952">
                  <a:extLst>
                    <a:ext uri="{9D8B030D-6E8A-4147-A177-3AD203B41FA5}">
                      <a16:colId xmlns:a16="http://schemas.microsoft.com/office/drawing/2014/main" val="20002"/>
                    </a:ext>
                  </a:extLst>
                </a:gridCol>
                <a:gridCol w="877164">
                  <a:extLst>
                    <a:ext uri="{9D8B030D-6E8A-4147-A177-3AD203B41FA5}">
                      <a16:colId xmlns:a16="http://schemas.microsoft.com/office/drawing/2014/main" val="20003"/>
                    </a:ext>
                  </a:extLst>
                </a:gridCol>
              </a:tblGrid>
              <a:tr h="424452">
                <a:tc>
                  <a:txBody>
                    <a:bodyPr/>
                    <a:lstStyle/>
                    <a:p>
                      <a:pPr algn="ctr" rtl="0" fontAlgn="ctr"/>
                      <a:r>
                        <a:rPr lang="en-US" sz="1200" b="1" i="0" u="none" strike="noStrike" dirty="0">
                          <a:solidFill>
                            <a:srgbClr val="FFFFFF"/>
                          </a:solidFill>
                          <a:effectLst/>
                          <a:latin typeface="Arial" panose="020B0604020202020204" pitchFamily="34" charset="0"/>
                          <a:ea typeface="맑은 고딕" panose="020B0503020000020004" pitchFamily="50" charset="-127"/>
                        </a:rPr>
                        <a:t>Division</a:t>
                      </a:r>
                    </a:p>
                  </a:txBody>
                  <a:tcPr marL="0" marR="0" marT="0" marB="0" anchor="ctr">
                    <a:lnL>
                      <a:noFill/>
                    </a:lnL>
                    <a:lnR>
                      <a:noFill/>
                    </a:lnR>
                    <a:lnT>
                      <a:noFill/>
                    </a:lnT>
                    <a:lnB>
                      <a:noFill/>
                    </a:lnB>
                    <a:solidFill>
                      <a:srgbClr val="4D4D4D"/>
                    </a:solidFill>
                  </a:tcPr>
                </a:tc>
                <a:tc>
                  <a:txBody>
                    <a:bodyPr/>
                    <a:lstStyle/>
                    <a:p>
                      <a:pPr algn="ctr" rtl="0" fontAlgn="ctr"/>
                      <a:r>
                        <a:rPr lang="en-US" sz="1100" b="1" i="0" u="none" strike="noStrike" dirty="0" smtClean="0">
                          <a:solidFill>
                            <a:srgbClr val="FFFFFF"/>
                          </a:solidFill>
                          <a:effectLst/>
                          <a:latin typeface="Arial" panose="020B0604020202020204" pitchFamily="34" charset="0"/>
                          <a:ea typeface="맑은 고딕" panose="020B0503020000020004" pitchFamily="50" charset="-127"/>
                        </a:rPr>
                        <a:t>2022Y</a:t>
                      </a:r>
                      <a:endParaRPr lang="en-US" sz="1100" b="1" i="0" u="none" strike="noStrike" dirty="0">
                        <a:solidFill>
                          <a:srgbClr val="FFFFFF"/>
                        </a:solidFill>
                        <a:effectLst/>
                        <a:latin typeface="Arial" panose="020B0604020202020204" pitchFamily="34" charset="0"/>
                        <a:ea typeface="맑은 고딕" panose="020B0503020000020004" pitchFamily="50" charset="-127"/>
                      </a:endParaRPr>
                    </a:p>
                  </a:txBody>
                  <a:tcPr marL="0" marR="0" marT="0" marB="0" anchor="ctr">
                    <a:lnL>
                      <a:noFill/>
                    </a:lnL>
                    <a:lnR w="28575" cap="flat" cmpd="sng" algn="ctr">
                      <a:solidFill>
                        <a:srgbClr val="FF0000"/>
                      </a:solidFill>
                      <a:prstDash val="sysDash"/>
                      <a:round/>
                      <a:headEnd type="none" w="med" len="med"/>
                      <a:tailEnd type="none" w="med" len="med"/>
                    </a:lnR>
                    <a:lnT>
                      <a:noFill/>
                    </a:lnT>
                    <a:lnB>
                      <a:noFill/>
                    </a:lnB>
                    <a:solidFill>
                      <a:srgbClr val="4D4D4D"/>
                    </a:solidFill>
                  </a:tcPr>
                </a:tc>
                <a:tc>
                  <a:txBody>
                    <a:bodyPr/>
                    <a:lstStyle/>
                    <a:p>
                      <a:pPr algn="ctr" rtl="0" fontAlgn="ctr"/>
                      <a:r>
                        <a:rPr lang="en-US" altLang="ko-KR" sz="1100" b="1" i="0" u="none" strike="noStrike" dirty="0" smtClean="0">
                          <a:solidFill>
                            <a:srgbClr val="FFFFFF"/>
                          </a:solidFill>
                          <a:effectLst/>
                          <a:latin typeface="Arial" panose="020B0604020202020204" pitchFamily="34" charset="0"/>
                          <a:ea typeface="맑은 고딕" panose="020B0503020000020004" pitchFamily="50" charset="-127"/>
                        </a:rPr>
                        <a:t>2Q23</a:t>
                      </a:r>
                      <a:endParaRPr lang="en-US" altLang="ko-KR" sz="1100" b="1" i="0" u="none" strike="noStrike" dirty="0">
                        <a:solidFill>
                          <a:srgbClr val="FFFFFF"/>
                        </a:solidFill>
                        <a:effectLst/>
                        <a:latin typeface="Arial" panose="020B0604020202020204" pitchFamily="34" charset="0"/>
                        <a:ea typeface="맑은 고딕" panose="020B0503020000020004" pitchFamily="50" charset="-127"/>
                      </a:endParaRPr>
                    </a:p>
                  </a:txBody>
                  <a:tcPr marL="0" marR="0" marT="0" marB="0" anchor="ctr">
                    <a:lnL w="28575" cap="flat" cmpd="sng" algn="ctr">
                      <a:solidFill>
                        <a:srgbClr val="FF0000"/>
                      </a:solidFill>
                      <a:prstDash val="sysDash"/>
                      <a:round/>
                      <a:headEnd type="none" w="med" len="med"/>
                      <a:tailEnd type="none" w="med" len="med"/>
                    </a:lnL>
                    <a:lnR>
                      <a:noFill/>
                    </a:lnR>
                    <a:lnT w="28575" cap="flat" cmpd="sng" algn="ctr">
                      <a:solidFill>
                        <a:srgbClr val="FF0000"/>
                      </a:solidFill>
                      <a:prstDash val="sysDash"/>
                      <a:round/>
                      <a:headEnd type="none" w="med" len="med"/>
                      <a:tailEnd type="none" w="med" len="med"/>
                    </a:lnT>
                    <a:lnB>
                      <a:noFill/>
                    </a:lnB>
                    <a:solidFill>
                      <a:srgbClr val="4D4D4D"/>
                    </a:solidFill>
                  </a:tcPr>
                </a:tc>
                <a:tc>
                  <a:txBody>
                    <a:bodyPr/>
                    <a:lstStyle/>
                    <a:p>
                      <a:pPr algn="ctr" rtl="0" fontAlgn="ctr"/>
                      <a:r>
                        <a:rPr lang="en-US" altLang="ko-KR" sz="1100" b="1" i="0" u="none" strike="noStrike" dirty="0" smtClean="0">
                          <a:solidFill>
                            <a:srgbClr val="FFFFFF"/>
                          </a:solidFill>
                          <a:effectLst/>
                          <a:latin typeface="Arial" panose="020B0604020202020204" pitchFamily="34" charset="0"/>
                          <a:ea typeface="맑은 고딕" panose="020B0503020000020004" pitchFamily="50" charset="-127"/>
                        </a:rPr>
                        <a:t>Change</a:t>
                      </a:r>
                      <a:endParaRPr lang="en-US" altLang="ko-KR" sz="1100" b="1" i="0" u="none" strike="noStrike" dirty="0">
                        <a:solidFill>
                          <a:srgbClr val="FFFFFF"/>
                        </a:solidFill>
                        <a:effectLst/>
                        <a:latin typeface="Arial" panose="020B0604020202020204" pitchFamily="34" charset="0"/>
                        <a:ea typeface="맑은 고딕" panose="020B0503020000020004" pitchFamily="50" charset="-127"/>
                      </a:endParaRPr>
                    </a:p>
                  </a:txBody>
                  <a:tcPr marL="0" marR="0" marT="0" marB="0" anchor="ctr">
                    <a:lnL>
                      <a:noFill/>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a:noFill/>
                    </a:lnB>
                    <a:solidFill>
                      <a:srgbClr val="4D4D4D"/>
                    </a:solidFill>
                  </a:tcPr>
                </a:tc>
                <a:extLst>
                  <a:ext uri="{0D108BD9-81ED-4DB2-BD59-A6C34878D82A}">
                    <a16:rowId xmlns:a16="http://schemas.microsoft.com/office/drawing/2014/main" val="10000"/>
                  </a:ext>
                </a:extLst>
              </a:tr>
              <a:tr h="530568">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sz="1100" b="1" i="0" u="none" strike="noStrike" dirty="0" smtClean="0">
                          <a:solidFill>
                            <a:srgbClr val="000000"/>
                          </a:solidFill>
                          <a:effectLst/>
                          <a:latin typeface="Arial" panose="020B0604020202020204" pitchFamily="34" charset="0"/>
                          <a:ea typeface="맑은 고딕" panose="020B0503020000020004" pitchFamily="50" charset="-127"/>
                        </a:rPr>
                        <a:t>Building &amp; </a:t>
                      </a: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Housing</a:t>
                      </a:r>
                    </a:p>
                  </a:txBody>
                  <a:tcPr marL="0" marR="0" marT="0" marB="0" anchor="ctr">
                    <a:lnL>
                      <a:noFill/>
                    </a:lnL>
                    <a:lnR>
                      <a:noFill/>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36,828</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35,028</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4000" marT="0" marB="0" anchor="ctr">
                    <a:lnL w="28575" cap="flat" cmpd="sng" algn="ctr">
                      <a:solidFill>
                        <a:srgbClr val="FF0000"/>
                      </a:solidFill>
                      <a:prstDash val="sysDash"/>
                      <a:round/>
                      <a:headEnd type="none" w="med" len="med"/>
                      <a:tailEnd type="none" w="med" len="med"/>
                    </a:lnL>
                    <a:lnR>
                      <a:noFill/>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-4.9%</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a:noFill/>
                    </a:lnB>
                    <a:solidFill>
                      <a:srgbClr val="F2F2F2"/>
                    </a:solidFill>
                  </a:tcPr>
                </a:tc>
                <a:extLst>
                  <a:ext uri="{0D108BD9-81ED-4DB2-BD59-A6C34878D82A}">
                    <a16:rowId xmlns:a16="http://schemas.microsoft.com/office/drawing/2014/main" val="3982404486"/>
                  </a:ext>
                </a:extLst>
              </a:tr>
              <a:tr h="530568">
                <a:tc>
                  <a:txBody>
                    <a:bodyPr/>
                    <a:lstStyle/>
                    <a:p>
                      <a:pPr algn="ctr" rtl="0" fontAlgn="ctr"/>
                      <a:r>
                        <a:rPr lang="en-US" sz="1100" b="1" i="0" u="none" strike="noStrike" dirty="0" smtClean="0">
                          <a:solidFill>
                            <a:srgbClr val="000000"/>
                          </a:solidFill>
                          <a:effectLst/>
                          <a:latin typeface="Arial" panose="020B0604020202020204" pitchFamily="34" charset="0"/>
                          <a:ea typeface="맑은 고딕" panose="020B0503020000020004" pitchFamily="50" charset="-127"/>
                        </a:rPr>
                        <a:t>New Business</a:t>
                      </a:r>
                      <a:endParaRPr lang="en-US"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0" marT="0" marB="0" anchor="ctr">
                    <a:lnL>
                      <a:noFill/>
                    </a:lnL>
                    <a:lnR>
                      <a:noFill/>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10,913</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12,115</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4000" marT="0" marB="0" anchor="ctr">
                    <a:lnL w="28575" cap="flat" cmpd="sng" algn="ctr">
                      <a:solidFill>
                        <a:srgbClr val="FF0000"/>
                      </a:solidFill>
                      <a:prstDash val="sysDash"/>
                      <a:round/>
                      <a:headEnd type="none" w="med" len="med"/>
                      <a:tailEnd type="none" w="med" len="med"/>
                    </a:lnL>
                    <a:lnR>
                      <a:noFill/>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11.0%</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a:noFill/>
                    </a:lnB>
                    <a:solidFill>
                      <a:srgbClr val="F2F2F2"/>
                    </a:solidFill>
                  </a:tcPr>
                </a:tc>
                <a:extLst>
                  <a:ext uri="{0D108BD9-81ED-4DB2-BD59-A6C34878D82A}">
                    <a16:rowId xmlns:a16="http://schemas.microsoft.com/office/drawing/2014/main" val="10001"/>
                  </a:ext>
                </a:extLst>
              </a:tr>
              <a:tr h="530568">
                <a:tc>
                  <a:txBody>
                    <a:bodyPr/>
                    <a:lstStyle/>
                    <a:p>
                      <a:pPr algn="ctr" rtl="0" fontAlgn="ctr"/>
                      <a:r>
                        <a:rPr lang="en-US" sz="1100" b="1" i="0" u="none" strike="noStrike" dirty="0">
                          <a:solidFill>
                            <a:srgbClr val="000000"/>
                          </a:solidFill>
                          <a:effectLst/>
                          <a:latin typeface="Arial" panose="020B0604020202020204" pitchFamily="34" charset="0"/>
                          <a:ea typeface="맑은 고딕" panose="020B0503020000020004" pitchFamily="50" charset="-127"/>
                        </a:rPr>
                        <a:t>Plant</a:t>
                      </a:r>
                    </a:p>
                  </a:txBody>
                  <a:tcPr marL="0" marR="0" marT="0" marB="0" anchor="ctr">
                    <a:lnL>
                      <a:noFill/>
                    </a:lnL>
                    <a:lnR>
                      <a:noFill/>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297</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405</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4000" marT="0" marB="0" anchor="ctr">
                    <a:lnL w="28575" cap="flat" cmpd="sng" algn="ctr">
                      <a:solidFill>
                        <a:srgbClr val="FF0000"/>
                      </a:solidFill>
                      <a:prstDash val="sysDash"/>
                      <a:round/>
                      <a:headEnd type="none" w="med" len="med"/>
                      <a:tailEnd type="none" w="med" len="med"/>
                    </a:lnL>
                    <a:lnR>
                      <a:noFill/>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36.4%</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a:noFill/>
                    </a:lnB>
                    <a:solidFill>
                      <a:srgbClr val="F2F2F2"/>
                    </a:solidFill>
                  </a:tcPr>
                </a:tc>
                <a:extLst>
                  <a:ext uri="{0D108BD9-81ED-4DB2-BD59-A6C34878D82A}">
                    <a16:rowId xmlns:a16="http://schemas.microsoft.com/office/drawing/2014/main" val="2852757922"/>
                  </a:ext>
                </a:extLst>
              </a:tr>
              <a:tr h="530568">
                <a:tc>
                  <a:txBody>
                    <a:bodyPr/>
                    <a:lstStyle/>
                    <a:p>
                      <a:pPr algn="ctr" rtl="0" fontAlgn="ctr"/>
                      <a:r>
                        <a:rPr lang="en-US" sz="1100" b="1" i="0" u="none" strike="noStrike" dirty="0" smtClean="0">
                          <a:solidFill>
                            <a:srgbClr val="000000"/>
                          </a:solidFill>
                          <a:effectLst/>
                          <a:latin typeface="Arial" panose="020B0604020202020204" pitchFamily="34" charset="0"/>
                          <a:ea typeface="맑은 고딕" panose="020B0503020000020004" pitchFamily="50" charset="-127"/>
                        </a:rPr>
                        <a:t>Infra</a:t>
                      </a:r>
                      <a:endParaRPr lang="en-US"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0" marT="0" marB="0" anchor="ctr">
                    <a:lnL>
                      <a:noFill/>
                    </a:lnL>
                    <a:lnR>
                      <a:noFill/>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6,372</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6,742</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4000" marT="0" marB="0" anchor="ctr">
                    <a:lnL w="28575" cap="flat" cmpd="sng" algn="ctr">
                      <a:solidFill>
                        <a:srgbClr val="FF0000"/>
                      </a:solidFill>
                      <a:prstDash val="sysDash"/>
                      <a:round/>
                      <a:headEnd type="none" w="med" len="med"/>
                      <a:tailEnd type="none" w="med" len="med"/>
                    </a:lnL>
                    <a:lnR>
                      <a:noFill/>
                    </a:lnR>
                    <a:lnT>
                      <a:noFill/>
                    </a:lnT>
                    <a:lnB>
                      <a:noFill/>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5.8%</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a:noFill/>
                    </a:lnB>
                    <a:solidFill>
                      <a:srgbClr val="F2F2F2"/>
                    </a:solidFill>
                  </a:tcPr>
                </a:tc>
                <a:extLst>
                  <a:ext uri="{0D108BD9-81ED-4DB2-BD59-A6C34878D82A}">
                    <a16:rowId xmlns:a16="http://schemas.microsoft.com/office/drawing/2014/main" val="10003"/>
                  </a:ext>
                </a:extLst>
              </a:tr>
              <a:tr h="530568">
                <a:tc>
                  <a:txBody>
                    <a:bodyPr/>
                    <a:lstStyle/>
                    <a:p>
                      <a:pPr algn="ctr" rtl="0" fontAlgn="ctr"/>
                      <a:r>
                        <a:rPr lang="en-US" sz="1100" b="1" i="0" u="none" strike="noStrike" dirty="0" smtClean="0">
                          <a:solidFill>
                            <a:srgbClr val="000000"/>
                          </a:solidFill>
                          <a:effectLst/>
                          <a:latin typeface="Arial" panose="020B0604020202020204" pitchFamily="34" charset="0"/>
                          <a:ea typeface="맑은 고딕" panose="020B0503020000020004" pitchFamily="50" charset="-127"/>
                        </a:rPr>
                        <a:t>Eco</a:t>
                      </a:r>
                      <a:endParaRPr lang="en-US"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0" marT="0" marB="0" anchor="ctr">
                    <a:lnL>
                      <a:noFill/>
                    </a:lnL>
                    <a:lnR>
                      <a:noFill/>
                    </a:lnR>
                    <a:lnT>
                      <a:noFill/>
                    </a:lnT>
                    <a:lnB w="12700" cap="flat" cmpd="sng" algn="ctr">
                      <a:noFill/>
                      <a:prstDash val="solid"/>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1,990</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w="12700" cap="flat" cmpd="sng" algn="ctr">
                      <a:noFill/>
                      <a:prstDash val="solid"/>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1,966</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4000" marT="0" marB="0" anchor="ctr">
                    <a:lnL w="28575" cap="flat" cmpd="sng" algn="ctr">
                      <a:solidFill>
                        <a:srgbClr val="FF0000"/>
                      </a:solidFill>
                      <a:prstDash val="sysDash"/>
                      <a:round/>
                      <a:headEnd type="none" w="med" len="med"/>
                      <a:tailEnd type="none" w="med" len="med"/>
                    </a:lnL>
                    <a:lnR>
                      <a:noFill/>
                    </a:lnR>
                    <a:lnT>
                      <a:noFill/>
                    </a:lnT>
                    <a:lnB w="12700" cap="flat" cmpd="sng" algn="ctr">
                      <a:noFill/>
                      <a:prstDash val="solid"/>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-1.2%</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a:noFill/>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424452">
                <a:tc>
                  <a:txBody>
                    <a:bodyPr/>
                    <a:lstStyle/>
                    <a:p>
                      <a:pPr algn="ctr" rtl="0" fontAlgn="ctr"/>
                      <a:r>
                        <a:rPr lang="en-US" sz="1100" b="1" i="0" u="none" strike="noStrike" dirty="0">
                          <a:solidFill>
                            <a:srgbClr val="000000"/>
                          </a:solidFill>
                          <a:effectLst/>
                          <a:latin typeface="Arial" panose="020B0604020202020204" pitchFamily="34" charset="0"/>
                          <a:ea typeface="맑은 고딕" panose="020B0503020000020004" pitchFamily="50" charset="-127"/>
                        </a:rPr>
                        <a:t>Domestic</a:t>
                      </a:r>
                    </a:p>
                  </a:txBody>
                  <a:tcPr marL="0" marR="0" marT="0" marB="0" anchor="ctr">
                    <a:lnL>
                      <a:noFill/>
                    </a:lnL>
                    <a:lnR>
                      <a:noFill/>
                    </a:lnR>
                    <a:lnT w="12700" cap="flat" cmpd="sng" algn="ctr">
                      <a:no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41,455</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40,580</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w="28575" cap="flat" cmpd="sng" algn="ctr">
                      <a:solidFill>
                        <a:srgbClr val="FF0000"/>
                      </a:solidFill>
                      <a:prstDash val="sysDash"/>
                      <a:round/>
                      <a:headEnd type="none" w="med" len="med"/>
                      <a:tailEnd type="none" w="med" len="med"/>
                    </a:lnL>
                    <a:lnR>
                      <a:noFill/>
                    </a:lnR>
                    <a:lnT w="12700" cap="flat" cmpd="sng" algn="ctr">
                      <a:no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-2.1%</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2F2F2"/>
                    </a:solidFill>
                  </a:tcPr>
                </a:tc>
                <a:extLst>
                  <a:ext uri="{0D108BD9-81ED-4DB2-BD59-A6C34878D82A}">
                    <a16:rowId xmlns:a16="http://schemas.microsoft.com/office/drawing/2014/main" val="10006"/>
                  </a:ext>
                </a:extLst>
              </a:tr>
              <a:tr h="424452">
                <a:tc>
                  <a:txBody>
                    <a:bodyPr/>
                    <a:lstStyle/>
                    <a:p>
                      <a:pPr algn="ctr" rtl="0" fontAlgn="ctr"/>
                      <a:r>
                        <a:rPr lang="en-US" sz="1100" b="1" i="0" u="none" strike="noStrike">
                          <a:solidFill>
                            <a:srgbClr val="000000"/>
                          </a:solidFill>
                          <a:effectLst/>
                          <a:latin typeface="Arial" panose="020B0604020202020204" pitchFamily="34" charset="0"/>
                          <a:ea typeface="맑은 고딕" panose="020B0503020000020004" pitchFamily="50" charset="-127"/>
                        </a:rPr>
                        <a:t>Overseas</a:t>
                      </a:r>
                    </a:p>
                  </a:txBody>
                  <a:tcPr marL="0" marR="0" marT="0" marB="0" anchor="ctr">
                    <a:lnL w="28575" cap="flat" cmpd="sng" algn="ctr">
                      <a:solidFill>
                        <a:srgbClr val="FF0000"/>
                      </a:solidFill>
                      <a:prstDash val="sysDash"/>
                      <a:round/>
                      <a:headEnd type="none" w="med" len="med"/>
                      <a:tailEnd type="none" w="med" len="med"/>
                    </a:lnL>
                    <a:lnR>
                      <a:noFill/>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14,946</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15,676</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w="28575" cap="flat" cmpd="sng" algn="ctr">
                      <a:solidFill>
                        <a:srgbClr val="FF0000"/>
                      </a:solidFill>
                      <a:prstDash val="sysDash"/>
                      <a:round/>
                      <a:headEnd type="none" w="med" len="med"/>
                      <a:tailEnd type="none" w="med" len="med"/>
                    </a:lnL>
                    <a:lnR>
                      <a:noFill/>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solidFill>
                      <a:srgbClr val="F2F2F2"/>
                    </a:solidFill>
                  </a:tcPr>
                </a:tc>
                <a:tc>
                  <a:txBody>
                    <a:bodyPr/>
                    <a:lstStyle/>
                    <a:p>
                      <a:pPr algn="r" rtl="0" fontAlgn="ctr"/>
                      <a:r>
                        <a:rPr lang="en-US" altLang="ko-KR" sz="1100" b="1" i="0" u="none" strike="noStrike" dirty="0" smtClean="0">
                          <a:solidFill>
                            <a:srgbClr val="000000"/>
                          </a:solidFill>
                          <a:effectLst/>
                          <a:latin typeface="Arial" panose="020B0604020202020204" pitchFamily="34" charset="0"/>
                          <a:ea typeface="맑은 고딕" panose="020B0503020000020004" pitchFamily="50" charset="-127"/>
                        </a:rPr>
                        <a:t>4.9%</a:t>
                      </a:r>
                      <a:endParaRPr lang="en-US" altLang="ko-KR" sz="1100" b="1" i="0" u="none" strike="noStrike" dirty="0">
                        <a:solidFill>
                          <a:srgbClr val="000000"/>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solidFill>
                      <a:srgbClr val="F2F2F2"/>
                    </a:solidFill>
                  </a:tcPr>
                </a:tc>
                <a:extLst>
                  <a:ext uri="{0D108BD9-81ED-4DB2-BD59-A6C34878D82A}">
                    <a16:rowId xmlns:a16="http://schemas.microsoft.com/office/drawing/2014/main" val="10007"/>
                  </a:ext>
                </a:extLst>
              </a:tr>
              <a:tr h="410412">
                <a:tc>
                  <a:txBody>
                    <a:bodyPr/>
                    <a:lstStyle/>
                    <a:p>
                      <a:pPr algn="ctr" rtl="0" fontAlgn="ctr"/>
                      <a:r>
                        <a:rPr lang="en-US" sz="1200" b="1" i="0" u="none" strike="noStrike" dirty="0">
                          <a:solidFill>
                            <a:srgbClr val="FFFFFF"/>
                          </a:solidFill>
                          <a:effectLst/>
                          <a:latin typeface="Arial" panose="020B0604020202020204" pitchFamily="34" charset="0"/>
                          <a:ea typeface="맑은 고딕" panose="020B0503020000020004" pitchFamily="50" charset="-127"/>
                        </a:rPr>
                        <a:t>Total</a:t>
                      </a:r>
                    </a:p>
                  </a:txBody>
                  <a:tcPr marL="0" marR="0" marT="0" marB="0" anchor="ctr">
                    <a:lnL>
                      <a:noFill/>
                    </a:lnL>
                    <a:lnR>
                      <a:noFill/>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solidFill>
                      <a:srgbClr val="4D4D4D"/>
                    </a:solidFill>
                  </a:tcPr>
                </a:tc>
                <a:tc>
                  <a:txBody>
                    <a:bodyPr/>
                    <a:lstStyle/>
                    <a:p>
                      <a:pPr marL="0" marR="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kern="1200" dirty="0" smtClean="0">
                          <a:solidFill>
                            <a:srgbClr val="FFFFFF"/>
                          </a:solidFill>
                          <a:latin typeface="Arial" pitchFamily="34" charset="0"/>
                          <a:ea typeface="바탕" pitchFamily="18" charset="-127"/>
                          <a:cs typeface="Arial" pitchFamily="34" charset="0"/>
                        </a:rPr>
                        <a:t>56,400</a:t>
                      </a:r>
                    </a:p>
                  </a:txBody>
                  <a:tcPr marL="0" marR="142875" marT="0" marB="0" anchor="ctr">
                    <a:lnL>
                      <a:noFill/>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solidFill>
                      <a:srgbClr val="4D4D4D"/>
                    </a:solidFill>
                  </a:tcPr>
                </a:tc>
                <a:tc>
                  <a:txBody>
                    <a:bodyPr/>
                    <a:lstStyle/>
                    <a:p>
                      <a:pPr marL="0" marR="0" indent="0" algn="r" defTabSz="914400" rtl="0" eaLnBrk="1" fontAlgn="ctr" latinLnBrk="1" hangingPunct="1">
                        <a:lnSpc>
                          <a:spcPct val="100000"/>
                        </a:lnSpc>
                        <a:spcBef>
                          <a:spcPts val="0"/>
                        </a:spcBef>
                        <a:spcAft>
                          <a:spcPts val="0"/>
                        </a:spcAft>
                        <a:buClrTx/>
                        <a:buSzTx/>
                        <a:buFontTx/>
                        <a:buNone/>
                        <a:tabLst/>
                        <a:defRPr/>
                      </a:pPr>
                      <a:r>
                        <a:rPr lang="en-US" altLang="ko-KR" sz="1100" b="1" i="0" u="none" strike="noStrike" kern="1200" dirty="0" smtClean="0">
                          <a:solidFill>
                            <a:srgbClr val="FFFFFF"/>
                          </a:solidFill>
                          <a:latin typeface="Arial" pitchFamily="34" charset="0"/>
                          <a:ea typeface="바탕" pitchFamily="18" charset="-127"/>
                          <a:cs typeface="Arial" pitchFamily="34" charset="0"/>
                        </a:rPr>
                        <a:t>56,256</a:t>
                      </a:r>
                    </a:p>
                  </a:txBody>
                  <a:tcPr marL="0" marR="142875" marT="0" marB="0" anchor="ctr">
                    <a:lnL w="28575" cap="flat" cmpd="sng" algn="ctr">
                      <a:solidFill>
                        <a:srgbClr val="FF0000"/>
                      </a:solidFill>
                      <a:prstDash val="sysDash"/>
                      <a:round/>
                      <a:headEnd type="none" w="med" len="med"/>
                      <a:tailEnd type="none" w="med" len="med"/>
                    </a:lnL>
                    <a:lnR>
                      <a:noFill/>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solidFill>
                      <a:srgbClr val="4D4D4D"/>
                    </a:solidFill>
                  </a:tcPr>
                </a:tc>
                <a:tc>
                  <a:txBody>
                    <a:bodyPr/>
                    <a:lstStyle/>
                    <a:p>
                      <a:pPr algn="r" rtl="0" fontAlgn="ctr"/>
                      <a:r>
                        <a:rPr lang="en-US" altLang="ko-KR" sz="1100" b="1" i="0" u="none" strike="noStrike" dirty="0" smtClean="0">
                          <a:solidFill>
                            <a:srgbClr val="FFFFFF"/>
                          </a:solidFill>
                          <a:effectLst/>
                          <a:latin typeface="Arial" panose="020B0604020202020204" pitchFamily="34" charset="0"/>
                          <a:ea typeface="맑은 고딕" panose="020B0503020000020004" pitchFamily="50" charset="-127"/>
                        </a:rPr>
                        <a:t>-0.3%</a:t>
                      </a:r>
                      <a:endParaRPr lang="en-US" altLang="ko-KR" sz="1100" b="1" i="0" u="none" strike="noStrike" dirty="0">
                        <a:solidFill>
                          <a:srgbClr val="FFFFFF"/>
                        </a:solidFill>
                        <a:effectLst/>
                        <a:latin typeface="Arial" panose="020B0604020202020204" pitchFamily="34" charset="0"/>
                        <a:ea typeface="맑은 고딕" panose="020B0503020000020004" pitchFamily="50" charset="-127"/>
                      </a:endParaRPr>
                    </a:p>
                  </a:txBody>
                  <a:tcPr marL="0" marR="142875" marT="0" marB="0" anchor="ctr">
                    <a:lnL>
                      <a:noFill/>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28575" cap="flat" cmpd="sng" algn="ctr">
                      <a:solidFill>
                        <a:srgbClr val="FF0000"/>
                      </a:solidFill>
                      <a:prstDash val="sysDash"/>
                      <a:round/>
                      <a:headEnd type="none" w="med" len="med"/>
                      <a:tailEnd type="none" w="med" len="med"/>
                    </a:lnB>
                    <a:solidFill>
                      <a:srgbClr val="4D4D4D"/>
                    </a:solidFill>
                  </a:tcPr>
                </a:tc>
                <a:extLst>
                  <a:ext uri="{0D108BD9-81ED-4DB2-BD59-A6C34878D82A}">
                    <a16:rowId xmlns:a16="http://schemas.microsoft.com/office/drawing/2014/main" val="10008"/>
                  </a:ext>
                </a:extLst>
              </a:tr>
            </a:tbl>
          </a:graphicData>
        </a:graphic>
      </p:graphicFrame>
      <p:pic>
        <p:nvPicPr>
          <p:cNvPr id="10" name="그림 9"/>
          <p:cNvPicPr>
            <a:picLocks noChangeAspect="1"/>
          </p:cNvPicPr>
          <p:nvPr/>
        </p:nvPicPr>
        <p:blipFill>
          <a:blip r:embed="rId3"/>
          <a:stretch>
            <a:fillRect/>
          </a:stretch>
        </p:blipFill>
        <p:spPr>
          <a:xfrm>
            <a:off x="5048250" y="1898913"/>
            <a:ext cx="4469038" cy="1701800"/>
          </a:xfrm>
          <a:prstGeom prst="rect">
            <a:avLst/>
          </a:prstGeom>
        </p:spPr>
      </p:pic>
      <p:pic>
        <p:nvPicPr>
          <p:cNvPr id="12" name="그림 11"/>
          <p:cNvPicPr>
            <a:picLocks noChangeAspect="1"/>
          </p:cNvPicPr>
          <p:nvPr/>
        </p:nvPicPr>
        <p:blipFill>
          <a:blip r:embed="rId4"/>
          <a:stretch>
            <a:fillRect/>
          </a:stretch>
        </p:blipFill>
        <p:spPr>
          <a:xfrm>
            <a:off x="5048250" y="4288045"/>
            <a:ext cx="4469038" cy="1943100"/>
          </a:xfrm>
          <a:prstGeom prst="rect">
            <a:avLst/>
          </a:prstGeom>
        </p:spPr>
      </p:pic>
    </p:spTree>
    <p:extLst>
      <p:ext uri="{BB962C8B-B14F-4D97-AF65-F5344CB8AC3E}">
        <p14:creationId xmlns:p14="http://schemas.microsoft.com/office/powerpoint/2010/main" val="1705649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1"/>
          <p:cNvSpPr txBox="1">
            <a:spLocks noChangeArrowheads="1"/>
          </p:cNvSpPr>
          <p:nvPr/>
        </p:nvSpPr>
        <p:spPr bwMode="auto">
          <a:xfrm>
            <a:off x="382588" y="550863"/>
            <a:ext cx="5708650" cy="400110"/>
          </a:xfrm>
          <a:prstGeom prst="rect">
            <a:avLst/>
          </a:prstGeom>
          <a:noFill/>
          <a:ln w="9525">
            <a:noFill/>
            <a:miter lim="800000"/>
            <a:headEnd/>
            <a:tailEnd/>
          </a:ln>
        </p:spPr>
        <p:txBody>
          <a:bodyPr>
            <a:spAutoFit/>
          </a:bodyPr>
          <a:lstStyle/>
          <a:p>
            <a:pPr>
              <a:lnSpc>
                <a:spcPct val="100000"/>
              </a:lnSpc>
              <a:spcBef>
                <a:spcPct val="50000"/>
              </a:spcBef>
              <a:buFontTx/>
              <a:buNone/>
              <a:defRPr/>
            </a:pPr>
            <a:r>
              <a:rPr lang="en-US" altLang="ko-KR" sz="2000" dirty="0" smtClean="0">
                <a:solidFill>
                  <a:schemeClr val="bg1"/>
                </a:solidFill>
                <a:effectLst>
                  <a:outerShdw blurRad="38100" dist="38100" dir="2700000" algn="tl">
                    <a:srgbClr val="C0C0C0"/>
                  </a:outerShdw>
                </a:effectLst>
                <a:ea typeface="바탕체" pitchFamily="17" charset="-127"/>
                <a:cs typeface="Arial" pitchFamily="34" charset="0"/>
              </a:rPr>
              <a:t>Results &amp; Guidance</a:t>
            </a:r>
            <a:endParaRPr lang="ko-KR" altLang="en-US" sz="2000" dirty="0">
              <a:solidFill>
                <a:schemeClr val="bg1"/>
              </a:solidFill>
              <a:effectLst>
                <a:outerShdw blurRad="38100" dist="38100" dir="2700000" algn="tl">
                  <a:srgbClr val="C0C0C0"/>
                </a:outerShdw>
              </a:effectLst>
              <a:ea typeface="바탕체" pitchFamily="17" charset="-127"/>
              <a:cs typeface="Arial" pitchFamily="34" charset="0"/>
            </a:endParaRPr>
          </a:p>
        </p:txBody>
      </p:sp>
      <p:sp>
        <p:nvSpPr>
          <p:cNvPr id="17" name="Text Box 18"/>
          <p:cNvSpPr txBox="1">
            <a:spLocks noChangeArrowheads="1"/>
          </p:cNvSpPr>
          <p:nvPr/>
        </p:nvSpPr>
        <p:spPr bwMode="auto">
          <a:xfrm>
            <a:off x="412750" y="382588"/>
            <a:ext cx="2305050" cy="246062"/>
          </a:xfrm>
          <a:prstGeom prst="rect">
            <a:avLst/>
          </a:prstGeom>
          <a:noFill/>
          <a:ln w="9525">
            <a:noFill/>
            <a:miter lim="800000"/>
            <a:headEnd/>
            <a:tailEnd/>
          </a:ln>
        </p:spPr>
        <p:txBody>
          <a:bodyPr>
            <a:spAutoFit/>
          </a:bodyPr>
          <a:lstStyle/>
          <a:p>
            <a:pPr>
              <a:lnSpc>
                <a:spcPct val="100000"/>
              </a:lnSpc>
              <a:spcBef>
                <a:spcPct val="50000"/>
              </a:spcBef>
              <a:buFontTx/>
              <a:buNone/>
            </a:pPr>
            <a:r>
              <a:rPr lang="en-US" altLang="ko-KR" sz="1000" dirty="0">
                <a:solidFill>
                  <a:schemeClr val="bg1"/>
                </a:solidFill>
                <a:ea typeface="HY견명조" pitchFamily="18" charset="-127"/>
                <a:cs typeface="Arial" pitchFamily="34" charset="0"/>
              </a:rPr>
              <a:t>INVESTOR RELATIONS</a:t>
            </a:r>
          </a:p>
        </p:txBody>
      </p:sp>
      <p:graphicFrame>
        <p:nvGraphicFramePr>
          <p:cNvPr id="13" name="표 12"/>
          <p:cNvGraphicFramePr>
            <a:graphicFrameLocks noGrp="1"/>
          </p:cNvGraphicFramePr>
          <p:nvPr>
            <p:extLst>
              <p:ext uri="{D42A27DB-BD31-4B8C-83A1-F6EECF244321}">
                <p14:modId xmlns:p14="http://schemas.microsoft.com/office/powerpoint/2010/main" val="640189780"/>
              </p:ext>
            </p:extLst>
          </p:nvPr>
        </p:nvGraphicFramePr>
        <p:xfrm>
          <a:off x="430213" y="1445123"/>
          <a:ext cx="3789362" cy="5000276"/>
        </p:xfrm>
        <a:graphic>
          <a:graphicData uri="http://schemas.openxmlformats.org/drawingml/2006/table">
            <a:tbl>
              <a:tblPr firstRow="1" bandRow="1">
                <a:tableStyleId>{00A15C55-8517-42AA-B614-E9B94910E393}</a:tableStyleId>
              </a:tblPr>
              <a:tblGrid>
                <a:gridCol w="1846133">
                  <a:extLst>
                    <a:ext uri="{9D8B030D-6E8A-4147-A177-3AD203B41FA5}">
                      <a16:colId xmlns:a16="http://schemas.microsoft.com/office/drawing/2014/main" val="20000"/>
                    </a:ext>
                  </a:extLst>
                </a:gridCol>
                <a:gridCol w="966285">
                  <a:extLst>
                    <a:ext uri="{9D8B030D-6E8A-4147-A177-3AD203B41FA5}">
                      <a16:colId xmlns:a16="http://schemas.microsoft.com/office/drawing/2014/main" val="20001"/>
                    </a:ext>
                  </a:extLst>
                </a:gridCol>
                <a:gridCol w="976944">
                  <a:extLst>
                    <a:ext uri="{9D8B030D-6E8A-4147-A177-3AD203B41FA5}">
                      <a16:colId xmlns:a16="http://schemas.microsoft.com/office/drawing/2014/main" val="20002"/>
                    </a:ext>
                  </a:extLst>
                </a:gridCol>
              </a:tblGrid>
              <a:tr h="272500">
                <a:tc>
                  <a:txBody>
                    <a:bodyPr/>
                    <a:lstStyle/>
                    <a:p>
                      <a:pPr latinLnBrk="1"/>
                      <a:endParaRPr lang="ko-KR" altLang="en-US" sz="1100" b="1" dirty="0">
                        <a:latin typeface="Arial" pitchFamily="34" charset="0"/>
                        <a:ea typeface="바탕" pitchFamily="18" charset="-127"/>
                        <a:cs typeface="Arial" pitchFamily="34" charset="0"/>
                      </a:endParaRPr>
                    </a:p>
                  </a:txBody>
                  <a:tcPr anchor="ctr"/>
                </a:tc>
                <a:tc>
                  <a:txBody>
                    <a:bodyPr/>
                    <a:lstStyle/>
                    <a:p>
                      <a:pPr algn="ctr" fontAlgn="ctr"/>
                      <a:r>
                        <a:rPr lang="en-US" altLang="ko-KR" sz="1100" b="1" i="0" u="none" strike="noStrike" dirty="0" smtClean="0">
                          <a:solidFill>
                            <a:srgbClr val="FFFFFF"/>
                          </a:solidFill>
                          <a:latin typeface="Arial" pitchFamily="34" charset="0"/>
                          <a:ea typeface="바탕체" pitchFamily="17" charset="-127"/>
                          <a:cs typeface="Arial" pitchFamily="34" charset="0"/>
                        </a:rPr>
                        <a:t>1H23</a:t>
                      </a:r>
                    </a:p>
                  </a:txBody>
                  <a:tcPr anchor="ctr"/>
                </a:tc>
                <a:tc>
                  <a:txBody>
                    <a:bodyPr/>
                    <a:lstStyle/>
                    <a:p>
                      <a:pPr algn="ctr" latinLnBrk="1"/>
                      <a:r>
                        <a:rPr lang="en-US" altLang="ko-KR" sz="1100" b="1" dirty="0" smtClean="0">
                          <a:latin typeface="Arial" pitchFamily="34" charset="0"/>
                          <a:cs typeface="Arial" pitchFamily="34" charset="0"/>
                        </a:rPr>
                        <a:t>23Y(P)</a:t>
                      </a:r>
                      <a:endParaRPr lang="en-US" altLang="ko-KR" sz="1100" b="1" dirty="0" smtClean="0">
                        <a:latin typeface="Arial" pitchFamily="34" charset="0"/>
                        <a:ea typeface="바탕" pitchFamily="18" charset="-127"/>
                        <a:cs typeface="Arial" pitchFamily="34" charset="0"/>
                      </a:endParaRPr>
                    </a:p>
                  </a:txBody>
                  <a:tcPr anchor="ctr"/>
                </a:tc>
                <a:extLst>
                  <a:ext uri="{0D108BD9-81ED-4DB2-BD59-A6C34878D82A}">
                    <a16:rowId xmlns:a16="http://schemas.microsoft.com/office/drawing/2014/main" val="10000"/>
                  </a:ext>
                </a:extLst>
              </a:tr>
              <a:tr h="295486">
                <a:tc>
                  <a:txBody>
                    <a:bodyPr/>
                    <a:lstStyle/>
                    <a:p>
                      <a:pPr algn="l" latinLnBrk="1"/>
                      <a:r>
                        <a:rPr lang="en-US" altLang="ko-KR" sz="1100" b="1" dirty="0" smtClean="0">
                          <a:latin typeface="Arial" pitchFamily="34" charset="0"/>
                          <a:cs typeface="Arial" pitchFamily="34" charset="0"/>
                        </a:rPr>
                        <a:t>New</a:t>
                      </a:r>
                      <a:r>
                        <a:rPr lang="en-US" altLang="ko-KR" sz="1100" b="1" baseline="0" dirty="0" smtClean="0">
                          <a:latin typeface="Arial" pitchFamily="34" charset="0"/>
                          <a:cs typeface="Arial" pitchFamily="34" charset="0"/>
                        </a:rPr>
                        <a:t> Orders</a:t>
                      </a:r>
                      <a:endParaRPr lang="ko-KR" altLang="en-US" sz="1100" b="1" dirty="0">
                        <a:latin typeface="Arial" pitchFamily="34" charset="0"/>
                        <a:cs typeface="Arial" pitchFamily="34" charset="0"/>
                      </a:endParaRPr>
                    </a:p>
                  </a:txBody>
                  <a:tcPr anchor="ctr"/>
                </a:tc>
                <a:tc>
                  <a:txBody>
                    <a:bodyPr/>
                    <a:lstStyle/>
                    <a:p>
                      <a:pPr algn="r" fontAlgn="ctr"/>
                      <a:r>
                        <a:rPr lang="ko-KR" altLang="en-US"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5,691</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tc>
                <a:tc>
                  <a:txBody>
                    <a:bodyPr/>
                    <a:lstStyle/>
                    <a:p>
                      <a:pPr algn="r"/>
                      <a:r>
                        <a:rPr lang="en-US" altLang="ko-KR" sz="1100" dirty="0" smtClean="0">
                          <a:solidFill>
                            <a:schemeClr val="tx1"/>
                          </a:solidFill>
                          <a:latin typeface="Arial" pitchFamily="34" charset="0"/>
                          <a:cs typeface="Arial" pitchFamily="34" charset="0"/>
                        </a:rPr>
                        <a:t>14,500</a:t>
                      </a:r>
                      <a:endParaRPr lang="ko-KR" altLang="en-US" sz="1100" dirty="0">
                        <a:solidFill>
                          <a:schemeClr val="tx1"/>
                        </a:solidFill>
                        <a:latin typeface="Arial" pitchFamily="34" charset="0"/>
                        <a:cs typeface="Arial" pitchFamily="34" charset="0"/>
                      </a:endParaRPr>
                    </a:p>
                  </a:txBody>
                  <a:tcPr marR="108000" anchor="ctr"/>
                </a:tc>
                <a:extLst>
                  <a:ext uri="{0D108BD9-81ED-4DB2-BD59-A6C34878D82A}">
                    <a16:rowId xmlns:a16="http://schemas.microsoft.com/office/drawing/2014/main" val="10001"/>
                  </a:ext>
                </a:extLst>
              </a:tr>
              <a:tr h="295486">
                <a:tc>
                  <a:txBody>
                    <a:bodyPr/>
                    <a:lstStyle/>
                    <a:p>
                      <a:pPr algn="l" latinLnBrk="1">
                        <a:tabLst>
                          <a:tab pos="180975" algn="l"/>
                        </a:tabLst>
                      </a:pPr>
                      <a:r>
                        <a:rPr lang="en-US" altLang="ko-KR" sz="1100" b="1" i="1" dirty="0" smtClean="0">
                          <a:latin typeface="Arial" pitchFamily="34" charset="0"/>
                          <a:cs typeface="Arial" pitchFamily="34" charset="0"/>
                        </a:rPr>
                        <a:t> 	  - Domestic</a:t>
                      </a:r>
                      <a:endParaRPr lang="ko-KR" altLang="en-US" sz="1100" b="1" i="1" dirty="0">
                        <a:latin typeface="Arial" pitchFamily="34" charset="0"/>
                        <a:cs typeface="Arial" pitchFamily="34" charset="0"/>
                      </a:endParaRPr>
                    </a:p>
                  </a:txBody>
                  <a:tcPr anchor="ct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4,681</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tc>
                <a:tc>
                  <a:txBody>
                    <a:bodyPr/>
                    <a:lstStyle/>
                    <a:p>
                      <a:pPr algn="r"/>
                      <a:r>
                        <a:rPr lang="en-US" altLang="ko-KR" sz="1100" dirty="0" smtClean="0">
                          <a:solidFill>
                            <a:schemeClr val="tx1"/>
                          </a:solidFill>
                          <a:latin typeface="Arial" pitchFamily="34" charset="0"/>
                          <a:cs typeface="Arial" pitchFamily="34" charset="0"/>
                        </a:rPr>
                        <a:t>9,500</a:t>
                      </a:r>
                      <a:endParaRPr lang="ko-KR" altLang="en-US" sz="1100" dirty="0">
                        <a:solidFill>
                          <a:schemeClr val="tx1"/>
                        </a:solidFill>
                        <a:latin typeface="Arial" pitchFamily="34" charset="0"/>
                        <a:cs typeface="Arial" pitchFamily="34" charset="0"/>
                      </a:endParaRPr>
                    </a:p>
                  </a:txBody>
                  <a:tcPr marR="108000" anchor="ctr"/>
                </a:tc>
                <a:extLst>
                  <a:ext uri="{0D108BD9-81ED-4DB2-BD59-A6C34878D82A}">
                    <a16:rowId xmlns:a16="http://schemas.microsoft.com/office/drawing/2014/main" val="10002"/>
                  </a:ext>
                </a:extLst>
              </a:tr>
              <a:tr h="295486">
                <a:tc>
                  <a:txBody>
                    <a:bodyPr/>
                    <a:lstStyle/>
                    <a:p>
                      <a:pPr algn="l" latinLnBrk="1">
                        <a:tabLst>
                          <a:tab pos="180975" algn="l"/>
                        </a:tabLst>
                      </a:pPr>
                      <a:r>
                        <a:rPr lang="en-US" altLang="ko-KR" sz="1100" b="1" i="1" dirty="0" smtClean="0">
                          <a:latin typeface="Arial" pitchFamily="34" charset="0"/>
                          <a:cs typeface="Arial" pitchFamily="34" charset="0"/>
                        </a:rPr>
                        <a:t>	  - Overseas</a:t>
                      </a:r>
                      <a:endParaRPr lang="ko-KR" altLang="en-US" sz="1100" b="1" i="1" dirty="0">
                        <a:latin typeface="Arial" pitchFamily="34" charset="0"/>
                        <a:cs typeface="Arial" pitchFamily="34" charset="0"/>
                      </a:endParaRPr>
                    </a:p>
                  </a:txBody>
                  <a:tcPr anchor="ctr">
                    <a:solidFill>
                      <a:schemeClr val="bg2">
                        <a:lumMod val="20000"/>
                        <a:lumOff val="8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1,010</a:t>
                      </a:r>
                      <a:r>
                        <a:rPr lang="ko-KR" altLang="en-US"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20000"/>
                        <a:lumOff val="80000"/>
                      </a:schemeClr>
                    </a:solidFill>
                  </a:tcPr>
                </a:tc>
                <a:tc>
                  <a:txBody>
                    <a:bodyPr/>
                    <a:lstStyle/>
                    <a:p>
                      <a:pPr algn="r"/>
                      <a:r>
                        <a:rPr lang="en-US" altLang="ko-KR" sz="1100" dirty="0" smtClean="0">
                          <a:solidFill>
                            <a:schemeClr val="tx1"/>
                          </a:solidFill>
                          <a:latin typeface="Arial" pitchFamily="34" charset="0"/>
                          <a:cs typeface="Arial" pitchFamily="34" charset="0"/>
                        </a:rPr>
                        <a:t>5,000</a:t>
                      </a:r>
                      <a:endParaRPr lang="ko-KR" altLang="en-US" sz="1100" dirty="0">
                        <a:solidFill>
                          <a:schemeClr val="tx1"/>
                        </a:solidFill>
                        <a:latin typeface="Arial" pitchFamily="34" charset="0"/>
                        <a:cs typeface="Arial" pitchFamily="34" charset="0"/>
                      </a:endParaRPr>
                    </a:p>
                  </a:txBody>
                  <a:tcPr marR="108000" anchor="ctr">
                    <a:solidFill>
                      <a:schemeClr val="bg2">
                        <a:lumMod val="20000"/>
                        <a:lumOff val="80000"/>
                      </a:schemeClr>
                    </a:solidFill>
                  </a:tcPr>
                </a:tc>
                <a:extLst>
                  <a:ext uri="{0D108BD9-81ED-4DB2-BD59-A6C34878D82A}">
                    <a16:rowId xmlns:a16="http://schemas.microsoft.com/office/drawing/2014/main" val="10003"/>
                  </a:ext>
                </a:extLst>
              </a:tr>
              <a:tr h="295486">
                <a:tc>
                  <a:txBody>
                    <a:bodyPr/>
                    <a:lstStyle/>
                    <a:p>
                      <a:pPr algn="l" latinLnBrk="1"/>
                      <a:r>
                        <a:rPr lang="en-US" altLang="ko-KR" sz="1100" b="1" dirty="0" smtClean="0">
                          <a:latin typeface="Arial" pitchFamily="34" charset="0"/>
                          <a:cs typeface="Arial" pitchFamily="34" charset="0"/>
                        </a:rPr>
                        <a:t>Sales</a:t>
                      </a:r>
                      <a:endParaRPr lang="ko-KR" altLang="en-US" sz="1100" b="1" dirty="0">
                        <a:latin typeface="Arial" pitchFamily="34" charset="0"/>
                        <a:cs typeface="Arial" pitchFamily="34" charset="0"/>
                      </a:endParaRPr>
                    </a:p>
                  </a:txBody>
                  <a:tcPr anchor="ctr">
                    <a:solidFill>
                      <a:schemeClr val="bg2">
                        <a:lumMod val="40000"/>
                        <a:lumOff val="6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7,008</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40000"/>
                        <a:lumOff val="60000"/>
                      </a:schemeClr>
                    </a:solidFill>
                  </a:tcPr>
                </a:tc>
                <a:tc>
                  <a:txBody>
                    <a:bodyPr/>
                    <a:lstStyle/>
                    <a:p>
                      <a:pPr algn="r"/>
                      <a:r>
                        <a:rPr lang="en-US" altLang="ko-KR" sz="1100" dirty="0" smtClean="0">
                          <a:solidFill>
                            <a:schemeClr val="tx1"/>
                          </a:solidFill>
                          <a:latin typeface="Arial" pitchFamily="34" charset="0"/>
                          <a:cs typeface="Arial" pitchFamily="34" charset="0"/>
                        </a:rPr>
                        <a:t>13,200</a:t>
                      </a:r>
                      <a:endParaRPr lang="ko-KR" altLang="en-US" sz="1100" dirty="0">
                        <a:solidFill>
                          <a:schemeClr val="tx1"/>
                        </a:solidFill>
                        <a:latin typeface="Arial" pitchFamily="34" charset="0"/>
                        <a:cs typeface="Arial" pitchFamily="34" charset="0"/>
                      </a:endParaRPr>
                    </a:p>
                  </a:txBody>
                  <a:tcPr marR="108000" anchor="ctr">
                    <a:solidFill>
                      <a:schemeClr val="bg2">
                        <a:lumMod val="40000"/>
                        <a:lumOff val="60000"/>
                      </a:schemeClr>
                    </a:solidFill>
                  </a:tcPr>
                </a:tc>
                <a:extLst>
                  <a:ext uri="{0D108BD9-81ED-4DB2-BD59-A6C34878D82A}">
                    <a16:rowId xmlns:a16="http://schemas.microsoft.com/office/drawing/2014/main" val="10004"/>
                  </a:ext>
                </a:extLst>
              </a:tr>
              <a:tr h="295486">
                <a:tc>
                  <a:txBody>
                    <a:bodyPr/>
                    <a:lstStyle/>
                    <a:p>
                      <a:pPr algn="l" latinLnBrk="1"/>
                      <a:r>
                        <a:rPr lang="en-US" altLang="ko-KR" sz="1100" b="1" dirty="0" smtClean="0">
                          <a:latin typeface="Arial" pitchFamily="34" charset="0"/>
                          <a:cs typeface="Arial" pitchFamily="34" charset="0"/>
                        </a:rPr>
                        <a:t>Gross</a:t>
                      </a:r>
                      <a:r>
                        <a:rPr lang="en-US" altLang="ko-KR" sz="1100" b="1" baseline="0" dirty="0" smtClean="0">
                          <a:latin typeface="Arial" pitchFamily="34" charset="0"/>
                          <a:cs typeface="Arial" pitchFamily="34" charset="0"/>
                        </a:rPr>
                        <a:t> Profit</a:t>
                      </a:r>
                      <a:endParaRPr lang="ko-KR" altLang="en-US" sz="1100" b="1" dirty="0">
                        <a:latin typeface="Arial" pitchFamily="34" charset="0"/>
                        <a:cs typeface="Arial" pitchFamily="34" charset="0"/>
                      </a:endParaRPr>
                    </a:p>
                  </a:txBody>
                  <a:tcPr anchor="ct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96 </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tc>
                <a:tc>
                  <a:txBody>
                    <a:bodyPr/>
                    <a:lstStyle/>
                    <a:p>
                      <a:pPr algn="r"/>
                      <a:endParaRPr lang="ko-KR" altLang="en-US" sz="1100" dirty="0">
                        <a:solidFill>
                          <a:schemeClr val="tx1"/>
                        </a:solidFill>
                        <a:latin typeface="Arial" pitchFamily="34" charset="0"/>
                        <a:cs typeface="Arial" pitchFamily="34" charset="0"/>
                      </a:endParaRPr>
                    </a:p>
                  </a:txBody>
                  <a:tcPr marR="108000" anchor="ctr"/>
                </a:tc>
                <a:extLst>
                  <a:ext uri="{0D108BD9-81ED-4DB2-BD59-A6C34878D82A}">
                    <a16:rowId xmlns:a16="http://schemas.microsoft.com/office/drawing/2014/main" val="10005"/>
                  </a:ext>
                </a:extLst>
              </a:tr>
              <a:tr h="295486">
                <a:tc>
                  <a:txBody>
                    <a:bodyPr/>
                    <a:lstStyle/>
                    <a:p>
                      <a:pPr algn="l" latinLnBrk="1">
                        <a:tabLst>
                          <a:tab pos="180975" algn="l"/>
                        </a:tabLst>
                      </a:pPr>
                      <a:r>
                        <a:rPr lang="en-US" altLang="ko-KR" sz="1100" b="1" i="1" dirty="0" smtClean="0">
                          <a:latin typeface="Arial" pitchFamily="34" charset="0"/>
                          <a:cs typeface="Arial" pitchFamily="34" charset="0"/>
                        </a:rPr>
                        <a:t> 	  - Domestic</a:t>
                      </a:r>
                      <a:endParaRPr lang="ko-KR" altLang="en-US" sz="1100" b="1" i="1" dirty="0">
                        <a:latin typeface="Arial" pitchFamily="34" charset="0"/>
                        <a:cs typeface="Arial" pitchFamily="34" charset="0"/>
                      </a:endParaRPr>
                    </a:p>
                  </a:txBody>
                  <a:tcPr anchor="ctr">
                    <a:solidFill>
                      <a:schemeClr val="bg2">
                        <a:lumMod val="20000"/>
                        <a:lumOff val="8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-28</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20000"/>
                        <a:lumOff val="80000"/>
                      </a:schemeClr>
                    </a:solidFill>
                  </a:tcPr>
                </a:tc>
                <a:tc>
                  <a:txBody>
                    <a:bodyPr/>
                    <a:lstStyle/>
                    <a:p>
                      <a:pPr algn="r"/>
                      <a:endParaRPr lang="ko-KR" altLang="en-US" sz="1100" dirty="0">
                        <a:solidFill>
                          <a:schemeClr val="tx1"/>
                        </a:solidFill>
                        <a:latin typeface="Arial" pitchFamily="34" charset="0"/>
                        <a:cs typeface="Arial" pitchFamily="34" charset="0"/>
                      </a:endParaRPr>
                    </a:p>
                  </a:txBody>
                  <a:tcPr marR="108000" anchor="ctr">
                    <a:solidFill>
                      <a:schemeClr val="bg2">
                        <a:lumMod val="20000"/>
                        <a:lumOff val="80000"/>
                      </a:schemeClr>
                    </a:solidFill>
                  </a:tcPr>
                </a:tc>
                <a:extLst>
                  <a:ext uri="{0D108BD9-81ED-4DB2-BD59-A6C34878D82A}">
                    <a16:rowId xmlns:a16="http://schemas.microsoft.com/office/drawing/2014/main" val="10006"/>
                  </a:ext>
                </a:extLst>
              </a:tr>
              <a:tr h="295486">
                <a:tc>
                  <a:txBody>
                    <a:bodyPr/>
                    <a:lstStyle/>
                    <a:p>
                      <a:pPr algn="l" latinLnBrk="1">
                        <a:tabLst>
                          <a:tab pos="180975" algn="l"/>
                        </a:tabLst>
                      </a:pPr>
                      <a:r>
                        <a:rPr lang="en-US" altLang="ko-KR" sz="1100" b="1" i="1" dirty="0" smtClean="0">
                          <a:latin typeface="Arial" pitchFamily="34" charset="0"/>
                          <a:cs typeface="Arial" pitchFamily="34" charset="0"/>
                        </a:rPr>
                        <a:t>	  - Overseas</a:t>
                      </a:r>
                      <a:endParaRPr lang="ko-KR" altLang="en-US" sz="1100" b="1" i="1" dirty="0">
                        <a:latin typeface="Arial" pitchFamily="34" charset="0"/>
                        <a:cs typeface="Arial" pitchFamily="34" charset="0"/>
                      </a:endParaRPr>
                    </a:p>
                  </a:txBody>
                  <a:tcPr anchor="ctr">
                    <a:solidFill>
                      <a:schemeClr val="bg2">
                        <a:lumMod val="20000"/>
                        <a:lumOff val="8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124 </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20000"/>
                        <a:lumOff val="80000"/>
                      </a:schemeClr>
                    </a:solidFill>
                  </a:tcPr>
                </a:tc>
                <a:tc>
                  <a:txBody>
                    <a:bodyPr/>
                    <a:lstStyle/>
                    <a:p>
                      <a:pPr algn="r"/>
                      <a:endParaRPr lang="ko-KR" altLang="en-US" sz="1100" dirty="0">
                        <a:solidFill>
                          <a:schemeClr val="tx1"/>
                        </a:solidFill>
                        <a:latin typeface="Arial" pitchFamily="34" charset="0"/>
                        <a:cs typeface="Arial" pitchFamily="34" charset="0"/>
                      </a:endParaRPr>
                    </a:p>
                  </a:txBody>
                  <a:tcPr marR="108000" anchor="ctr">
                    <a:solidFill>
                      <a:schemeClr val="bg2">
                        <a:lumMod val="20000"/>
                        <a:lumOff val="80000"/>
                      </a:schemeClr>
                    </a:solidFill>
                  </a:tcPr>
                </a:tc>
                <a:extLst>
                  <a:ext uri="{0D108BD9-81ED-4DB2-BD59-A6C34878D82A}">
                    <a16:rowId xmlns:a16="http://schemas.microsoft.com/office/drawing/2014/main" val="10007"/>
                  </a:ext>
                </a:extLst>
              </a:tr>
              <a:tr h="295486">
                <a:tc>
                  <a:txBody>
                    <a:bodyPr/>
                    <a:lstStyle/>
                    <a:p>
                      <a:pPr algn="l" fontAlgn="ctr">
                        <a:tabLst>
                          <a:tab pos="180975" algn="l"/>
                        </a:tabLst>
                      </a:pPr>
                      <a:r>
                        <a:rPr lang="en-US" altLang="ko-KR" sz="1100" b="1" i="1" u="none" strike="noStrike" dirty="0" smtClean="0">
                          <a:solidFill>
                            <a:srgbClr val="000000"/>
                          </a:solidFill>
                          <a:latin typeface="Arial" pitchFamily="34" charset="0"/>
                          <a:ea typeface="바탕체" pitchFamily="17" charset="-127"/>
                          <a:cs typeface="Arial" pitchFamily="34" charset="0"/>
                        </a:rPr>
                        <a:t>     Building</a:t>
                      </a:r>
                      <a:r>
                        <a:rPr lang="en-US" altLang="ko-KR" sz="1100" b="1" i="1" u="none" strike="noStrike" baseline="0" dirty="0" smtClean="0">
                          <a:solidFill>
                            <a:srgbClr val="000000"/>
                          </a:solidFill>
                          <a:latin typeface="Arial" pitchFamily="34" charset="0"/>
                          <a:ea typeface="바탕체" pitchFamily="17" charset="-127"/>
                          <a:cs typeface="Arial" pitchFamily="34" charset="0"/>
                        </a:rPr>
                        <a:t> &amp; Housing</a:t>
                      </a:r>
                      <a:endParaRPr lang="ko-KR" altLang="en-US" sz="1100" b="1" i="1" u="none" strike="noStrike" dirty="0">
                        <a:solidFill>
                          <a:srgbClr val="000000"/>
                        </a:solidFill>
                        <a:latin typeface="Arial" pitchFamily="34" charset="0"/>
                        <a:ea typeface="바탕체" pitchFamily="17" charset="-127"/>
                        <a:cs typeface="Arial" pitchFamily="34" charset="0"/>
                      </a:endParaRPr>
                    </a:p>
                  </a:txBody>
                  <a:tcPr marL="8047" marR="8047" marT="8047" marB="0" anchor="ctr">
                    <a:solidFill>
                      <a:schemeClr val="bg2">
                        <a:lumMod val="20000"/>
                        <a:lumOff val="8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-1.2%</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20000"/>
                        <a:lumOff val="80000"/>
                      </a:schemeClr>
                    </a:solidFill>
                  </a:tcPr>
                </a:tc>
                <a:tc>
                  <a:txBody>
                    <a:bodyPr/>
                    <a:lstStyle/>
                    <a:p>
                      <a:pPr algn="r"/>
                      <a:endParaRPr lang="ko-KR" altLang="en-US" sz="1100" dirty="0">
                        <a:solidFill>
                          <a:schemeClr val="tx1"/>
                        </a:solidFill>
                        <a:latin typeface="Arial" pitchFamily="34" charset="0"/>
                        <a:cs typeface="Arial" pitchFamily="34" charset="0"/>
                      </a:endParaRPr>
                    </a:p>
                  </a:txBody>
                  <a:tcPr marR="108000" anchor="ctr">
                    <a:solidFill>
                      <a:schemeClr val="bg2">
                        <a:lumMod val="20000"/>
                        <a:lumOff val="80000"/>
                      </a:schemeClr>
                    </a:solidFill>
                  </a:tcPr>
                </a:tc>
                <a:extLst>
                  <a:ext uri="{0D108BD9-81ED-4DB2-BD59-A6C34878D82A}">
                    <a16:rowId xmlns:a16="http://schemas.microsoft.com/office/drawing/2014/main" val="3504448119"/>
                  </a:ext>
                </a:extLst>
              </a:tr>
              <a:tr h="295486">
                <a:tc>
                  <a:txBody>
                    <a:bodyPr/>
                    <a:lstStyle/>
                    <a:p>
                      <a:pPr algn="l" fontAlgn="ctr">
                        <a:tabLst>
                          <a:tab pos="180975" algn="l"/>
                        </a:tabLst>
                      </a:pPr>
                      <a:r>
                        <a:rPr lang="en-US" altLang="ko-KR" sz="1100" b="1" i="1" u="none" strike="noStrike" baseline="0" dirty="0" smtClean="0">
                          <a:solidFill>
                            <a:srgbClr val="000000"/>
                          </a:solidFill>
                          <a:latin typeface="Arial" pitchFamily="34" charset="0"/>
                          <a:ea typeface="바탕" pitchFamily="18" charset="-127"/>
                          <a:cs typeface="Arial" pitchFamily="34" charset="0"/>
                        </a:rPr>
                        <a:t>     New Business </a:t>
                      </a:r>
                    </a:p>
                  </a:txBody>
                  <a:tcPr marL="8047" marR="8047" marT="8047" marB="0" anchor="ctr">
                    <a:solidFill>
                      <a:schemeClr val="bg2">
                        <a:lumMod val="20000"/>
                        <a:lumOff val="8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20.8%</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20000"/>
                        <a:lumOff val="80000"/>
                      </a:schemeClr>
                    </a:solidFill>
                  </a:tcPr>
                </a:tc>
                <a:tc>
                  <a:txBody>
                    <a:bodyPr/>
                    <a:lstStyle/>
                    <a:p>
                      <a:pPr algn="r"/>
                      <a:endParaRPr lang="ko-KR" altLang="en-US" sz="1100" dirty="0">
                        <a:solidFill>
                          <a:schemeClr val="tx1"/>
                        </a:solidFill>
                        <a:latin typeface="Arial" pitchFamily="34" charset="0"/>
                        <a:cs typeface="Arial" pitchFamily="34" charset="0"/>
                      </a:endParaRPr>
                    </a:p>
                  </a:txBody>
                  <a:tcPr marR="108000" anchor="ctr">
                    <a:solidFill>
                      <a:schemeClr val="bg2">
                        <a:lumMod val="20000"/>
                        <a:lumOff val="80000"/>
                      </a:schemeClr>
                    </a:solidFill>
                  </a:tcPr>
                </a:tc>
                <a:extLst>
                  <a:ext uri="{0D108BD9-81ED-4DB2-BD59-A6C34878D82A}">
                    <a16:rowId xmlns:a16="http://schemas.microsoft.com/office/drawing/2014/main" val="1380239159"/>
                  </a:ext>
                </a:extLst>
              </a:tr>
              <a:tr h="295486">
                <a:tc>
                  <a:txBody>
                    <a:bodyPr/>
                    <a:lstStyle/>
                    <a:p>
                      <a:pPr algn="l" fontAlgn="ctr">
                        <a:tabLst>
                          <a:tab pos="180975" algn="l"/>
                        </a:tabLst>
                      </a:pPr>
                      <a:r>
                        <a:rPr lang="en-US" altLang="ko-KR" sz="1100" b="1" i="1" dirty="0" smtClean="0">
                          <a:latin typeface="Arial" charset="0"/>
                          <a:ea typeface="바탕체" pitchFamily="17" charset="-127"/>
                          <a:cs typeface="Arial" charset="0"/>
                        </a:rPr>
                        <a:t>	Plant</a:t>
                      </a:r>
                      <a:endParaRPr lang="ko-KR" altLang="en-US" sz="1100" b="1" i="1" u="none" strike="noStrike" dirty="0">
                        <a:solidFill>
                          <a:srgbClr val="000000"/>
                        </a:solidFill>
                        <a:latin typeface="Arial" pitchFamily="34" charset="0"/>
                        <a:ea typeface="바탕체" pitchFamily="17" charset="-127"/>
                        <a:cs typeface="Arial" pitchFamily="34" charset="0"/>
                      </a:endParaRPr>
                    </a:p>
                  </a:txBody>
                  <a:tcPr marL="8047" marR="8047" marT="8047" marB="0" anchor="ctr">
                    <a:solidFill>
                      <a:schemeClr val="bg2">
                        <a:lumMod val="20000"/>
                        <a:lumOff val="8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-13.3%</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20000"/>
                        <a:lumOff val="80000"/>
                      </a:schemeClr>
                    </a:solidFill>
                  </a:tcPr>
                </a:tc>
                <a:tc>
                  <a:txBody>
                    <a:bodyPr/>
                    <a:lstStyle/>
                    <a:p>
                      <a:pPr algn="r"/>
                      <a:endParaRPr lang="ko-KR" altLang="en-US" sz="1100" dirty="0">
                        <a:solidFill>
                          <a:schemeClr val="tx1"/>
                        </a:solidFill>
                        <a:latin typeface="Arial" pitchFamily="34" charset="0"/>
                        <a:cs typeface="Arial" pitchFamily="34" charset="0"/>
                      </a:endParaRPr>
                    </a:p>
                  </a:txBody>
                  <a:tcPr marR="108000" anchor="ctr">
                    <a:solidFill>
                      <a:schemeClr val="bg2">
                        <a:lumMod val="20000"/>
                        <a:lumOff val="80000"/>
                      </a:schemeClr>
                    </a:solidFill>
                  </a:tcPr>
                </a:tc>
                <a:extLst>
                  <a:ext uri="{0D108BD9-81ED-4DB2-BD59-A6C34878D82A}">
                    <a16:rowId xmlns:a16="http://schemas.microsoft.com/office/drawing/2014/main" val="4014464436"/>
                  </a:ext>
                </a:extLst>
              </a:tr>
              <a:tr h="295486">
                <a:tc>
                  <a:txBody>
                    <a:bodyPr/>
                    <a:lstStyle/>
                    <a:p>
                      <a:pPr marL="0" marR="0" indent="0" algn="l" defTabSz="914400" rtl="0" eaLnBrk="1" fontAlgn="ctr" latinLnBrk="1" hangingPunct="1">
                        <a:lnSpc>
                          <a:spcPct val="100000"/>
                        </a:lnSpc>
                        <a:spcBef>
                          <a:spcPts val="0"/>
                        </a:spcBef>
                        <a:spcAft>
                          <a:spcPts val="0"/>
                        </a:spcAft>
                        <a:buClrTx/>
                        <a:buSzTx/>
                        <a:buFontTx/>
                        <a:buNone/>
                        <a:tabLst>
                          <a:tab pos="180975" algn="l"/>
                        </a:tabLst>
                        <a:defRPr/>
                      </a:pPr>
                      <a:r>
                        <a:rPr lang="en-US" altLang="ko-KR" sz="1100" b="1" i="1" dirty="0" smtClean="0">
                          <a:latin typeface="Arial" charset="0"/>
                          <a:ea typeface="바탕체" pitchFamily="17" charset="-127"/>
                          <a:cs typeface="Arial" charset="0"/>
                        </a:rPr>
                        <a:t>	Infra</a:t>
                      </a:r>
                    </a:p>
                  </a:txBody>
                  <a:tcPr marL="8047" marR="8047" marT="8047" marB="0" anchor="ctr">
                    <a:solidFill>
                      <a:schemeClr val="bg2">
                        <a:lumMod val="20000"/>
                        <a:lumOff val="8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8.2%</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20000"/>
                        <a:lumOff val="80000"/>
                      </a:schemeClr>
                    </a:solidFill>
                  </a:tcPr>
                </a:tc>
                <a:tc>
                  <a:txBody>
                    <a:bodyPr/>
                    <a:lstStyle/>
                    <a:p>
                      <a:pPr algn="r"/>
                      <a:endParaRPr lang="ko-KR" altLang="en-US" sz="1100" dirty="0">
                        <a:solidFill>
                          <a:schemeClr val="tx1"/>
                        </a:solidFill>
                        <a:latin typeface="Arial" pitchFamily="34" charset="0"/>
                        <a:cs typeface="Arial" pitchFamily="34" charset="0"/>
                      </a:endParaRPr>
                    </a:p>
                  </a:txBody>
                  <a:tcPr marR="108000" anchor="ctr">
                    <a:solidFill>
                      <a:schemeClr val="bg2">
                        <a:lumMod val="20000"/>
                        <a:lumOff val="80000"/>
                      </a:schemeClr>
                    </a:solidFill>
                  </a:tcPr>
                </a:tc>
                <a:extLst>
                  <a:ext uri="{0D108BD9-81ED-4DB2-BD59-A6C34878D82A}">
                    <a16:rowId xmlns:a16="http://schemas.microsoft.com/office/drawing/2014/main" val="1952122377"/>
                  </a:ext>
                </a:extLst>
              </a:tr>
              <a:tr h="295486">
                <a:tc>
                  <a:txBody>
                    <a:bodyPr/>
                    <a:lstStyle/>
                    <a:p>
                      <a:pPr marL="0" marR="0" indent="0" algn="l" defTabSz="914400" rtl="0" eaLnBrk="1" fontAlgn="ctr" latinLnBrk="1" hangingPunct="1">
                        <a:lnSpc>
                          <a:spcPct val="100000"/>
                        </a:lnSpc>
                        <a:spcBef>
                          <a:spcPts val="0"/>
                        </a:spcBef>
                        <a:spcAft>
                          <a:spcPts val="0"/>
                        </a:spcAft>
                        <a:buClrTx/>
                        <a:buSzTx/>
                        <a:buFontTx/>
                        <a:buNone/>
                        <a:tabLst>
                          <a:tab pos="180975" algn="l"/>
                        </a:tabLst>
                        <a:defRPr/>
                      </a:pPr>
                      <a:r>
                        <a:rPr lang="en-US" altLang="ko-KR" sz="1100" b="1" i="1" dirty="0" smtClean="0">
                          <a:latin typeface="Arial" charset="0"/>
                          <a:ea typeface="바탕체" pitchFamily="17" charset="-127"/>
                          <a:cs typeface="Arial" charset="0"/>
                        </a:rPr>
                        <a:t>     Eco</a:t>
                      </a:r>
                    </a:p>
                  </a:txBody>
                  <a:tcPr marL="8047" marR="8047" marT="8047" marB="0" anchor="ctr">
                    <a:solidFill>
                      <a:schemeClr val="bg2">
                        <a:lumMod val="20000"/>
                        <a:lumOff val="8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-8.9%</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20000"/>
                        <a:lumOff val="80000"/>
                      </a:schemeClr>
                    </a:solidFill>
                  </a:tcPr>
                </a:tc>
                <a:tc>
                  <a:txBody>
                    <a:bodyPr/>
                    <a:lstStyle/>
                    <a:p>
                      <a:pPr algn="r"/>
                      <a:endParaRPr lang="ko-KR" altLang="en-US" sz="1100" dirty="0">
                        <a:solidFill>
                          <a:schemeClr val="tx1"/>
                        </a:solidFill>
                        <a:latin typeface="Arial" pitchFamily="34" charset="0"/>
                        <a:cs typeface="Arial" pitchFamily="34" charset="0"/>
                      </a:endParaRPr>
                    </a:p>
                  </a:txBody>
                  <a:tcPr marR="108000" anchor="ctr">
                    <a:solidFill>
                      <a:schemeClr val="bg2">
                        <a:lumMod val="20000"/>
                        <a:lumOff val="80000"/>
                      </a:schemeClr>
                    </a:solidFill>
                  </a:tcPr>
                </a:tc>
                <a:extLst>
                  <a:ext uri="{0D108BD9-81ED-4DB2-BD59-A6C34878D82A}">
                    <a16:rowId xmlns:a16="http://schemas.microsoft.com/office/drawing/2014/main" val="10008"/>
                  </a:ext>
                </a:extLst>
              </a:tr>
              <a:tr h="295486">
                <a:tc>
                  <a:txBody>
                    <a:bodyPr/>
                    <a:lstStyle/>
                    <a:p>
                      <a:pPr algn="l">
                        <a:tabLst>
                          <a:tab pos="180975" algn="l"/>
                        </a:tabLst>
                      </a:pPr>
                      <a:r>
                        <a:rPr lang="en-US" altLang="ko-KR" sz="1100" b="1" i="1" dirty="0" smtClean="0">
                          <a:latin typeface="Arial" charset="0"/>
                          <a:ea typeface="바탕체" pitchFamily="17" charset="-127"/>
                          <a:cs typeface="Arial" charset="0"/>
                        </a:rPr>
                        <a:t>     Etc.</a:t>
                      </a:r>
                      <a:endParaRPr lang="en-US" altLang="ko-KR" sz="1100" b="1" i="1" dirty="0">
                        <a:latin typeface="Arial" charset="0"/>
                        <a:ea typeface="바탕체" pitchFamily="17" charset="-127"/>
                        <a:cs typeface="Arial" charset="0"/>
                      </a:endParaRPr>
                    </a:p>
                  </a:txBody>
                  <a:tcPr marL="8047" marR="8047" marT="8047" marB="0" anchor="ctr">
                    <a:solidFill>
                      <a:schemeClr val="bg2">
                        <a:lumMod val="20000"/>
                        <a:lumOff val="80000"/>
                      </a:schemeClr>
                    </a:solidFill>
                  </a:tcP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5.1%</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solidFill>
                      <a:schemeClr val="bg2">
                        <a:lumMod val="20000"/>
                        <a:lumOff val="80000"/>
                      </a:schemeClr>
                    </a:solidFill>
                  </a:tcPr>
                </a:tc>
                <a:tc>
                  <a:txBody>
                    <a:bodyPr/>
                    <a:lstStyle/>
                    <a:p>
                      <a:pPr algn="r"/>
                      <a:endParaRPr lang="ko-KR" altLang="en-US" sz="1100" dirty="0">
                        <a:solidFill>
                          <a:schemeClr val="tx1"/>
                        </a:solidFill>
                        <a:latin typeface="Arial" pitchFamily="34" charset="0"/>
                        <a:cs typeface="Arial" pitchFamily="34" charset="0"/>
                      </a:endParaRPr>
                    </a:p>
                  </a:txBody>
                  <a:tcPr marR="108000" anchor="ctr">
                    <a:solidFill>
                      <a:schemeClr val="bg2">
                        <a:lumMod val="20000"/>
                        <a:lumOff val="80000"/>
                      </a:schemeClr>
                    </a:solidFill>
                  </a:tcPr>
                </a:tc>
                <a:extLst>
                  <a:ext uri="{0D108BD9-81ED-4DB2-BD59-A6C34878D82A}">
                    <a16:rowId xmlns:a16="http://schemas.microsoft.com/office/drawing/2014/main" val="10012"/>
                  </a:ext>
                </a:extLst>
              </a:tr>
              <a:tr h="295486">
                <a:tc>
                  <a:txBody>
                    <a:bodyPr/>
                    <a:lstStyle/>
                    <a:p>
                      <a:pPr algn="l" latinLnBrk="1"/>
                      <a:r>
                        <a:rPr lang="en-US" altLang="ko-KR" sz="1100" b="1" dirty="0" smtClean="0">
                          <a:latin typeface="Arial" pitchFamily="34" charset="0"/>
                          <a:cs typeface="Arial" pitchFamily="34" charset="0"/>
                        </a:rPr>
                        <a:t>Operating Profit</a:t>
                      </a:r>
                      <a:endParaRPr lang="ko-KR" altLang="en-US" sz="1100" b="1" dirty="0">
                        <a:latin typeface="Arial" pitchFamily="34" charset="0"/>
                        <a:cs typeface="Arial" pitchFamily="34" charset="0"/>
                      </a:endParaRPr>
                    </a:p>
                  </a:txBody>
                  <a:tcPr anchor="ct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-255</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tc>
                <a:tc>
                  <a:txBody>
                    <a:bodyPr/>
                    <a:lstStyle/>
                    <a:p>
                      <a:pPr algn="r"/>
                      <a:endParaRPr lang="ko-KR" altLang="en-US" sz="1100" dirty="0">
                        <a:solidFill>
                          <a:schemeClr val="tx1"/>
                        </a:solidFill>
                        <a:latin typeface="Arial" pitchFamily="34" charset="0"/>
                        <a:cs typeface="Arial" pitchFamily="34" charset="0"/>
                      </a:endParaRPr>
                    </a:p>
                  </a:txBody>
                  <a:tcPr marR="108000" anchor="ctr"/>
                </a:tc>
                <a:extLst>
                  <a:ext uri="{0D108BD9-81ED-4DB2-BD59-A6C34878D82A}">
                    <a16:rowId xmlns:a16="http://schemas.microsoft.com/office/drawing/2014/main" val="10013"/>
                  </a:ext>
                </a:extLst>
              </a:tr>
              <a:tr h="295486">
                <a:tc>
                  <a:txBody>
                    <a:bodyPr/>
                    <a:lstStyle/>
                    <a:p>
                      <a:pPr algn="l" latinLnBrk="1"/>
                      <a:r>
                        <a:rPr lang="en-US" altLang="ko-KR" sz="1100" b="1" dirty="0" smtClean="0">
                          <a:latin typeface="Arial" pitchFamily="34" charset="0"/>
                          <a:cs typeface="Arial" pitchFamily="34" charset="0"/>
                        </a:rPr>
                        <a:t>Profit before</a:t>
                      </a:r>
                      <a:r>
                        <a:rPr lang="en-US" altLang="ko-KR" sz="1100" b="1" baseline="0" dirty="0" smtClean="0">
                          <a:latin typeface="Arial" pitchFamily="34" charset="0"/>
                          <a:cs typeface="Arial" pitchFamily="34" charset="0"/>
                        </a:rPr>
                        <a:t> income tax</a:t>
                      </a:r>
                      <a:endParaRPr lang="ko-KR" altLang="en-US" sz="1100" b="1" dirty="0">
                        <a:latin typeface="Arial" pitchFamily="34" charset="0"/>
                        <a:cs typeface="Arial" pitchFamily="34" charset="0"/>
                      </a:endParaRPr>
                    </a:p>
                  </a:txBody>
                  <a:tcPr anchor="ct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-207 </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tc>
                <a:tc>
                  <a:txBody>
                    <a:bodyPr/>
                    <a:lstStyle/>
                    <a:p>
                      <a:pPr algn="r"/>
                      <a:endParaRPr lang="ko-KR" altLang="en-US" sz="1100" dirty="0">
                        <a:solidFill>
                          <a:schemeClr val="tx1"/>
                        </a:solidFill>
                        <a:latin typeface="Arial" pitchFamily="34" charset="0"/>
                        <a:cs typeface="Arial" pitchFamily="34" charset="0"/>
                      </a:endParaRPr>
                    </a:p>
                  </a:txBody>
                  <a:tcPr marR="108000" anchor="ctr"/>
                </a:tc>
                <a:extLst>
                  <a:ext uri="{0D108BD9-81ED-4DB2-BD59-A6C34878D82A}">
                    <a16:rowId xmlns:a16="http://schemas.microsoft.com/office/drawing/2014/main" val="10014"/>
                  </a:ext>
                </a:extLst>
              </a:tr>
              <a:tr h="295486">
                <a:tc>
                  <a:txBody>
                    <a:bodyPr/>
                    <a:lstStyle/>
                    <a:p>
                      <a:pPr algn="l" latinLnBrk="1"/>
                      <a:r>
                        <a:rPr lang="en-US" altLang="ko-KR" sz="1100" b="1" dirty="0" smtClean="0">
                          <a:latin typeface="Arial" pitchFamily="34" charset="0"/>
                          <a:cs typeface="Arial" pitchFamily="34" charset="0"/>
                        </a:rPr>
                        <a:t>Net Profit</a:t>
                      </a:r>
                      <a:endParaRPr lang="ko-KR" altLang="en-US" sz="1100" b="1" dirty="0">
                        <a:latin typeface="Arial" pitchFamily="34" charset="0"/>
                        <a:cs typeface="Arial" pitchFamily="34" charset="0"/>
                      </a:endParaRPr>
                    </a:p>
                  </a:txBody>
                  <a:tcPr anchor="ctr"/>
                </a:tc>
                <a:tc>
                  <a:txBody>
                    <a:bodyPr/>
                    <a:lstStyle/>
                    <a:p>
                      <a:pPr algn="r" fontAlgn="ctr"/>
                      <a:r>
                        <a:rPr lang="en-US" altLang="ko-KR" sz="11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-116 </a:t>
                      </a:r>
                      <a:endParaRPr lang="en-US" altLang="ko-KR" sz="11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tc>
                <a:tc>
                  <a:txBody>
                    <a:bodyPr/>
                    <a:lstStyle/>
                    <a:p>
                      <a:pPr algn="r"/>
                      <a:endParaRPr lang="ko-KR" altLang="en-US" sz="1100" dirty="0">
                        <a:solidFill>
                          <a:schemeClr val="tx1"/>
                        </a:solidFill>
                        <a:latin typeface="Arial" pitchFamily="34" charset="0"/>
                        <a:cs typeface="Arial" pitchFamily="34" charset="0"/>
                      </a:endParaRPr>
                    </a:p>
                  </a:txBody>
                  <a:tcPr marR="108000" anchor="ctr"/>
                </a:tc>
                <a:extLst>
                  <a:ext uri="{0D108BD9-81ED-4DB2-BD59-A6C34878D82A}">
                    <a16:rowId xmlns:a16="http://schemas.microsoft.com/office/drawing/2014/main" val="10015"/>
                  </a:ext>
                </a:extLst>
              </a:tr>
            </a:tbl>
          </a:graphicData>
        </a:graphic>
      </p:graphicFrame>
      <p:sp>
        <p:nvSpPr>
          <p:cNvPr id="22" name="Text Box 139"/>
          <p:cNvSpPr txBox="1">
            <a:spLocks noChangeArrowheads="1"/>
          </p:cNvSpPr>
          <p:nvPr/>
        </p:nvSpPr>
        <p:spPr bwMode="auto">
          <a:xfrm>
            <a:off x="8735408" y="1220972"/>
            <a:ext cx="993775" cy="230187"/>
          </a:xfrm>
          <a:prstGeom prst="rect">
            <a:avLst/>
          </a:prstGeom>
          <a:noFill/>
          <a:ln w="9525">
            <a:noFill/>
            <a:miter lim="800000"/>
            <a:headEnd/>
            <a:tailEnd/>
          </a:ln>
        </p:spPr>
        <p:txBody>
          <a:bodyPr wrap="none">
            <a:spAutoFit/>
          </a:bodyPr>
          <a:lstStyle/>
          <a:p>
            <a:r>
              <a:rPr lang="en-US" altLang="ko-KR" sz="900" dirty="0">
                <a:latin typeface="Arial" charset="0"/>
                <a:ea typeface="바탕체" pitchFamily="17" charset="-127"/>
                <a:cs typeface="Arial" charset="0"/>
              </a:rPr>
              <a:t>(Unit</a:t>
            </a:r>
            <a:r>
              <a:rPr lang="ko-KR" altLang="en-US" sz="900" dirty="0">
                <a:latin typeface="Arial" charset="0"/>
                <a:ea typeface="바탕체" pitchFamily="17" charset="-127"/>
                <a:cs typeface="Arial" charset="0"/>
              </a:rPr>
              <a:t> </a:t>
            </a:r>
            <a:r>
              <a:rPr lang="en-US" altLang="ko-KR" sz="900" dirty="0">
                <a:latin typeface="Arial" charset="0"/>
                <a:ea typeface="바탕체" pitchFamily="17" charset="-127"/>
                <a:cs typeface="Arial" charset="0"/>
              </a:rPr>
              <a:t>: KRW </a:t>
            </a:r>
            <a:r>
              <a:rPr lang="en-US" altLang="ko-KR" sz="900" dirty="0" err="1">
                <a:latin typeface="Arial" charset="0"/>
                <a:ea typeface="바탕체" pitchFamily="17" charset="-127"/>
                <a:cs typeface="Arial" charset="0"/>
              </a:rPr>
              <a:t>bn</a:t>
            </a:r>
            <a:r>
              <a:rPr lang="en-US" altLang="ko-KR" sz="900" dirty="0">
                <a:latin typeface="Arial" charset="0"/>
                <a:ea typeface="바탕체" pitchFamily="17" charset="-127"/>
                <a:cs typeface="Arial" charset="0"/>
              </a:rPr>
              <a:t>)</a:t>
            </a:r>
          </a:p>
        </p:txBody>
      </p:sp>
      <p:graphicFrame>
        <p:nvGraphicFramePr>
          <p:cNvPr id="23" name="표 22"/>
          <p:cNvGraphicFramePr>
            <a:graphicFrameLocks noGrp="1"/>
          </p:cNvGraphicFramePr>
          <p:nvPr>
            <p:extLst>
              <p:ext uri="{D42A27DB-BD31-4B8C-83A1-F6EECF244321}">
                <p14:modId xmlns:p14="http://schemas.microsoft.com/office/powerpoint/2010/main" val="667938118"/>
              </p:ext>
            </p:extLst>
          </p:nvPr>
        </p:nvGraphicFramePr>
        <p:xfrm>
          <a:off x="4606185" y="1445123"/>
          <a:ext cx="5118839" cy="5011288"/>
        </p:xfrm>
        <a:graphic>
          <a:graphicData uri="http://schemas.openxmlformats.org/drawingml/2006/table">
            <a:tbl>
              <a:tblPr firstRow="1" bandRow="1">
                <a:tableStyleId>{00A15C55-8517-42AA-B614-E9B94910E393}</a:tableStyleId>
              </a:tblPr>
              <a:tblGrid>
                <a:gridCol w="807304">
                  <a:extLst>
                    <a:ext uri="{9D8B030D-6E8A-4147-A177-3AD203B41FA5}">
                      <a16:colId xmlns:a16="http://schemas.microsoft.com/office/drawing/2014/main" val="20000"/>
                    </a:ext>
                  </a:extLst>
                </a:gridCol>
                <a:gridCol w="960123">
                  <a:extLst>
                    <a:ext uri="{9D8B030D-6E8A-4147-A177-3AD203B41FA5}">
                      <a16:colId xmlns:a16="http://schemas.microsoft.com/office/drawing/2014/main" val="20001"/>
                    </a:ext>
                  </a:extLst>
                </a:gridCol>
                <a:gridCol w="3351412">
                  <a:extLst>
                    <a:ext uri="{9D8B030D-6E8A-4147-A177-3AD203B41FA5}">
                      <a16:colId xmlns:a16="http://schemas.microsoft.com/office/drawing/2014/main" val="20002"/>
                    </a:ext>
                  </a:extLst>
                </a:gridCol>
              </a:tblGrid>
              <a:tr h="333747">
                <a:tc>
                  <a:txBody>
                    <a:bodyPr/>
                    <a:lstStyle/>
                    <a:p>
                      <a:pPr algn="ctr" fontAlgn="ctr"/>
                      <a:r>
                        <a:rPr lang="en-US" altLang="ko-KR" sz="1100" b="1" i="0" u="none" strike="noStrike" dirty="0" smtClean="0">
                          <a:solidFill>
                            <a:srgbClr val="FFFFFF"/>
                          </a:solidFill>
                          <a:latin typeface="Arial" charset="0"/>
                          <a:ea typeface="바탕체" pitchFamily="17" charset="-127"/>
                          <a:cs typeface="+mn-cs"/>
                        </a:rPr>
                        <a:t>Division</a:t>
                      </a:r>
                      <a:endParaRPr lang="ko-KR" altLang="en-US" sz="1100" b="1" i="0" u="none" strike="noStrike" dirty="0">
                        <a:solidFill>
                          <a:srgbClr val="FFFFFF"/>
                        </a:solidFill>
                        <a:latin typeface="Arial" pitchFamily="34" charset="0"/>
                        <a:ea typeface="바탕" pitchFamily="18" charset="-127"/>
                        <a:cs typeface="Arial" pitchFamily="34" charset="0"/>
                      </a:endParaRPr>
                    </a:p>
                  </a:txBody>
                  <a:tcPr marL="9525" marR="9525" marT="0" marB="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1" i="0" u="none" strike="noStrike" dirty="0" smtClean="0">
                          <a:solidFill>
                            <a:srgbClr val="FFFFFF"/>
                          </a:solidFill>
                          <a:latin typeface="Arial" pitchFamily="34" charset="0"/>
                          <a:ea typeface="바탕체" pitchFamily="17" charset="-127"/>
                          <a:cs typeface="Arial" pitchFamily="34" charset="0"/>
                        </a:rPr>
                        <a:t>1H23</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100" b="1" i="0" u="none" strike="noStrike" dirty="0" smtClean="0">
                          <a:solidFill>
                            <a:srgbClr val="FFFFFF"/>
                          </a:solidFill>
                          <a:latin typeface="Arial" pitchFamily="34" charset="0"/>
                          <a:ea typeface="바탕" pitchFamily="18" charset="-127"/>
                          <a:cs typeface="Arial" pitchFamily="34" charset="0"/>
                        </a:rPr>
                        <a:t>New</a:t>
                      </a:r>
                      <a:r>
                        <a:rPr lang="en-US" altLang="ko-KR" sz="1100" b="1" i="0" u="none" strike="noStrike" baseline="0" dirty="0" smtClean="0">
                          <a:solidFill>
                            <a:srgbClr val="FFFFFF"/>
                          </a:solidFill>
                          <a:latin typeface="Arial" pitchFamily="34" charset="0"/>
                          <a:ea typeface="바탕" pitchFamily="18" charset="-127"/>
                          <a:cs typeface="Arial" pitchFamily="34" charset="0"/>
                        </a:rPr>
                        <a:t> Orders</a:t>
                      </a:r>
                      <a:endParaRPr lang="ko-KR" altLang="en-US" sz="1100" b="1" i="0" u="none" strike="noStrike" dirty="0">
                        <a:solidFill>
                          <a:srgbClr val="FFFFFF"/>
                        </a:solidFill>
                        <a:latin typeface="Arial" pitchFamily="34" charset="0"/>
                        <a:ea typeface="바탕" pitchFamily="18" charset="-127"/>
                        <a:cs typeface="Arial" pitchFamily="34" charset="0"/>
                      </a:endParaRPr>
                    </a:p>
                  </a:txBody>
                  <a:tcPr marL="9525" marR="9525" marT="0" marB="0" anchor="ctr"/>
                </a:tc>
                <a:tc>
                  <a:txBody>
                    <a:bodyPr/>
                    <a:lstStyle/>
                    <a:p>
                      <a:pPr algn="ctr" fontAlgn="ctr">
                        <a:lnSpc>
                          <a:spcPct val="100000"/>
                        </a:lnSpc>
                      </a:pPr>
                      <a:r>
                        <a:rPr lang="en-US" altLang="ko-KR" sz="1100" b="1" i="0" u="none" strike="noStrike" dirty="0" smtClean="0">
                          <a:solidFill>
                            <a:srgbClr val="FFFFFF"/>
                          </a:solidFill>
                          <a:latin typeface="Arial" pitchFamily="34" charset="0"/>
                          <a:ea typeface="바탕" pitchFamily="18" charset="-127"/>
                          <a:cs typeface="Arial" pitchFamily="34" charset="0"/>
                        </a:rPr>
                        <a:t>Major New  Projects</a:t>
                      </a:r>
                      <a:endParaRPr lang="en-US" sz="1100" b="1" i="0" u="none" strike="noStrike" dirty="0">
                        <a:solidFill>
                          <a:srgbClr val="FFFFFF"/>
                        </a:solidFill>
                        <a:latin typeface="Arial" pitchFamily="34" charset="0"/>
                        <a:ea typeface="바탕" pitchFamily="18" charset="-127"/>
                        <a:cs typeface="Arial" pitchFamily="34" charset="0"/>
                      </a:endParaRPr>
                    </a:p>
                  </a:txBody>
                  <a:tcPr marL="9525" marR="9525" marT="0" marB="0" anchor="ctr"/>
                </a:tc>
                <a:extLst>
                  <a:ext uri="{0D108BD9-81ED-4DB2-BD59-A6C34878D82A}">
                    <a16:rowId xmlns:a16="http://schemas.microsoft.com/office/drawing/2014/main" val="10000"/>
                  </a:ext>
                </a:extLst>
              </a:tr>
              <a:tr h="1861557">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dirty="0" smtClean="0">
                          <a:solidFill>
                            <a:schemeClr val="tx1"/>
                          </a:solidFill>
                          <a:latin typeface="Arial" panose="020B0604020202020204" pitchFamily="34" charset="0"/>
                          <a:ea typeface="바탕체" pitchFamily="17" charset="-127"/>
                          <a:cs typeface="Arial" panose="020B0604020202020204" pitchFamily="34" charset="0"/>
                        </a:rPr>
                        <a:t>Building</a:t>
                      </a:r>
                    </a:p>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dirty="0" smtClean="0">
                          <a:solidFill>
                            <a:schemeClr val="tx1"/>
                          </a:solidFill>
                          <a:latin typeface="Arial" panose="020B0604020202020204" pitchFamily="34" charset="0"/>
                          <a:ea typeface="바탕체" pitchFamily="17" charset="-127"/>
                          <a:cs typeface="Arial" panose="020B0604020202020204" pitchFamily="34" charset="0"/>
                        </a:rPr>
                        <a:t>&amp; Housing</a:t>
                      </a:r>
                    </a:p>
                  </a:txBody>
                  <a:tcPr marL="9520" marR="9520" marT="0" marB="0" anchor="ct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kern="1200" dirty="0" smtClean="0">
                          <a:solidFill>
                            <a:schemeClr val="tx1"/>
                          </a:solidFill>
                          <a:latin typeface="Arial" pitchFamily="34" charset="0"/>
                          <a:ea typeface="Arial Unicode MS" pitchFamily="50" charset="-127"/>
                          <a:cs typeface="Arial" pitchFamily="34" charset="0"/>
                        </a:rPr>
                        <a:t>992</a:t>
                      </a:r>
                    </a:p>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kern="1200" dirty="0" smtClean="0">
                          <a:solidFill>
                            <a:schemeClr val="tx1"/>
                          </a:solidFill>
                          <a:latin typeface="Arial" pitchFamily="34" charset="0"/>
                          <a:ea typeface="Arial Unicode MS" pitchFamily="50" charset="-127"/>
                          <a:cs typeface="Arial" pitchFamily="34" charset="0"/>
                        </a:rPr>
                        <a:t>(*225)</a:t>
                      </a:r>
                    </a:p>
                  </a:txBody>
                  <a:tcPr marL="36000" marR="36000" marT="36000" marB="36000" anchor="ctr"/>
                </a:tc>
                <a:tc>
                  <a:txBody>
                    <a:bodyPr/>
                    <a:lstStyle/>
                    <a:p>
                      <a:pPr algn="l" rtl="0" fontAlgn="ctr">
                        <a:lnSpc>
                          <a:spcPct val="150000"/>
                        </a:lnSpc>
                      </a:pPr>
                      <a:r>
                        <a:rPr lang="en-US" altLang="ko-KR" sz="1100" b="0" i="0" u="none" strike="noStrike" baseline="0" dirty="0" smtClean="0">
                          <a:solidFill>
                            <a:schemeClr val="tx1"/>
                          </a:solidFill>
                          <a:latin typeface="Arial" panose="020B0604020202020204" pitchFamily="34" charset="0"/>
                          <a:ea typeface="바탕" pitchFamily="18" charset="-127"/>
                          <a:cs typeface="Arial" panose="020B0604020202020204" pitchFamily="34" charset="0"/>
                        </a:rPr>
                        <a:t>Busan </a:t>
                      </a:r>
                      <a:r>
                        <a:rPr lang="en-US" altLang="ko-KR" sz="1100" dirty="0" smtClean="0">
                          <a:latin typeface="Arial" panose="020B0604020202020204" pitchFamily="34" charset="0"/>
                          <a:cs typeface="Arial" panose="020B0604020202020204" pitchFamily="34" charset="0"/>
                        </a:rPr>
                        <a:t>Citizen Park </a:t>
                      </a:r>
                      <a:r>
                        <a:rPr lang="en-US" altLang="ko-KR" sz="1100" b="0" i="0" u="none" strike="noStrike" baseline="0" dirty="0" smtClean="0">
                          <a:solidFill>
                            <a:schemeClr val="tx1"/>
                          </a:solidFill>
                          <a:latin typeface="Arial" panose="020B0604020202020204" pitchFamily="34" charset="0"/>
                          <a:ea typeface="바탕" pitchFamily="18" charset="-127"/>
                          <a:cs typeface="Arial" panose="020B0604020202020204" pitchFamily="34" charset="0"/>
                        </a:rPr>
                        <a:t>Chogjin1 </a:t>
                      </a:r>
                      <a:r>
                        <a:rPr lang="en-US" altLang="ko-KR" sz="1100" dirty="0" smtClean="0">
                          <a:latin typeface="Arial" panose="020B0604020202020204" pitchFamily="34" charset="0"/>
                          <a:cs typeface="Arial" panose="020B0604020202020204" pitchFamily="34" charset="0"/>
                        </a:rPr>
                        <a:t>District </a:t>
                      </a:r>
                      <a:r>
                        <a:rPr lang="en-US" altLang="ko-KR" sz="1100" b="0" i="0" u="none" strike="noStrike" baseline="0" dirty="0" smtClean="0">
                          <a:solidFill>
                            <a:schemeClr val="tx1"/>
                          </a:solidFill>
                          <a:latin typeface="Arial" panose="020B0604020202020204" pitchFamily="34" charset="0"/>
                          <a:ea typeface="바탕" pitchFamily="18" charset="-127"/>
                          <a:cs typeface="Arial" panose="020B0604020202020204" pitchFamily="34" charset="0"/>
                        </a:rPr>
                        <a:t>(900), </a:t>
                      </a:r>
                    </a:p>
                    <a:p>
                      <a:pPr algn="l" rtl="0" fontAlgn="ctr">
                        <a:lnSpc>
                          <a:spcPct val="150000"/>
                        </a:lnSpc>
                      </a:pPr>
                      <a:r>
                        <a:rPr lang="en-US" altLang="ko-KR" sz="1100" dirty="0" smtClean="0">
                          <a:latin typeface="Arial" panose="020B0604020202020204" pitchFamily="34" charset="0"/>
                          <a:cs typeface="Arial" panose="020B0604020202020204" pitchFamily="34" charset="0"/>
                        </a:rPr>
                        <a:t>Daejeon </a:t>
                      </a:r>
                      <a:r>
                        <a:rPr lang="en-US" altLang="ko-KR" sz="1100" dirty="0" err="1" smtClean="0">
                          <a:latin typeface="Arial" panose="020B0604020202020204" pitchFamily="34" charset="0"/>
                          <a:cs typeface="Arial" panose="020B0604020202020204" pitchFamily="34" charset="0"/>
                        </a:rPr>
                        <a:t>Daesa</a:t>
                      </a:r>
                      <a:r>
                        <a:rPr lang="en-US" altLang="ko-KR" sz="1100" dirty="0" smtClean="0">
                          <a:latin typeface="Arial" panose="020B0604020202020204" pitchFamily="34" charset="0"/>
                          <a:cs typeface="Arial" panose="020B0604020202020204" pitchFamily="34" charset="0"/>
                        </a:rPr>
                        <a:t>-dong 1BL housing redevelopment PJT (228)</a:t>
                      </a:r>
                      <a:r>
                        <a:rPr lang="en-US" altLang="ko-KR" sz="1100" b="0" i="0" u="none" strike="noStrike" baseline="0" dirty="0" smtClean="0">
                          <a:solidFill>
                            <a:schemeClr val="tx1"/>
                          </a:solidFill>
                          <a:latin typeface="Arial" panose="020B0604020202020204" pitchFamily="34" charset="0"/>
                          <a:ea typeface="바탕" pitchFamily="18" charset="-127"/>
                          <a:cs typeface="Arial" panose="020B0604020202020204" pitchFamily="34" charset="0"/>
                        </a:rPr>
                        <a:t>,</a:t>
                      </a:r>
                    </a:p>
                    <a:p>
                      <a:pPr algn="l" rtl="0" fontAlgn="ctr">
                        <a:lnSpc>
                          <a:spcPct val="150000"/>
                        </a:lnSpc>
                      </a:pPr>
                      <a:r>
                        <a:rPr lang="en-US" altLang="ko-KR" sz="1100" b="0" i="0" u="none" strike="noStrike" baseline="0" dirty="0" smtClean="0">
                          <a:solidFill>
                            <a:schemeClr val="tx1"/>
                          </a:solidFill>
                          <a:latin typeface="Arial" panose="020B0604020202020204" pitchFamily="34" charset="0"/>
                          <a:ea typeface="바탕" pitchFamily="18" charset="-127"/>
                          <a:cs typeface="Arial" panose="020B0604020202020204" pitchFamily="34" charset="0"/>
                        </a:rPr>
                        <a:t>LGD </a:t>
                      </a:r>
                      <a:r>
                        <a:rPr lang="en-US" altLang="ko-KR" sz="1100" b="0" i="0" u="none" strike="noStrike" baseline="0" dirty="0" err="1" smtClean="0">
                          <a:solidFill>
                            <a:schemeClr val="tx1"/>
                          </a:solidFill>
                          <a:latin typeface="Arial" panose="020B0604020202020204" pitchFamily="34" charset="0"/>
                          <a:ea typeface="바탕" pitchFamily="18" charset="-127"/>
                          <a:cs typeface="Arial" panose="020B0604020202020204" pitchFamily="34" charset="0"/>
                        </a:rPr>
                        <a:t>Paju</a:t>
                      </a:r>
                      <a:r>
                        <a:rPr lang="en-US" altLang="ko-KR" sz="1100" b="0" i="0" u="none" strike="noStrike" baseline="0" dirty="0" smtClean="0">
                          <a:solidFill>
                            <a:schemeClr val="tx1"/>
                          </a:solidFill>
                          <a:latin typeface="Arial" panose="020B0604020202020204" pitchFamily="34" charset="0"/>
                          <a:ea typeface="바탕" pitchFamily="18" charset="-127"/>
                          <a:cs typeface="Arial" panose="020B0604020202020204" pitchFamily="34" charset="0"/>
                        </a:rPr>
                        <a:t> P10 CR7 floor CR&amp;UT Construction (89),</a:t>
                      </a:r>
                    </a:p>
                    <a:p>
                      <a:pPr algn="l" rtl="0" fontAlgn="ctr">
                        <a:lnSpc>
                          <a:spcPct val="150000"/>
                        </a:lnSpc>
                      </a:pPr>
                      <a:r>
                        <a:rPr lang="en-US" altLang="ko-KR" sz="1100" dirty="0" smtClean="0">
                          <a:latin typeface="Arial" panose="020B0604020202020204" pitchFamily="34" charset="0"/>
                          <a:cs typeface="Arial" panose="020B0604020202020204" pitchFamily="34" charset="0"/>
                        </a:rPr>
                        <a:t>Chemistry </a:t>
                      </a:r>
                      <a:r>
                        <a:rPr lang="en-US" altLang="ko-KR" sz="1100" dirty="0" err="1" smtClean="0">
                          <a:latin typeface="Arial" panose="020B0604020202020204" pitchFamily="34" charset="0"/>
                          <a:cs typeface="Arial" panose="020B0604020202020204" pitchFamily="34" charset="0"/>
                        </a:rPr>
                        <a:t>Daesan</a:t>
                      </a:r>
                      <a:r>
                        <a:rPr lang="en-US" altLang="ko-KR" sz="1100" dirty="0" smtClean="0">
                          <a:latin typeface="Arial" panose="020B0604020202020204" pitchFamily="34" charset="0"/>
                          <a:cs typeface="Arial" panose="020B0604020202020204" pitchFamily="34" charset="0"/>
                        </a:rPr>
                        <a:t> PLA Pilot PJT </a:t>
                      </a:r>
                      <a:r>
                        <a:rPr lang="en-US" altLang="ko-KR" sz="1100" b="0" i="0" u="none" strike="noStrike" baseline="0" dirty="0" smtClean="0">
                          <a:solidFill>
                            <a:schemeClr val="tx1"/>
                          </a:solidFill>
                          <a:latin typeface="Arial" panose="020B0604020202020204" pitchFamily="34" charset="0"/>
                          <a:ea typeface="바탕" pitchFamily="18" charset="-127"/>
                          <a:cs typeface="Arial" panose="020B0604020202020204" pitchFamily="34" charset="0"/>
                        </a:rPr>
                        <a:t>(28)</a:t>
                      </a:r>
                      <a:endParaRPr lang="ko-KR" altLang="en-US" sz="1100" b="0" i="0" u="none" strike="noStrike" dirty="0" smtClean="0">
                        <a:solidFill>
                          <a:srgbClr val="000000"/>
                        </a:solidFill>
                        <a:effectLst/>
                        <a:latin typeface="Arial" panose="020B0604020202020204" pitchFamily="34" charset="0"/>
                        <a:ea typeface="바탕" panose="02030600000101010101" pitchFamily="18" charset="-127"/>
                        <a:cs typeface="Arial" panose="020B0604020202020204" pitchFamily="34" charset="0"/>
                      </a:endParaRPr>
                    </a:p>
                  </a:txBody>
                  <a:tcPr marL="36001" marR="0" marT="0" marB="36009" anchor="ctr"/>
                </a:tc>
                <a:extLst>
                  <a:ext uri="{0D108BD9-81ED-4DB2-BD59-A6C34878D82A}">
                    <a16:rowId xmlns:a16="http://schemas.microsoft.com/office/drawing/2014/main" val="10001"/>
                  </a:ext>
                </a:extLst>
              </a:tr>
              <a:tr h="813320">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dirty="0" smtClean="0">
                          <a:solidFill>
                            <a:srgbClr val="000000"/>
                          </a:solidFill>
                          <a:latin typeface="Arial" charset="0"/>
                          <a:ea typeface="바탕체" pitchFamily="17" charset="-127"/>
                        </a:rPr>
                        <a:t>New</a:t>
                      </a:r>
                    </a:p>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0" dirty="0" smtClean="0">
                          <a:solidFill>
                            <a:srgbClr val="000000"/>
                          </a:solidFill>
                          <a:latin typeface="Arial" charset="0"/>
                          <a:ea typeface="바탕체" pitchFamily="17" charset="-127"/>
                        </a:rPr>
                        <a:t>Business</a:t>
                      </a:r>
                    </a:p>
                  </a:txBody>
                  <a:tcPr marL="9524" marR="9524" marT="9526" marB="0" anchor="ct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kern="1200" dirty="0" smtClean="0">
                          <a:solidFill>
                            <a:schemeClr val="tx1"/>
                          </a:solidFill>
                          <a:latin typeface="Arial" pitchFamily="34" charset="0"/>
                          <a:ea typeface="Arial Unicode MS" pitchFamily="50" charset="-127"/>
                          <a:cs typeface="Arial" pitchFamily="34" charset="0"/>
                        </a:rPr>
                        <a:t>783</a:t>
                      </a:r>
                    </a:p>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kern="1200" dirty="0" smtClean="0">
                          <a:solidFill>
                            <a:schemeClr val="tx1"/>
                          </a:solidFill>
                          <a:latin typeface="Arial" pitchFamily="34" charset="0"/>
                          <a:ea typeface="Arial Unicode MS" pitchFamily="50" charset="-127"/>
                          <a:cs typeface="Arial" pitchFamily="34" charset="0"/>
                        </a:rPr>
                        <a:t>(*745)</a:t>
                      </a:r>
                    </a:p>
                  </a:txBody>
                  <a:tcPr marL="36000" marR="36000" marT="36000" marB="36000" anchor="ctr"/>
                </a:tc>
                <a:tc>
                  <a:txBody>
                    <a:bodyPr/>
                    <a:lstStyle/>
                    <a:p>
                      <a:pPr algn="l" fontAlgn="ctr">
                        <a:lnSpc>
                          <a:spcPct val="150000"/>
                        </a:lnSpc>
                        <a:buFontTx/>
                        <a:buNone/>
                      </a:pPr>
                      <a:r>
                        <a:rPr lang="en-US" altLang="ko-KR" sz="1100" b="0" kern="120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rPr>
                        <a:t>Santa Cruz Das </a:t>
                      </a:r>
                      <a:r>
                        <a:rPr lang="en-US" altLang="ko-KR" sz="1100" b="0" kern="1200" dirty="0" err="1" smtClean="0">
                          <a:solidFill>
                            <a:schemeClr val="tx1"/>
                          </a:solidFill>
                          <a:effectLst/>
                          <a:latin typeface="Arial" panose="020B0604020202020204" pitchFamily="34" charset="0"/>
                          <a:ea typeface="바탕" panose="02030600000101010101" pitchFamily="18" charset="-127"/>
                          <a:cs typeface="Arial" panose="020B0604020202020204" pitchFamily="34" charset="0"/>
                        </a:rPr>
                        <a:t>Palmeiras</a:t>
                      </a:r>
                      <a:r>
                        <a:rPr lang="en-US" altLang="ko-KR" sz="1100" b="0" kern="120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rPr>
                        <a:t> (BRA) (296),</a:t>
                      </a:r>
                    </a:p>
                    <a:p>
                      <a:pPr algn="l" fontAlgn="ctr">
                        <a:lnSpc>
                          <a:spcPct val="150000"/>
                        </a:lnSpc>
                        <a:buFontTx/>
                        <a:buNone/>
                      </a:pPr>
                      <a:r>
                        <a:rPr lang="en-US" altLang="ko-KR" sz="1100" dirty="0" smtClean="0">
                          <a:latin typeface="Arial" panose="020B0604020202020204" pitchFamily="34" charset="0"/>
                          <a:cs typeface="Arial" panose="020B0604020202020204" pitchFamily="34" charset="0"/>
                        </a:rPr>
                        <a:t>Birmingham Camp Hill Modular Houses (215),</a:t>
                      </a:r>
                      <a:endParaRPr lang="en-US" altLang="ko-KR" sz="1100" b="0" i="0" u="none" strike="noStrike" kern="1200" baseline="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endParaRPr>
                    </a:p>
                    <a:p>
                      <a:pPr algn="l" fontAlgn="ctr">
                        <a:lnSpc>
                          <a:spcPct val="150000"/>
                        </a:lnSpc>
                        <a:buFontTx/>
                        <a:buNone/>
                      </a:pPr>
                      <a:r>
                        <a:rPr lang="en-US" altLang="ko-KR" sz="1100" b="0" i="0" u="none" strike="noStrike" kern="1200" baseline="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rPr>
                        <a:t>Thu </a:t>
                      </a:r>
                      <a:r>
                        <a:rPr lang="en-US" altLang="ko-KR" sz="1100" b="0" i="0" u="none" strike="noStrike" kern="1200" baseline="0" dirty="0" err="1" smtClean="0">
                          <a:solidFill>
                            <a:schemeClr val="tx1"/>
                          </a:solidFill>
                          <a:effectLst/>
                          <a:latin typeface="Arial" panose="020B0604020202020204" pitchFamily="34" charset="0"/>
                          <a:ea typeface="바탕" panose="02030600000101010101" pitchFamily="18" charset="-127"/>
                          <a:cs typeface="Arial" panose="020B0604020202020204" pitchFamily="34" charset="0"/>
                        </a:rPr>
                        <a:t>Thiem</a:t>
                      </a:r>
                      <a:r>
                        <a:rPr lang="ko-KR" altLang="en-US" sz="1100" b="0" i="0" u="none" strike="noStrike" kern="1200" baseline="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rPr>
                        <a:t> </a:t>
                      </a:r>
                      <a:r>
                        <a:rPr lang="en-US" altLang="ko-KR" sz="1100" b="0" i="0" u="none" strike="noStrike" kern="1200" baseline="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rPr>
                        <a:t>3-11(VNM) (77)</a:t>
                      </a:r>
                      <a:endParaRPr lang="en-US" altLang="ko-KR" sz="1100" b="0" kern="120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endParaRPr>
                    </a:p>
                  </a:txBody>
                  <a:tcPr marL="36001" marR="0" marT="0" marB="36009" anchor="ctr"/>
                </a:tc>
                <a:extLst>
                  <a:ext uri="{0D108BD9-81ED-4DB2-BD59-A6C34878D82A}">
                    <a16:rowId xmlns:a16="http://schemas.microsoft.com/office/drawing/2014/main" val="2765462476"/>
                  </a:ext>
                </a:extLst>
              </a:tr>
              <a:tr h="813320">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 pitchFamily="18" charset="-127"/>
                          <a:cs typeface="Arial" pitchFamily="34" charset="0"/>
                        </a:rPr>
                        <a:t>Plant</a:t>
                      </a:r>
                      <a:endParaRPr lang="ko-KR" altLang="en-US" sz="1100" b="0" i="0" u="none" strike="noStrike" dirty="0">
                        <a:solidFill>
                          <a:srgbClr val="000000"/>
                        </a:solidFill>
                        <a:latin typeface="Arial" pitchFamily="34" charset="0"/>
                        <a:ea typeface="바탕" pitchFamily="18" charset="-127"/>
                        <a:cs typeface="Arial" pitchFamily="34" charset="0"/>
                      </a:endParaRPr>
                    </a:p>
                  </a:txBody>
                  <a:tcPr marL="9524" marR="9524" marT="9526" marB="0" anchor="ct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kern="1200" dirty="0" smtClean="0">
                          <a:solidFill>
                            <a:schemeClr val="tx1"/>
                          </a:solidFill>
                          <a:latin typeface="Arial" pitchFamily="34" charset="0"/>
                          <a:ea typeface="Arial Unicode MS" pitchFamily="50" charset="-127"/>
                          <a:cs typeface="Arial" pitchFamily="34" charset="0"/>
                        </a:rPr>
                        <a:t>247</a:t>
                      </a:r>
                    </a:p>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kern="1200" dirty="0" smtClean="0">
                          <a:solidFill>
                            <a:schemeClr val="tx1"/>
                          </a:solidFill>
                          <a:latin typeface="Arial" pitchFamily="34" charset="0"/>
                          <a:ea typeface="Arial Unicode MS" pitchFamily="50" charset="-127"/>
                          <a:cs typeface="Arial" pitchFamily="34" charset="0"/>
                        </a:rPr>
                        <a:t>(*15)</a:t>
                      </a:r>
                    </a:p>
                  </a:txBody>
                  <a:tcPr marL="36000" marR="36000" marT="36000" marB="36000" anchor="ctr"/>
                </a:tc>
                <a:tc>
                  <a:txBody>
                    <a:bodyPr/>
                    <a:lstStyle/>
                    <a:p>
                      <a:pPr marL="0" marR="0" lvl="0" indent="0" algn="l" defTabSz="914400" rtl="0" eaLnBrk="1" fontAlgn="ctr" latinLnBrk="1" hangingPunct="1">
                        <a:lnSpc>
                          <a:spcPct val="150000"/>
                        </a:lnSpc>
                        <a:spcBef>
                          <a:spcPts val="0"/>
                        </a:spcBef>
                        <a:spcAft>
                          <a:spcPts val="0"/>
                        </a:spcAft>
                        <a:buClrTx/>
                        <a:buSzTx/>
                        <a:buFontTx/>
                        <a:buNone/>
                        <a:tabLst/>
                        <a:defRPr/>
                      </a:pPr>
                      <a:r>
                        <a:rPr lang="en-US" altLang="ko-KR" sz="1100" b="0" kern="120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rPr>
                        <a:t>Evergreen PJT(</a:t>
                      </a:r>
                      <a:r>
                        <a:rPr lang="en-US" altLang="ko-KR" sz="1100" b="0" kern="1200" dirty="0" err="1" smtClean="0">
                          <a:solidFill>
                            <a:schemeClr val="tx1"/>
                          </a:solidFill>
                          <a:effectLst/>
                          <a:latin typeface="Arial" panose="020B0604020202020204" pitchFamily="34" charset="0"/>
                          <a:ea typeface="바탕" panose="02030600000101010101" pitchFamily="18" charset="-127"/>
                          <a:cs typeface="Arial" panose="020B0604020202020204" pitchFamily="34" charset="0"/>
                        </a:rPr>
                        <a:t>Jeonnam</a:t>
                      </a:r>
                      <a:r>
                        <a:rPr lang="en-US" altLang="ko-KR" sz="1100" b="0" kern="120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rPr>
                        <a:t>) (209),</a:t>
                      </a:r>
                    </a:p>
                    <a:p>
                      <a:pPr algn="l" fontAlgn="ctr">
                        <a:lnSpc>
                          <a:spcPct val="150000"/>
                        </a:lnSpc>
                        <a:buFontTx/>
                        <a:buNone/>
                      </a:pPr>
                      <a:r>
                        <a:rPr lang="en-US" altLang="ko-KR" sz="1100" b="0" kern="120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rPr>
                        <a:t>Fergana Refinery Aromatics Complex PJT </a:t>
                      </a:r>
                    </a:p>
                    <a:p>
                      <a:pPr algn="l" fontAlgn="ctr">
                        <a:lnSpc>
                          <a:spcPct val="150000"/>
                        </a:lnSpc>
                        <a:buFontTx/>
                        <a:buNone/>
                      </a:pPr>
                      <a:r>
                        <a:rPr lang="en-US" altLang="ko-KR" sz="1100" b="0" kern="1200" dirty="0" smtClean="0">
                          <a:solidFill>
                            <a:schemeClr val="tx1"/>
                          </a:solidFill>
                          <a:effectLst/>
                          <a:latin typeface="Arial" panose="020B0604020202020204" pitchFamily="34" charset="0"/>
                          <a:ea typeface="바탕" panose="02030600000101010101" pitchFamily="18" charset="-127"/>
                          <a:cs typeface="Arial" panose="020B0604020202020204" pitchFamily="34" charset="0"/>
                        </a:rPr>
                        <a:t>FEED (UZB) (4)</a:t>
                      </a:r>
                      <a:endParaRPr lang="en-US" altLang="ko-KR" sz="1100" b="0" i="0" u="none" strike="noStrike" baseline="0" dirty="0" smtClean="0">
                        <a:solidFill>
                          <a:schemeClr val="tx1"/>
                        </a:solidFill>
                        <a:latin typeface="Arial" panose="020B0604020202020204" pitchFamily="34" charset="0"/>
                        <a:ea typeface="바탕" panose="02030600000101010101" pitchFamily="18" charset="-127"/>
                        <a:cs typeface="Arial" panose="020B0604020202020204" pitchFamily="34" charset="0"/>
                      </a:endParaRPr>
                    </a:p>
                  </a:txBody>
                  <a:tcPr marL="36001" marR="0" marT="0" marB="36009" anchor="ctr"/>
                </a:tc>
                <a:extLst>
                  <a:ext uri="{0D108BD9-81ED-4DB2-BD59-A6C34878D82A}">
                    <a16:rowId xmlns:a16="http://schemas.microsoft.com/office/drawing/2014/main" val="2726742857"/>
                  </a:ext>
                </a:extLst>
              </a:tr>
              <a:tr h="1187811">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dirty="0" smtClean="0">
                          <a:solidFill>
                            <a:srgbClr val="000000"/>
                          </a:solidFill>
                          <a:latin typeface="Arial" pitchFamily="34" charset="0"/>
                          <a:ea typeface="바탕" pitchFamily="18" charset="-127"/>
                          <a:cs typeface="Arial" pitchFamily="34" charset="0"/>
                        </a:rPr>
                        <a:t>Infra</a:t>
                      </a:r>
                      <a:endParaRPr lang="ko-KR" altLang="en-US" sz="1100" b="0" i="0" u="none" strike="noStrike" dirty="0">
                        <a:solidFill>
                          <a:srgbClr val="000000"/>
                        </a:solidFill>
                        <a:latin typeface="Arial" pitchFamily="34" charset="0"/>
                        <a:ea typeface="바탕" pitchFamily="18" charset="-127"/>
                        <a:cs typeface="Arial" pitchFamily="34" charset="0"/>
                      </a:endParaRPr>
                    </a:p>
                  </a:txBody>
                  <a:tcPr marL="9524" marR="9524" marT="9526" marB="0" anchor="ct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kern="1200" dirty="0" smtClean="0">
                          <a:solidFill>
                            <a:schemeClr val="tx1"/>
                          </a:solidFill>
                          <a:latin typeface="Arial" pitchFamily="34" charset="0"/>
                          <a:ea typeface="Arial Unicode MS" pitchFamily="50" charset="-127"/>
                          <a:cs typeface="Arial" pitchFamily="34" charset="0"/>
                        </a:rPr>
                        <a:t>910</a:t>
                      </a:r>
                    </a:p>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100" b="0" i="0" u="none" strike="noStrike" kern="1200" dirty="0" smtClean="0">
                          <a:solidFill>
                            <a:schemeClr val="tx1"/>
                          </a:solidFill>
                          <a:latin typeface="Arial" pitchFamily="34" charset="0"/>
                          <a:ea typeface="Arial Unicode MS" pitchFamily="50" charset="-127"/>
                          <a:cs typeface="Arial" pitchFamily="34" charset="0"/>
                        </a:rPr>
                        <a:t>(*22)</a:t>
                      </a:r>
                    </a:p>
                  </a:txBody>
                  <a:tcPr marL="36000" marR="36000" marT="36000" marB="36000" anchor="ctr"/>
                </a:tc>
                <a:tc>
                  <a:txBody>
                    <a:bodyPr/>
                    <a:lstStyle/>
                    <a:p>
                      <a:pPr marL="0" marR="0" lvl="0" indent="0" algn="l" defTabSz="914400" rtl="0" eaLnBrk="1" fontAlgn="ctr" latinLnBrk="1" hangingPunct="1">
                        <a:lnSpc>
                          <a:spcPct val="150000"/>
                        </a:lnSpc>
                        <a:spcBef>
                          <a:spcPts val="0"/>
                        </a:spcBef>
                        <a:spcAft>
                          <a:spcPts val="0"/>
                        </a:spcAft>
                        <a:buClrTx/>
                        <a:buSzTx/>
                        <a:buFontTx/>
                        <a:buNone/>
                        <a:tabLst/>
                        <a:defRPr/>
                      </a:pPr>
                      <a:r>
                        <a:rPr lang="en-US" altLang="ko-KR" sz="1100" dirty="0" smtClean="0">
                          <a:latin typeface="Arial" panose="020B0604020202020204" pitchFamily="34" charset="0"/>
                          <a:cs typeface="Arial" panose="020B0604020202020204" pitchFamily="34" charset="0"/>
                        </a:rPr>
                        <a:t>Busan </a:t>
                      </a:r>
                      <a:r>
                        <a:rPr lang="en-US" altLang="ko-KR" sz="1100" dirty="0" err="1" smtClean="0">
                          <a:latin typeface="Arial" panose="020B0604020202020204" pitchFamily="34" charset="0"/>
                          <a:cs typeface="Arial" panose="020B0604020202020204" pitchFamily="34" charset="0"/>
                        </a:rPr>
                        <a:t>Sasang-Haeundae</a:t>
                      </a:r>
                      <a:r>
                        <a:rPr lang="en-US" altLang="ko-KR" sz="1100" dirty="0" smtClean="0">
                          <a:latin typeface="Arial" panose="020B0604020202020204" pitchFamily="34" charset="0"/>
                          <a:cs typeface="Arial" panose="020B0604020202020204" pitchFamily="34" charset="0"/>
                        </a:rPr>
                        <a:t> Expressway</a:t>
                      </a:r>
                      <a:r>
                        <a:rPr lang="ko-KR" altLang="en-US" sz="1100" dirty="0" smtClean="0">
                          <a:latin typeface="Arial" panose="020B0604020202020204" pitchFamily="34" charset="0"/>
                          <a:ea typeface="바탕" panose="02030600000101010101" pitchFamily="18" charset="-127"/>
                          <a:cs typeface="Arial" panose="020B0604020202020204" pitchFamily="34" charset="0"/>
                        </a:rPr>
                        <a:t> </a:t>
                      </a:r>
                      <a:r>
                        <a:rPr lang="en-US" altLang="ko-KR" sz="1100" dirty="0" smtClean="0">
                          <a:latin typeface="Arial" panose="020B0604020202020204" pitchFamily="34" charset="0"/>
                          <a:ea typeface="바탕" panose="02030600000101010101" pitchFamily="18" charset="-127"/>
                          <a:cs typeface="Arial" panose="020B0604020202020204" pitchFamily="34" charset="0"/>
                        </a:rPr>
                        <a:t>(731),</a:t>
                      </a:r>
                      <a:endParaRPr lang="en-US" altLang="ko-KR" sz="1100" dirty="0" smtClean="0">
                        <a:latin typeface="Arial" panose="020B0604020202020204" pitchFamily="34" charset="0"/>
                        <a:cs typeface="Arial" panose="020B0604020202020204" pitchFamily="34" charset="0"/>
                      </a:endParaRPr>
                    </a:p>
                    <a:p>
                      <a:pPr marL="0" algn="l" defTabSz="914400" rtl="0" eaLnBrk="1" fontAlgn="ctr" latinLnBrk="1" hangingPunct="1">
                        <a:lnSpc>
                          <a:spcPct val="150000"/>
                        </a:lnSpc>
                      </a:pPr>
                      <a:r>
                        <a:rPr lang="en-US" altLang="ko-KR" sz="1100" dirty="0" err="1" smtClean="0">
                          <a:latin typeface="Arial" panose="020B0604020202020204" pitchFamily="34" charset="0"/>
                          <a:cs typeface="Arial" panose="020B0604020202020204" pitchFamily="34" charset="0"/>
                        </a:rPr>
                        <a:t>SinbundangLine</a:t>
                      </a:r>
                      <a:r>
                        <a:rPr lang="en-US" altLang="ko-KR" sz="1100" dirty="0" smtClean="0">
                          <a:latin typeface="Arial" panose="020B0604020202020204" pitchFamily="34" charset="0"/>
                          <a:cs typeface="Arial" panose="020B0604020202020204" pitchFamily="34" charset="0"/>
                        </a:rPr>
                        <a:t> </a:t>
                      </a:r>
                      <a:r>
                        <a:rPr lang="en-US" altLang="ko-KR" sz="1100" dirty="0" err="1" smtClean="0">
                          <a:latin typeface="Arial" panose="020B0604020202020204" pitchFamily="34" charset="0"/>
                          <a:cs typeface="Arial" panose="020B0604020202020204" pitchFamily="34" charset="0"/>
                        </a:rPr>
                        <a:t>Gwanggyo~Homaesil</a:t>
                      </a:r>
                      <a:r>
                        <a:rPr lang="en-US" altLang="ko-KR" sz="1100" dirty="0" smtClean="0">
                          <a:latin typeface="Arial" panose="020B0604020202020204" pitchFamily="34" charset="0"/>
                          <a:cs typeface="Arial" panose="020B0604020202020204" pitchFamily="34" charset="0"/>
                        </a:rPr>
                        <a:t> Double Track Railway Section 2 (</a:t>
                      </a:r>
                      <a:r>
                        <a:rPr lang="en-US" altLang="ko-KR" sz="1100" dirty="0" err="1" smtClean="0">
                          <a:latin typeface="Arial" panose="020B0604020202020204" pitchFamily="34" charset="0"/>
                          <a:cs typeface="Arial" panose="020B0604020202020204" pitchFamily="34" charset="0"/>
                        </a:rPr>
                        <a:t>Gyeonggi</a:t>
                      </a:r>
                      <a:r>
                        <a:rPr lang="en-US" altLang="ko-KR" sz="1100" dirty="0" smtClean="0">
                          <a:latin typeface="Arial" panose="020B0604020202020204" pitchFamily="34" charset="0"/>
                          <a:cs typeface="Arial" panose="020B0604020202020204" pitchFamily="34" charset="0"/>
                        </a:rPr>
                        <a:t>) (142)</a:t>
                      </a:r>
                      <a:endParaRPr lang="en-US" altLang="ko-KR" sz="1100" b="0" i="0" u="none" strike="noStrike" kern="1200" dirty="0" smtClean="0">
                        <a:solidFill>
                          <a:srgbClr val="000000"/>
                        </a:solidFill>
                        <a:effectLst/>
                        <a:latin typeface="Arial" panose="020B0604020202020204" pitchFamily="34" charset="0"/>
                        <a:ea typeface="바탕" panose="02030600000101010101" pitchFamily="18" charset="-127"/>
                        <a:cs typeface="Arial" panose="020B0604020202020204" pitchFamily="34" charset="0"/>
                      </a:endParaRPr>
                    </a:p>
                  </a:txBody>
                  <a:tcPr marL="36001" marR="0" marT="0" marB="36009" anchor="ctr"/>
                </a:tc>
                <a:extLst>
                  <a:ext uri="{0D108BD9-81ED-4DB2-BD59-A6C34878D82A}">
                    <a16:rowId xmlns:a16="http://schemas.microsoft.com/office/drawing/2014/main" val="2900844073"/>
                  </a:ext>
                </a:extLst>
              </a:tr>
            </a:tbl>
          </a:graphicData>
        </a:graphic>
      </p:graphicFrame>
      <p:sp>
        <p:nvSpPr>
          <p:cNvPr id="9" name="Text Box 139"/>
          <p:cNvSpPr txBox="1">
            <a:spLocks noChangeArrowheads="1"/>
          </p:cNvSpPr>
          <p:nvPr/>
        </p:nvSpPr>
        <p:spPr bwMode="auto">
          <a:xfrm>
            <a:off x="3236913" y="1222869"/>
            <a:ext cx="993775" cy="230187"/>
          </a:xfrm>
          <a:prstGeom prst="rect">
            <a:avLst/>
          </a:prstGeom>
          <a:noFill/>
          <a:ln w="9525">
            <a:noFill/>
            <a:miter lim="800000"/>
            <a:headEnd/>
            <a:tailEnd/>
          </a:ln>
        </p:spPr>
        <p:txBody>
          <a:bodyPr wrap="none">
            <a:spAutoFit/>
          </a:bodyPr>
          <a:lstStyle/>
          <a:p>
            <a:r>
              <a:rPr lang="en-US" altLang="ko-KR" sz="900" dirty="0">
                <a:latin typeface="Arial" charset="0"/>
                <a:ea typeface="바탕체" pitchFamily="17" charset="-127"/>
                <a:cs typeface="Arial" charset="0"/>
              </a:rPr>
              <a:t>(Unit</a:t>
            </a:r>
            <a:r>
              <a:rPr lang="ko-KR" altLang="en-US" sz="900" dirty="0">
                <a:latin typeface="Arial" charset="0"/>
                <a:ea typeface="바탕체" pitchFamily="17" charset="-127"/>
                <a:cs typeface="Arial" charset="0"/>
              </a:rPr>
              <a:t> </a:t>
            </a:r>
            <a:r>
              <a:rPr lang="en-US" altLang="ko-KR" sz="900" dirty="0">
                <a:latin typeface="Arial" charset="0"/>
                <a:ea typeface="바탕체" pitchFamily="17" charset="-127"/>
                <a:cs typeface="Arial" charset="0"/>
              </a:rPr>
              <a:t>: KRW </a:t>
            </a:r>
            <a:r>
              <a:rPr lang="en-US" altLang="ko-KR" sz="900" dirty="0" err="1">
                <a:latin typeface="Arial" charset="0"/>
                <a:ea typeface="바탕체" pitchFamily="17" charset="-127"/>
                <a:cs typeface="Arial" charset="0"/>
              </a:rPr>
              <a:t>bn</a:t>
            </a:r>
            <a:r>
              <a:rPr lang="en-US" altLang="ko-KR" sz="900" dirty="0">
                <a:latin typeface="Arial" charset="0"/>
                <a:ea typeface="바탕체" pitchFamily="17" charset="-127"/>
                <a:cs typeface="Arial" charset="0"/>
              </a:rPr>
              <a:t>)</a:t>
            </a:r>
          </a:p>
        </p:txBody>
      </p:sp>
      <p:sp>
        <p:nvSpPr>
          <p:cNvPr id="2" name="TextBox 1"/>
          <p:cNvSpPr txBox="1"/>
          <p:nvPr/>
        </p:nvSpPr>
        <p:spPr>
          <a:xfrm>
            <a:off x="4563611" y="6424599"/>
            <a:ext cx="720069" cy="244939"/>
          </a:xfrm>
          <a:prstGeom prst="rect">
            <a:avLst/>
          </a:prstGeom>
          <a:noFill/>
        </p:spPr>
        <p:txBody>
          <a:bodyPr wrap="none" rtlCol="0">
            <a:spAutoFit/>
          </a:bodyPr>
          <a:lstStyle/>
          <a:p>
            <a:r>
              <a:rPr lang="en-US" altLang="ko-KR" sz="800" dirty="0" smtClean="0"/>
              <a:t>* Overseas</a:t>
            </a:r>
            <a:endParaRPr lang="ko-KR" altLang="en-US" sz="800" dirty="0"/>
          </a:p>
        </p:txBody>
      </p:sp>
      <p:sp>
        <p:nvSpPr>
          <p:cNvPr id="10" name="Rectangle 12"/>
          <p:cNvSpPr>
            <a:spLocks noChangeArrowheads="1"/>
          </p:cNvSpPr>
          <p:nvPr/>
        </p:nvSpPr>
        <p:spPr bwMode="auto">
          <a:xfrm>
            <a:off x="9261997" y="6523488"/>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3/11</a:t>
            </a:r>
            <a:endParaRPr lang="en-US" altLang="ko-KR" sz="1100" dirty="0">
              <a:solidFill>
                <a:schemeClr val="tx1"/>
              </a:solidFill>
              <a:ea typeface="바탕체" pitchFamily="17" charset="-127"/>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차트 23"/>
          <p:cNvGraphicFramePr/>
          <p:nvPr>
            <p:extLst>
              <p:ext uri="{D42A27DB-BD31-4B8C-83A1-F6EECF244321}">
                <p14:modId xmlns:p14="http://schemas.microsoft.com/office/powerpoint/2010/main" val="2821117443"/>
              </p:ext>
            </p:extLst>
          </p:nvPr>
        </p:nvGraphicFramePr>
        <p:xfrm>
          <a:off x="436563" y="4295775"/>
          <a:ext cx="4440236" cy="2009370"/>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Box 11"/>
          <p:cNvSpPr txBox="1">
            <a:spLocks noChangeArrowheads="1"/>
          </p:cNvSpPr>
          <p:nvPr/>
        </p:nvSpPr>
        <p:spPr bwMode="auto">
          <a:xfrm>
            <a:off x="382588" y="550863"/>
            <a:ext cx="5708650" cy="400110"/>
          </a:xfrm>
          <a:prstGeom prst="rect">
            <a:avLst/>
          </a:prstGeom>
          <a:noFill/>
          <a:ln w="9525">
            <a:noFill/>
            <a:miter lim="800000"/>
            <a:headEnd/>
            <a:tailEnd/>
          </a:ln>
        </p:spPr>
        <p:txBody>
          <a:bodyPr>
            <a:spAutoFit/>
          </a:bodyPr>
          <a:lstStyle/>
          <a:p>
            <a:pPr>
              <a:lnSpc>
                <a:spcPct val="100000"/>
              </a:lnSpc>
              <a:spcBef>
                <a:spcPct val="50000"/>
              </a:spcBef>
              <a:buFontTx/>
              <a:buNone/>
              <a:defRPr/>
            </a:pPr>
            <a:r>
              <a:rPr lang="en-US" altLang="ko-KR" sz="2000" dirty="0" smtClean="0">
                <a:solidFill>
                  <a:schemeClr val="bg1"/>
                </a:solidFill>
                <a:effectLst>
                  <a:outerShdw blurRad="38100" dist="38100" dir="2700000" algn="tl">
                    <a:srgbClr val="C0C0C0"/>
                  </a:outerShdw>
                </a:effectLst>
                <a:ea typeface="바탕체" pitchFamily="17" charset="-127"/>
              </a:rPr>
              <a:t>Housing Business</a:t>
            </a:r>
            <a:endParaRPr lang="ko-KR" altLang="en-US" sz="2000" dirty="0">
              <a:solidFill>
                <a:schemeClr val="bg1"/>
              </a:solidFill>
              <a:effectLst>
                <a:outerShdw blurRad="38100" dist="38100" dir="2700000" algn="tl">
                  <a:srgbClr val="C0C0C0"/>
                </a:outerShdw>
              </a:effectLst>
              <a:ea typeface="바탕체" pitchFamily="17" charset="-127"/>
              <a:cs typeface="Arial" pitchFamily="34" charset="0"/>
            </a:endParaRPr>
          </a:p>
        </p:txBody>
      </p:sp>
      <p:sp>
        <p:nvSpPr>
          <p:cNvPr id="35" name="Text Box 18"/>
          <p:cNvSpPr txBox="1">
            <a:spLocks noChangeArrowheads="1"/>
          </p:cNvSpPr>
          <p:nvPr/>
        </p:nvSpPr>
        <p:spPr bwMode="auto">
          <a:xfrm>
            <a:off x="412750" y="382588"/>
            <a:ext cx="2305050" cy="246062"/>
          </a:xfrm>
          <a:prstGeom prst="rect">
            <a:avLst/>
          </a:prstGeom>
          <a:noFill/>
          <a:ln w="9525">
            <a:noFill/>
            <a:miter lim="800000"/>
            <a:headEnd/>
            <a:tailEnd/>
          </a:ln>
        </p:spPr>
        <p:txBody>
          <a:bodyPr>
            <a:spAutoFit/>
          </a:bodyPr>
          <a:lstStyle/>
          <a:p>
            <a:pPr>
              <a:lnSpc>
                <a:spcPct val="100000"/>
              </a:lnSpc>
              <a:spcBef>
                <a:spcPct val="50000"/>
              </a:spcBef>
              <a:buFontTx/>
              <a:buNone/>
            </a:pPr>
            <a:r>
              <a:rPr lang="en-US" altLang="ko-KR" sz="1000" dirty="0">
                <a:solidFill>
                  <a:schemeClr val="bg1"/>
                </a:solidFill>
                <a:ea typeface="HY견명조" pitchFamily="18" charset="-127"/>
                <a:cs typeface="Arial" pitchFamily="34" charset="0"/>
              </a:rPr>
              <a:t>INVESTOR RELATIONS</a:t>
            </a:r>
          </a:p>
        </p:txBody>
      </p:sp>
      <p:sp>
        <p:nvSpPr>
          <p:cNvPr id="44" name="Text Box 50"/>
          <p:cNvSpPr txBox="1">
            <a:spLocks noChangeArrowheads="1"/>
          </p:cNvSpPr>
          <p:nvPr/>
        </p:nvSpPr>
        <p:spPr bwMode="auto">
          <a:xfrm>
            <a:off x="5265345" y="1126992"/>
            <a:ext cx="4131623" cy="321306"/>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dirty="0" smtClean="0">
                <a:solidFill>
                  <a:srgbClr val="000000"/>
                </a:solidFill>
                <a:latin typeface="Arial" charset="0"/>
                <a:ea typeface="바탕체" pitchFamily="17" charset="-127"/>
              </a:rPr>
              <a:t>PF Balance of </a:t>
            </a:r>
            <a:r>
              <a:rPr kumimoji="0" lang="en-US" altLang="ko-KR" sz="1200" dirty="0" err="1" smtClean="0">
                <a:solidFill>
                  <a:srgbClr val="000000"/>
                </a:solidFill>
                <a:latin typeface="Arial" charset="0"/>
                <a:ea typeface="바탕체" pitchFamily="17" charset="-127"/>
              </a:rPr>
              <a:t>Unstarted</a:t>
            </a:r>
            <a:r>
              <a:rPr kumimoji="0" lang="en-US" altLang="ko-KR" sz="1200" dirty="0" smtClean="0">
                <a:solidFill>
                  <a:srgbClr val="000000"/>
                </a:solidFill>
                <a:latin typeface="Arial" charset="0"/>
                <a:ea typeface="바탕체" pitchFamily="17" charset="-127"/>
              </a:rPr>
              <a:t> Projects</a:t>
            </a:r>
          </a:p>
        </p:txBody>
      </p:sp>
      <p:sp>
        <p:nvSpPr>
          <p:cNvPr id="27" name="Text Box 50"/>
          <p:cNvSpPr txBox="1">
            <a:spLocks noChangeArrowheads="1"/>
          </p:cNvSpPr>
          <p:nvPr/>
        </p:nvSpPr>
        <p:spPr bwMode="auto">
          <a:xfrm>
            <a:off x="350838" y="1172171"/>
            <a:ext cx="4131623" cy="321306"/>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dirty="0" smtClean="0">
                <a:solidFill>
                  <a:srgbClr val="000000"/>
                </a:solidFill>
                <a:latin typeface="Arial" charset="0"/>
                <a:ea typeface="바탕체" pitchFamily="17" charset="-127"/>
              </a:rPr>
              <a:t>Housing Sales Trend </a:t>
            </a:r>
          </a:p>
        </p:txBody>
      </p:sp>
      <p:sp>
        <p:nvSpPr>
          <p:cNvPr id="23" name="Text Box 50"/>
          <p:cNvSpPr txBox="1">
            <a:spLocks noChangeArrowheads="1"/>
          </p:cNvSpPr>
          <p:nvPr/>
        </p:nvSpPr>
        <p:spPr bwMode="auto">
          <a:xfrm>
            <a:off x="436563" y="4015333"/>
            <a:ext cx="4131623" cy="350865"/>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dirty="0" smtClean="0">
                <a:solidFill>
                  <a:srgbClr val="000000"/>
                </a:solidFill>
                <a:latin typeface="Arial" charset="0"/>
                <a:ea typeface="바탕체" pitchFamily="17" charset="-127"/>
              </a:rPr>
              <a:t>Housing Supply </a:t>
            </a:r>
          </a:p>
        </p:txBody>
      </p:sp>
      <p:sp>
        <p:nvSpPr>
          <p:cNvPr id="26" name="Text Box 50"/>
          <p:cNvSpPr txBox="1">
            <a:spLocks noChangeArrowheads="1"/>
          </p:cNvSpPr>
          <p:nvPr/>
        </p:nvSpPr>
        <p:spPr bwMode="auto">
          <a:xfrm>
            <a:off x="5278161" y="4640654"/>
            <a:ext cx="3100810" cy="350865"/>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dirty="0" smtClean="0">
                <a:solidFill>
                  <a:srgbClr val="000000"/>
                </a:solidFill>
                <a:latin typeface="Arial" charset="0"/>
                <a:ea typeface="바탕체" pitchFamily="17" charset="-127"/>
              </a:rPr>
              <a:t>Housing Order Backlogs(2Q23)</a:t>
            </a:r>
          </a:p>
        </p:txBody>
      </p:sp>
      <p:graphicFrame>
        <p:nvGraphicFramePr>
          <p:cNvPr id="28" name="표 27"/>
          <p:cNvGraphicFramePr>
            <a:graphicFrameLocks noGrp="1"/>
          </p:cNvGraphicFramePr>
          <p:nvPr>
            <p:extLst>
              <p:ext uri="{D42A27DB-BD31-4B8C-83A1-F6EECF244321}">
                <p14:modId xmlns:p14="http://schemas.microsoft.com/office/powerpoint/2010/main" val="1328011182"/>
              </p:ext>
            </p:extLst>
          </p:nvPr>
        </p:nvGraphicFramePr>
        <p:xfrm>
          <a:off x="5335310" y="4909539"/>
          <a:ext cx="4121757" cy="1395605"/>
        </p:xfrm>
        <a:graphic>
          <a:graphicData uri="http://schemas.openxmlformats.org/drawingml/2006/table">
            <a:tbl>
              <a:tblPr firstRow="1" bandRow="1">
                <a:tableStyleId>{073A0DAA-6AF3-43AB-8588-CEC1D06C72B9}</a:tableStyleId>
              </a:tblPr>
              <a:tblGrid>
                <a:gridCol w="2560239">
                  <a:extLst>
                    <a:ext uri="{9D8B030D-6E8A-4147-A177-3AD203B41FA5}">
                      <a16:colId xmlns:a16="http://schemas.microsoft.com/office/drawing/2014/main" val="20000"/>
                    </a:ext>
                  </a:extLst>
                </a:gridCol>
                <a:gridCol w="1561518">
                  <a:extLst>
                    <a:ext uri="{9D8B030D-6E8A-4147-A177-3AD203B41FA5}">
                      <a16:colId xmlns:a16="http://schemas.microsoft.com/office/drawing/2014/main" val="20001"/>
                    </a:ext>
                  </a:extLst>
                </a:gridCol>
              </a:tblGrid>
              <a:tr h="279121">
                <a:tc>
                  <a:txBody>
                    <a:bodyPr/>
                    <a:lstStyle/>
                    <a:p>
                      <a:pPr algn="ctr" latinLnBrk="1"/>
                      <a:endParaRPr lang="ko-KR" altLang="en-US" sz="1000" dirty="0">
                        <a:latin typeface="Arial" pitchFamily="34" charset="0"/>
                        <a:cs typeface="Arial" pitchFamily="34" charset="0"/>
                      </a:endParaRPr>
                    </a:p>
                  </a:txBody>
                  <a:tcPr anchor="ctr">
                    <a:solidFill>
                      <a:schemeClr val="tx1">
                        <a:lumMod val="65000"/>
                        <a:lumOff val="3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1" dirty="0" smtClean="0">
                          <a:latin typeface="Arial" pitchFamily="34" charset="0"/>
                          <a:cs typeface="Arial" pitchFamily="34" charset="0"/>
                        </a:rPr>
                        <a:t>2Q23</a:t>
                      </a:r>
                      <a:endParaRPr lang="ko-KR" altLang="en-US" sz="1000" b="1" dirty="0" smtClean="0">
                        <a:latin typeface="Arial" pitchFamily="34" charset="0"/>
                        <a:ea typeface="바탕" pitchFamily="18" charset="-127"/>
                        <a:cs typeface="Arial" pitchFamily="34" charset="0"/>
                      </a:endParaRPr>
                    </a:p>
                  </a:txBody>
                  <a:tcPr anchor="ctr">
                    <a:solidFill>
                      <a:schemeClr val="tx1">
                        <a:lumMod val="65000"/>
                        <a:lumOff val="35000"/>
                      </a:schemeClr>
                    </a:solidFill>
                  </a:tcPr>
                </a:tc>
                <a:extLst>
                  <a:ext uri="{0D108BD9-81ED-4DB2-BD59-A6C34878D82A}">
                    <a16:rowId xmlns:a16="http://schemas.microsoft.com/office/drawing/2014/main" val="10000"/>
                  </a:ext>
                </a:extLst>
              </a:tr>
              <a:tr h="2791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0" dirty="0" smtClean="0">
                          <a:latin typeface="Arial" pitchFamily="34" charset="0"/>
                          <a:cs typeface="Arial" pitchFamily="34" charset="0"/>
                        </a:rPr>
                        <a:t>PF</a:t>
                      </a:r>
                      <a:r>
                        <a:rPr lang="en-US" altLang="ko-KR" sz="1000" b="0" baseline="0" dirty="0" smtClean="0">
                          <a:latin typeface="Arial" pitchFamily="34" charset="0"/>
                          <a:cs typeface="Arial" pitchFamily="34" charset="0"/>
                        </a:rPr>
                        <a:t> </a:t>
                      </a:r>
                      <a:endParaRPr lang="ko-KR" altLang="en-US" sz="1000" b="0" dirty="0" smtClean="0">
                        <a:latin typeface="Arial" pitchFamily="34" charset="0"/>
                        <a:cs typeface="Arial" pitchFamily="34" charset="0"/>
                      </a:endParaRPr>
                    </a:p>
                  </a:txBody>
                  <a:tcPr anchor="ctr">
                    <a:solidFill>
                      <a:schemeClr val="bg2">
                        <a:lumMod val="20000"/>
                        <a:lumOff val="80000"/>
                      </a:schemeClr>
                    </a:solidFill>
                  </a:tcPr>
                </a:tc>
                <a:tc>
                  <a:txBody>
                    <a:bodyPr/>
                    <a:lstStyle/>
                    <a:p>
                      <a:pPr algn="r" latinLnBrk="1"/>
                      <a:r>
                        <a:rPr lang="en-US" altLang="ko-KR" sz="1000" dirty="0" smtClean="0">
                          <a:latin typeface="Arial" pitchFamily="34" charset="0"/>
                          <a:cs typeface="Arial" pitchFamily="34" charset="0"/>
                        </a:rPr>
                        <a:t>8,567</a:t>
                      </a:r>
                      <a:endParaRPr lang="ko-KR" altLang="en-US" sz="1000" dirty="0">
                        <a:latin typeface="Arial" pitchFamily="34" charset="0"/>
                        <a:cs typeface="Arial" pitchFamily="34" charset="0"/>
                      </a:endParaRPr>
                    </a:p>
                  </a:txBody>
                  <a:tcPr anchor="ctr">
                    <a:solidFill>
                      <a:schemeClr val="bg2">
                        <a:lumMod val="20000"/>
                        <a:lumOff val="80000"/>
                      </a:schemeClr>
                    </a:solidFill>
                  </a:tcPr>
                </a:tc>
                <a:extLst>
                  <a:ext uri="{0D108BD9-81ED-4DB2-BD59-A6C34878D82A}">
                    <a16:rowId xmlns:a16="http://schemas.microsoft.com/office/drawing/2014/main" val="10001"/>
                  </a:ext>
                </a:extLst>
              </a:tr>
              <a:tr h="279121">
                <a:tc>
                  <a:txBody>
                    <a:bodyPr/>
                    <a:lstStyle/>
                    <a:p>
                      <a:pPr algn="ctr" latinLnBrk="1"/>
                      <a:r>
                        <a:rPr lang="en-US" altLang="ko-KR" sz="1000" b="0" dirty="0" smtClean="0">
                          <a:latin typeface="Arial" pitchFamily="34" charset="0"/>
                          <a:cs typeface="Arial" pitchFamily="34" charset="0"/>
                        </a:rPr>
                        <a:t>Reconstruction/Redevelopment</a:t>
                      </a:r>
                      <a:endParaRPr lang="ko-KR" altLang="en-US" sz="1000" b="0" dirty="0">
                        <a:latin typeface="Arial" pitchFamily="34" charset="0"/>
                        <a:cs typeface="Arial" pitchFamily="34" charset="0"/>
                      </a:endParaRPr>
                    </a:p>
                  </a:txBody>
                  <a:tcPr anchor="ctr">
                    <a:solidFill>
                      <a:schemeClr val="bg2">
                        <a:lumMod val="20000"/>
                        <a:lumOff val="80000"/>
                      </a:schemeClr>
                    </a:solidFill>
                  </a:tcPr>
                </a:tc>
                <a:tc>
                  <a:txBody>
                    <a:bodyPr/>
                    <a:lstStyle/>
                    <a:p>
                      <a:pPr algn="r" latinLnBrk="1"/>
                      <a:r>
                        <a:rPr lang="en-US" altLang="ko-KR" sz="1000" dirty="0" smtClean="0">
                          <a:latin typeface="Arial" pitchFamily="34" charset="0"/>
                          <a:cs typeface="Arial" pitchFamily="34" charset="0"/>
                        </a:rPr>
                        <a:t>22,613</a:t>
                      </a:r>
                      <a:endParaRPr lang="ko-KR" altLang="en-US" sz="1000" dirty="0">
                        <a:latin typeface="Arial" pitchFamily="34" charset="0"/>
                        <a:cs typeface="Arial" pitchFamily="34" charset="0"/>
                      </a:endParaRPr>
                    </a:p>
                  </a:txBody>
                  <a:tcPr anchor="ctr">
                    <a:solidFill>
                      <a:schemeClr val="bg2">
                        <a:lumMod val="20000"/>
                        <a:lumOff val="80000"/>
                      </a:schemeClr>
                    </a:solidFill>
                  </a:tcPr>
                </a:tc>
                <a:extLst>
                  <a:ext uri="{0D108BD9-81ED-4DB2-BD59-A6C34878D82A}">
                    <a16:rowId xmlns:a16="http://schemas.microsoft.com/office/drawing/2014/main" val="10002"/>
                  </a:ext>
                </a:extLst>
              </a:tr>
              <a:tr h="2791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b="0" dirty="0" smtClean="0">
                          <a:latin typeface="Arial" pitchFamily="34" charset="0"/>
                          <a:cs typeface="Arial" pitchFamily="34" charset="0"/>
                        </a:rPr>
                        <a:t>In</a:t>
                      </a:r>
                      <a:r>
                        <a:rPr lang="en-US" altLang="ko-KR" sz="1000" b="0" baseline="0" dirty="0" smtClean="0">
                          <a:latin typeface="Arial" pitchFamily="34" charset="0"/>
                          <a:cs typeface="Arial" pitchFamily="34" charset="0"/>
                        </a:rPr>
                        <a:t> house</a:t>
                      </a:r>
                      <a:endParaRPr lang="ko-KR" altLang="en-US" sz="1000" b="0" dirty="0" smtClean="0">
                        <a:latin typeface="Arial" pitchFamily="34" charset="0"/>
                        <a:cs typeface="Arial" pitchFamily="34" charset="0"/>
                      </a:endParaRPr>
                    </a:p>
                  </a:txBody>
                  <a:tcPr anchor="ctr">
                    <a:lnB w="1270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r" latinLnBrk="1"/>
                      <a:r>
                        <a:rPr lang="en-US" altLang="ko-KR" sz="1000" dirty="0" smtClean="0">
                          <a:latin typeface="Arial" pitchFamily="34" charset="0"/>
                          <a:cs typeface="Arial" pitchFamily="34" charset="0"/>
                        </a:rPr>
                        <a:t>1,246</a:t>
                      </a:r>
                    </a:p>
                  </a:txBody>
                  <a:tcPr anchor="ctr">
                    <a:lnB w="1270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279121">
                <a:tc>
                  <a:txBody>
                    <a:bodyPr/>
                    <a:lstStyle/>
                    <a:p>
                      <a:pPr algn="ctr" latinLnBrk="1"/>
                      <a:r>
                        <a:rPr lang="en-US" altLang="ko-KR" sz="1000" dirty="0" smtClean="0">
                          <a:latin typeface="Arial" pitchFamily="34" charset="0"/>
                          <a:cs typeface="Arial" pitchFamily="34" charset="0"/>
                        </a:rPr>
                        <a:t>Total</a:t>
                      </a:r>
                      <a:endParaRPr lang="ko-KR" altLang="en-US" sz="1000" dirty="0">
                        <a:latin typeface="Arial" pitchFamily="34" charset="0"/>
                        <a:cs typeface="Arial" pitchFamily="34" charset="0"/>
                      </a:endParaRPr>
                    </a:p>
                  </a:txBody>
                  <a:tcPr anchor="ctr">
                    <a:lnT w="12700" cap="flat" cmpd="sng" algn="ctr">
                      <a:solidFill>
                        <a:schemeClr val="bg1">
                          <a:lumMod val="50000"/>
                        </a:schemeClr>
                      </a:solidFill>
                      <a:prstDash val="solid"/>
                      <a:round/>
                      <a:headEnd type="none" w="med" len="med"/>
                      <a:tailEnd type="none" w="med" len="med"/>
                    </a:lnT>
                    <a:solidFill>
                      <a:schemeClr val="bg1">
                        <a:lumMod val="75000"/>
                      </a:schemeClr>
                    </a:solidFill>
                  </a:tcPr>
                </a:tc>
                <a:tc>
                  <a:txBody>
                    <a:bodyPr/>
                    <a:lstStyle/>
                    <a:p>
                      <a:pPr algn="r" latinLnBrk="1"/>
                      <a:r>
                        <a:rPr lang="en-US" altLang="ko-KR" sz="1000" dirty="0" smtClean="0">
                          <a:latin typeface="Arial" pitchFamily="34" charset="0"/>
                          <a:cs typeface="Arial" pitchFamily="34" charset="0"/>
                        </a:rPr>
                        <a:t>32,426</a:t>
                      </a:r>
                      <a:endParaRPr lang="ko-KR" altLang="en-US" sz="1000" dirty="0">
                        <a:latin typeface="Arial" pitchFamily="34" charset="0"/>
                        <a:cs typeface="Arial" pitchFamily="34" charset="0"/>
                      </a:endParaRPr>
                    </a:p>
                  </a:txBody>
                  <a:tcPr anchor="ctr">
                    <a:lnT w="12700" cap="flat" cmpd="sng" algn="ctr">
                      <a:solidFill>
                        <a:schemeClr val="bg1">
                          <a:lumMod val="50000"/>
                        </a:schemeClr>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0004"/>
                  </a:ext>
                </a:extLst>
              </a:tr>
            </a:tbl>
          </a:graphicData>
        </a:graphic>
      </p:graphicFrame>
      <p:sp>
        <p:nvSpPr>
          <p:cNvPr id="17" name="Text Box 139"/>
          <p:cNvSpPr txBox="1">
            <a:spLocks noChangeArrowheads="1"/>
          </p:cNvSpPr>
          <p:nvPr/>
        </p:nvSpPr>
        <p:spPr bwMode="auto">
          <a:xfrm>
            <a:off x="8492415" y="4676387"/>
            <a:ext cx="993775" cy="230187"/>
          </a:xfrm>
          <a:prstGeom prst="rect">
            <a:avLst/>
          </a:prstGeom>
          <a:noFill/>
          <a:ln w="9525">
            <a:noFill/>
            <a:miter lim="800000"/>
            <a:headEnd/>
            <a:tailEnd/>
          </a:ln>
        </p:spPr>
        <p:txBody>
          <a:bodyPr wrap="none">
            <a:spAutoFit/>
          </a:bodyPr>
          <a:lstStyle/>
          <a:p>
            <a:r>
              <a:rPr lang="en-US" altLang="ko-KR" sz="900" dirty="0">
                <a:latin typeface="Arial" charset="0"/>
                <a:ea typeface="바탕체" pitchFamily="17" charset="-127"/>
                <a:cs typeface="Arial" charset="0"/>
              </a:rPr>
              <a:t>(Unit</a:t>
            </a:r>
            <a:r>
              <a:rPr lang="ko-KR" altLang="en-US" sz="900" dirty="0">
                <a:latin typeface="Arial" charset="0"/>
                <a:ea typeface="바탕체" pitchFamily="17" charset="-127"/>
                <a:cs typeface="Arial" charset="0"/>
              </a:rPr>
              <a:t> </a:t>
            </a:r>
            <a:r>
              <a:rPr lang="en-US" altLang="ko-KR" sz="900" dirty="0">
                <a:latin typeface="Arial" charset="0"/>
                <a:ea typeface="바탕체" pitchFamily="17" charset="-127"/>
                <a:cs typeface="Arial" charset="0"/>
              </a:rPr>
              <a:t>: KRW </a:t>
            </a:r>
            <a:r>
              <a:rPr lang="en-US" altLang="ko-KR" sz="900" dirty="0" err="1">
                <a:latin typeface="Arial" charset="0"/>
                <a:ea typeface="바탕체" pitchFamily="17" charset="-127"/>
                <a:cs typeface="Arial" charset="0"/>
              </a:rPr>
              <a:t>bn</a:t>
            </a:r>
            <a:r>
              <a:rPr lang="en-US" altLang="ko-KR" sz="900" dirty="0">
                <a:latin typeface="Arial" charset="0"/>
                <a:ea typeface="바탕체" pitchFamily="17" charset="-127"/>
                <a:cs typeface="Arial" charset="0"/>
              </a:rPr>
              <a:t>)</a:t>
            </a:r>
          </a:p>
        </p:txBody>
      </p:sp>
      <p:graphicFrame>
        <p:nvGraphicFramePr>
          <p:cNvPr id="38" name="차트 37"/>
          <p:cNvGraphicFramePr/>
          <p:nvPr>
            <p:extLst>
              <p:ext uri="{D42A27DB-BD31-4B8C-83A1-F6EECF244321}">
                <p14:modId xmlns:p14="http://schemas.microsoft.com/office/powerpoint/2010/main" val="4242537920"/>
              </p:ext>
            </p:extLst>
          </p:nvPr>
        </p:nvGraphicFramePr>
        <p:xfrm>
          <a:off x="436563" y="1512361"/>
          <a:ext cx="4154487" cy="2449513"/>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 Box 139"/>
          <p:cNvSpPr txBox="1">
            <a:spLocks noChangeArrowheads="1"/>
          </p:cNvSpPr>
          <p:nvPr/>
        </p:nvSpPr>
        <p:spPr bwMode="auto">
          <a:xfrm>
            <a:off x="247650" y="1417112"/>
            <a:ext cx="639919" cy="264688"/>
          </a:xfrm>
          <a:prstGeom prst="rect">
            <a:avLst/>
          </a:prstGeom>
          <a:noFill/>
          <a:ln w="9525">
            <a:noFill/>
            <a:miter lim="800000"/>
            <a:headEnd/>
            <a:tailEnd/>
          </a:ln>
        </p:spPr>
        <p:txBody>
          <a:bodyPr wrap="none">
            <a:spAutoFit/>
          </a:bodyPr>
          <a:lstStyle/>
          <a:p>
            <a:r>
              <a:rPr lang="en-US" altLang="ko-KR" sz="800" b="0" dirty="0" smtClean="0">
                <a:latin typeface="Arial" charset="0"/>
                <a:ea typeface="바탕체" pitchFamily="17" charset="-127"/>
                <a:cs typeface="Arial" charset="0"/>
              </a:rPr>
              <a:t>(KRW </a:t>
            </a:r>
            <a:r>
              <a:rPr lang="en-US" altLang="ko-KR" sz="800" b="0" dirty="0" err="1" smtClean="0">
                <a:latin typeface="Arial" charset="0"/>
                <a:ea typeface="바탕체" pitchFamily="17" charset="-127"/>
                <a:cs typeface="Arial" charset="0"/>
              </a:rPr>
              <a:t>trn</a:t>
            </a:r>
            <a:r>
              <a:rPr lang="en-US" altLang="ko-KR" sz="800" b="0" dirty="0">
                <a:latin typeface="Arial" charset="0"/>
                <a:ea typeface="바탕체" pitchFamily="17" charset="-127"/>
                <a:cs typeface="Arial" charset="0"/>
              </a:rPr>
              <a:t>)</a:t>
            </a:r>
          </a:p>
        </p:txBody>
      </p:sp>
      <p:sp>
        <p:nvSpPr>
          <p:cNvPr id="50" name="Text Box 139"/>
          <p:cNvSpPr txBox="1">
            <a:spLocks noChangeArrowheads="1"/>
          </p:cNvSpPr>
          <p:nvPr/>
        </p:nvSpPr>
        <p:spPr bwMode="auto">
          <a:xfrm>
            <a:off x="436563" y="6173153"/>
            <a:ext cx="2480166" cy="286232"/>
          </a:xfrm>
          <a:prstGeom prst="rect">
            <a:avLst/>
          </a:prstGeom>
          <a:noFill/>
          <a:ln w="9525">
            <a:noFill/>
            <a:miter lim="800000"/>
            <a:headEnd/>
            <a:tailEnd/>
          </a:ln>
        </p:spPr>
        <p:txBody>
          <a:bodyPr wrap="none">
            <a:spAutoFit/>
          </a:bodyPr>
          <a:lstStyle/>
          <a:p>
            <a:r>
              <a:rPr lang="en-US" altLang="ko-KR" sz="900" dirty="0" smtClean="0">
                <a:latin typeface="Arial" charset="0"/>
                <a:ea typeface="바탕체" pitchFamily="17" charset="-127"/>
                <a:cs typeface="Arial" charset="0"/>
              </a:rPr>
              <a:t>※ Units supplied by Xi S&amp;D are excluded.</a:t>
            </a:r>
            <a:endParaRPr lang="en-US" altLang="ko-KR" sz="900" dirty="0">
              <a:latin typeface="Arial" charset="0"/>
              <a:ea typeface="바탕체" pitchFamily="17" charset="-127"/>
              <a:cs typeface="Arial" charset="0"/>
            </a:endParaRPr>
          </a:p>
        </p:txBody>
      </p:sp>
      <p:sp>
        <p:nvSpPr>
          <p:cNvPr id="19" name="Rectangle 12"/>
          <p:cNvSpPr>
            <a:spLocks noChangeArrowheads="1"/>
          </p:cNvSpPr>
          <p:nvPr/>
        </p:nvSpPr>
        <p:spPr bwMode="auto">
          <a:xfrm>
            <a:off x="9261997" y="6565901"/>
            <a:ext cx="544513" cy="292100"/>
          </a:xfrm>
          <a:prstGeom prst="rect">
            <a:avLst/>
          </a:prstGeom>
          <a:noFill/>
          <a:ln w="9525">
            <a:noFill/>
            <a:miter lim="800000"/>
            <a:headEnd/>
            <a:tailEnd/>
          </a:ln>
        </p:spPr>
        <p:txBody>
          <a:bodyPr/>
          <a:lstStyle/>
          <a:p>
            <a:pPr algn="ctr">
              <a:lnSpc>
                <a:spcPct val="100000"/>
              </a:lnSpc>
              <a:buFontTx/>
              <a:buNone/>
            </a:pPr>
            <a:r>
              <a:rPr lang="en-US" altLang="ko-KR" sz="1100" dirty="0" smtClean="0">
                <a:solidFill>
                  <a:schemeClr val="tx1"/>
                </a:solidFill>
                <a:ea typeface="바탕체" pitchFamily="17" charset="-127"/>
                <a:cs typeface="Arial" pitchFamily="34" charset="0"/>
              </a:rPr>
              <a:t>4/11</a:t>
            </a:r>
            <a:endParaRPr lang="en-US" altLang="ko-KR" sz="1100" dirty="0">
              <a:solidFill>
                <a:schemeClr val="tx1"/>
              </a:solidFill>
              <a:ea typeface="바탕체" pitchFamily="17" charset="-127"/>
              <a:cs typeface="Arial" pitchFamily="34" charset="0"/>
            </a:endParaRPr>
          </a:p>
        </p:txBody>
      </p:sp>
      <p:sp>
        <p:nvSpPr>
          <p:cNvPr id="2" name="TextBox 1"/>
          <p:cNvSpPr txBox="1"/>
          <p:nvPr/>
        </p:nvSpPr>
        <p:spPr>
          <a:xfrm>
            <a:off x="5236269" y="6305143"/>
            <a:ext cx="4374916" cy="480131"/>
          </a:xfrm>
          <a:prstGeom prst="rect">
            <a:avLst/>
          </a:prstGeom>
          <a:noFill/>
        </p:spPr>
        <p:txBody>
          <a:bodyPr wrap="none" rtlCol="0">
            <a:spAutoFit/>
          </a:bodyPr>
          <a:lstStyle/>
          <a:p>
            <a:r>
              <a:rPr lang="en-US" altLang="ko-KR" sz="900" dirty="0" smtClean="0"/>
              <a:t>※ Provisionally contracted order backlogs are </a:t>
            </a:r>
            <a:r>
              <a:rPr lang="en-US" altLang="ko-KR" sz="900" dirty="0" smtClean="0">
                <a:ea typeface="바탕체" panose="02030609000101010101" pitchFamily="17" charset="-127"/>
                <a:cs typeface="Arial" panose="020B0604020202020204" pitchFamily="34" charset="0"/>
              </a:rPr>
              <a:t>not included (17,291</a:t>
            </a:r>
            <a:r>
              <a:rPr lang="en-US" altLang="ko-KR" sz="900" dirty="0" smtClean="0"/>
              <a:t> KRW </a:t>
            </a:r>
            <a:r>
              <a:rPr lang="en-US" altLang="ko-KR" sz="900" dirty="0" err="1" smtClean="0"/>
              <a:t>bn</a:t>
            </a:r>
            <a:r>
              <a:rPr lang="en-US" altLang="ko-KR" sz="900" dirty="0" smtClean="0"/>
              <a:t>)</a:t>
            </a:r>
            <a:br>
              <a:rPr lang="en-US" altLang="ko-KR" sz="900" dirty="0" smtClean="0"/>
            </a:br>
            <a:r>
              <a:rPr lang="en-US" altLang="ko-KR" sz="900" dirty="0" smtClean="0"/>
              <a:t>    </a:t>
            </a:r>
            <a:r>
              <a:rPr lang="en-US" altLang="ko-KR" sz="900" dirty="0" smtClean="0">
                <a:ea typeface="바탕체" panose="02030609000101010101" pitchFamily="17" charset="-127"/>
                <a:cs typeface="Arial" panose="020B0604020202020204" pitchFamily="34" charset="0"/>
              </a:rPr>
              <a:t>Xi S&amp;D Housing backlogs </a:t>
            </a:r>
            <a:r>
              <a:rPr lang="en-US" altLang="ko-KR" sz="900" dirty="0"/>
              <a:t>are </a:t>
            </a:r>
            <a:r>
              <a:rPr lang="en-US" altLang="ko-KR" sz="900" dirty="0">
                <a:ea typeface="바탕체" panose="02030609000101010101" pitchFamily="17" charset="-127"/>
                <a:cs typeface="Arial" panose="020B0604020202020204" pitchFamily="34" charset="0"/>
              </a:rPr>
              <a:t>not included </a:t>
            </a:r>
            <a:r>
              <a:rPr lang="en-US" altLang="ko-KR" sz="900" dirty="0" smtClean="0">
                <a:ea typeface="바탕체" panose="02030609000101010101" pitchFamily="17" charset="-127"/>
                <a:cs typeface="Arial" panose="020B0604020202020204" pitchFamily="34" charset="0"/>
              </a:rPr>
              <a:t>(1,185 </a:t>
            </a:r>
            <a:r>
              <a:rPr lang="en-US" altLang="ko-KR" sz="900" dirty="0" smtClean="0"/>
              <a:t>KRW </a:t>
            </a:r>
            <a:r>
              <a:rPr lang="en-US" altLang="ko-KR" sz="900" dirty="0" err="1"/>
              <a:t>bn</a:t>
            </a:r>
            <a:r>
              <a:rPr lang="en-US" altLang="ko-KR" sz="900" dirty="0" smtClean="0"/>
              <a:t>)</a:t>
            </a:r>
            <a:endParaRPr lang="ko-KR" altLang="en-US" sz="900" dirty="0"/>
          </a:p>
        </p:txBody>
      </p:sp>
      <p:sp>
        <p:nvSpPr>
          <p:cNvPr id="18" name="Text Box 139"/>
          <p:cNvSpPr txBox="1">
            <a:spLocks noChangeArrowheads="1"/>
          </p:cNvSpPr>
          <p:nvPr/>
        </p:nvSpPr>
        <p:spPr bwMode="auto">
          <a:xfrm>
            <a:off x="8505224" y="1199661"/>
            <a:ext cx="993775" cy="230187"/>
          </a:xfrm>
          <a:prstGeom prst="rect">
            <a:avLst/>
          </a:prstGeom>
          <a:noFill/>
          <a:ln w="9525">
            <a:noFill/>
            <a:miter lim="800000"/>
            <a:headEnd/>
            <a:tailEnd/>
          </a:ln>
        </p:spPr>
        <p:txBody>
          <a:bodyPr wrap="none">
            <a:spAutoFit/>
          </a:bodyPr>
          <a:lstStyle/>
          <a:p>
            <a:r>
              <a:rPr lang="en-US" altLang="ko-KR" sz="900" dirty="0">
                <a:latin typeface="Arial" charset="0"/>
                <a:ea typeface="바탕체" pitchFamily="17" charset="-127"/>
                <a:cs typeface="Arial" charset="0"/>
              </a:rPr>
              <a:t>(Unit</a:t>
            </a:r>
            <a:r>
              <a:rPr lang="ko-KR" altLang="en-US" sz="900" dirty="0">
                <a:latin typeface="Arial" charset="0"/>
                <a:ea typeface="바탕체" pitchFamily="17" charset="-127"/>
                <a:cs typeface="Arial" charset="0"/>
              </a:rPr>
              <a:t> </a:t>
            </a:r>
            <a:r>
              <a:rPr lang="en-US" altLang="ko-KR" sz="900" dirty="0">
                <a:latin typeface="Arial" charset="0"/>
                <a:ea typeface="바탕체" pitchFamily="17" charset="-127"/>
                <a:cs typeface="Arial" charset="0"/>
              </a:rPr>
              <a:t>: KRW </a:t>
            </a:r>
            <a:r>
              <a:rPr lang="en-US" altLang="ko-KR" sz="900" dirty="0" err="1">
                <a:latin typeface="Arial" charset="0"/>
                <a:ea typeface="바탕체" pitchFamily="17" charset="-127"/>
                <a:cs typeface="Arial" charset="0"/>
              </a:rPr>
              <a:t>bn</a:t>
            </a:r>
            <a:r>
              <a:rPr lang="en-US" altLang="ko-KR" sz="900" dirty="0">
                <a:latin typeface="Arial" charset="0"/>
                <a:ea typeface="바탕체" pitchFamily="17" charset="-127"/>
                <a:cs typeface="Arial" charset="0"/>
              </a:rPr>
              <a:t>)</a:t>
            </a:r>
          </a:p>
        </p:txBody>
      </p:sp>
      <p:graphicFrame>
        <p:nvGraphicFramePr>
          <p:cNvPr id="20" name="표 19"/>
          <p:cNvGraphicFramePr>
            <a:graphicFrameLocks noGrp="1"/>
          </p:cNvGraphicFramePr>
          <p:nvPr>
            <p:extLst>
              <p:ext uri="{D42A27DB-BD31-4B8C-83A1-F6EECF244321}">
                <p14:modId xmlns:p14="http://schemas.microsoft.com/office/powerpoint/2010/main" val="162824404"/>
              </p:ext>
            </p:extLst>
          </p:nvPr>
        </p:nvGraphicFramePr>
        <p:xfrm>
          <a:off x="5333329" y="1437719"/>
          <a:ext cx="4123737" cy="2991692"/>
        </p:xfrm>
        <a:graphic>
          <a:graphicData uri="http://schemas.openxmlformats.org/drawingml/2006/table">
            <a:tbl>
              <a:tblPr firstRow="1" bandRow="1">
                <a:tableStyleId>{21E4AEA4-8DFA-4A89-87EB-49C32662AFE0}</a:tableStyleId>
              </a:tblPr>
              <a:tblGrid>
                <a:gridCol w="1902387">
                  <a:extLst>
                    <a:ext uri="{9D8B030D-6E8A-4147-A177-3AD203B41FA5}">
                      <a16:colId xmlns:a16="http://schemas.microsoft.com/office/drawing/2014/main" val="20000"/>
                    </a:ext>
                  </a:extLst>
                </a:gridCol>
                <a:gridCol w="1110675">
                  <a:extLst>
                    <a:ext uri="{9D8B030D-6E8A-4147-A177-3AD203B41FA5}">
                      <a16:colId xmlns:a16="http://schemas.microsoft.com/office/drawing/2014/main" val="20001"/>
                    </a:ext>
                  </a:extLst>
                </a:gridCol>
                <a:gridCol w="1110675">
                  <a:extLst>
                    <a:ext uri="{9D8B030D-6E8A-4147-A177-3AD203B41FA5}">
                      <a16:colId xmlns:a16="http://schemas.microsoft.com/office/drawing/2014/main" val="20003"/>
                    </a:ext>
                  </a:extLst>
                </a:gridCol>
              </a:tblGrid>
              <a:tr h="344593">
                <a:tc>
                  <a:txBody>
                    <a:bodyPr/>
                    <a:lstStyle/>
                    <a:p>
                      <a:pPr algn="ctr" latinLnBrk="1"/>
                      <a:r>
                        <a:rPr lang="en-US" altLang="ko-KR" sz="800" b="1" dirty="0" smtClean="0">
                          <a:latin typeface="Arial" pitchFamily="34" charset="0"/>
                          <a:cs typeface="Arial" pitchFamily="34" charset="0"/>
                        </a:rPr>
                        <a:t>Site</a:t>
                      </a:r>
                      <a:endParaRPr lang="ko-KR" altLang="en-US" sz="800" b="1" dirty="0">
                        <a:latin typeface="Arial" pitchFamily="34" charset="0"/>
                        <a:cs typeface="Arial" pitchFamily="34" charset="0"/>
                      </a:endParaRPr>
                    </a:p>
                  </a:txBody>
                  <a:tcPr anchor="ctr">
                    <a:solidFill>
                      <a:schemeClr val="tx2">
                        <a:lumMod val="65000"/>
                        <a:lumOff val="35000"/>
                      </a:schemeClr>
                    </a:solidFill>
                  </a:tcPr>
                </a:tc>
                <a:tc>
                  <a:txBody>
                    <a:bodyPr/>
                    <a:lstStyle/>
                    <a:p>
                      <a:pPr algn="ctr" latinLnBrk="1"/>
                      <a:r>
                        <a:rPr lang="en-US" altLang="ko-KR" sz="800" b="1" dirty="0" smtClean="0">
                          <a:latin typeface="Arial" pitchFamily="34" charset="0"/>
                          <a:ea typeface="바탕" pitchFamily="18" charset="-127"/>
                          <a:cs typeface="Arial" pitchFamily="34" charset="0"/>
                        </a:rPr>
                        <a:t>PF</a:t>
                      </a:r>
                      <a:r>
                        <a:rPr lang="en-US" altLang="ko-KR" sz="800" b="1" baseline="0" dirty="0" smtClean="0">
                          <a:latin typeface="Arial" pitchFamily="34" charset="0"/>
                          <a:ea typeface="바탕" pitchFamily="18" charset="-127"/>
                          <a:cs typeface="Arial" pitchFamily="34" charset="0"/>
                        </a:rPr>
                        <a:t> Guarantee</a:t>
                      </a:r>
                    </a:p>
                    <a:p>
                      <a:pPr algn="ctr" latinLnBrk="1"/>
                      <a:r>
                        <a:rPr lang="en-US" altLang="ko-KR" sz="800" b="1" baseline="0" dirty="0" smtClean="0">
                          <a:latin typeface="Arial" pitchFamily="34" charset="0"/>
                          <a:ea typeface="바탕" pitchFamily="18" charset="-127"/>
                          <a:cs typeface="Arial" pitchFamily="34" charset="0"/>
                        </a:rPr>
                        <a:t>(KRW </a:t>
                      </a:r>
                      <a:r>
                        <a:rPr lang="en-US" altLang="ko-KR" sz="800" b="1" baseline="0" dirty="0" err="1" smtClean="0">
                          <a:latin typeface="Arial" pitchFamily="34" charset="0"/>
                          <a:ea typeface="바탕" pitchFamily="18" charset="-127"/>
                          <a:cs typeface="Arial" pitchFamily="34" charset="0"/>
                        </a:rPr>
                        <a:t>bn</a:t>
                      </a:r>
                      <a:r>
                        <a:rPr lang="en-US" altLang="ko-KR" sz="800" b="1" baseline="0" dirty="0" smtClean="0">
                          <a:latin typeface="Arial" pitchFamily="34" charset="0"/>
                          <a:ea typeface="바탕" pitchFamily="18" charset="-127"/>
                          <a:cs typeface="Arial" pitchFamily="34" charset="0"/>
                        </a:rPr>
                        <a:t>)</a:t>
                      </a:r>
                      <a:endParaRPr lang="ko-KR" altLang="en-US" sz="800" b="1" dirty="0">
                        <a:latin typeface="Arial" pitchFamily="34" charset="0"/>
                        <a:ea typeface="바탕" pitchFamily="18" charset="-127"/>
                        <a:cs typeface="Arial" pitchFamily="34" charset="0"/>
                      </a:endParaRPr>
                    </a:p>
                  </a:txBody>
                  <a:tcPr anchor="ctr">
                    <a:solidFill>
                      <a:schemeClr val="tx2">
                        <a:lumMod val="65000"/>
                        <a:lumOff val="35000"/>
                      </a:schemeClr>
                    </a:solidFill>
                  </a:tcPr>
                </a:tc>
                <a:tc>
                  <a:txBody>
                    <a:bodyPr/>
                    <a:lstStyle/>
                    <a:p>
                      <a:pPr algn="ctr" latinLnBrk="1"/>
                      <a:r>
                        <a:rPr lang="en-US" altLang="ko-KR" sz="800" b="1" dirty="0" smtClean="0">
                          <a:latin typeface="Arial" pitchFamily="34" charset="0"/>
                          <a:ea typeface="바탕" pitchFamily="18" charset="-127"/>
                          <a:cs typeface="Arial" pitchFamily="34" charset="0"/>
                        </a:rPr>
                        <a:t>Expected</a:t>
                      </a:r>
                    </a:p>
                    <a:p>
                      <a:pPr algn="ctr" latinLnBrk="1"/>
                      <a:r>
                        <a:rPr lang="en-US" altLang="ko-KR" sz="800" b="1" dirty="0" smtClean="0">
                          <a:latin typeface="Arial" pitchFamily="34" charset="0"/>
                          <a:ea typeface="바탕" pitchFamily="18" charset="-127"/>
                          <a:cs typeface="Arial" pitchFamily="34" charset="0"/>
                        </a:rPr>
                        <a:t>Start*</a:t>
                      </a:r>
                      <a:endParaRPr lang="ko-KR" altLang="en-US" sz="800" b="1" dirty="0">
                        <a:latin typeface="Arial" pitchFamily="34" charset="0"/>
                        <a:ea typeface="바탕" pitchFamily="18" charset="-127"/>
                        <a:cs typeface="Arial" pitchFamily="34" charset="0"/>
                      </a:endParaRPr>
                    </a:p>
                  </a:txBody>
                  <a:tcPr anchor="ctr">
                    <a:solidFill>
                      <a:schemeClr val="tx2">
                        <a:lumMod val="65000"/>
                        <a:lumOff val="35000"/>
                      </a:schemeClr>
                    </a:solidFill>
                  </a:tcPr>
                </a:tc>
                <a:extLst>
                  <a:ext uri="{0D108BD9-81ED-4DB2-BD59-A6C34878D82A}">
                    <a16:rowId xmlns:a16="http://schemas.microsoft.com/office/drawing/2014/main" val="10000"/>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Yongin Shinbong</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222</a:t>
                      </a:r>
                    </a:p>
                  </a:txBody>
                  <a:tcPr marL="0" marR="0" marT="0" marB="0" anchor="ctr">
                    <a:solidFill>
                      <a:schemeClr val="bg2">
                        <a:lumMod val="20000"/>
                        <a:lumOff val="80000"/>
                      </a:schemeClr>
                    </a:solidFill>
                  </a:tcPr>
                </a:tc>
                <a:tc>
                  <a:txBody>
                    <a:bodyPr/>
                    <a:lstStyle/>
                    <a:p>
                      <a:pPr algn="ctr" rtl="0" fontAlgn="ctr"/>
                      <a:r>
                        <a:rPr lang="en-US" altLang="ko-KR"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2025</a:t>
                      </a:r>
                    </a:p>
                  </a:txBody>
                  <a:tcPr marL="0" marR="0" marT="0" marB="0" anchor="ctr">
                    <a:solidFill>
                      <a:schemeClr val="bg2">
                        <a:lumMod val="20000"/>
                        <a:lumOff val="80000"/>
                      </a:schemeClr>
                    </a:solidFill>
                  </a:tcPr>
                </a:tc>
                <a:extLst>
                  <a:ext uri="{0D108BD9-81ED-4DB2-BD59-A6C34878D82A}">
                    <a16:rowId xmlns:a16="http://schemas.microsoft.com/office/drawing/2014/main" val="10001"/>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Busan Chokjin1BL</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293</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2024</a:t>
                      </a:r>
                    </a:p>
                  </a:txBody>
                  <a:tcPr marL="0" marR="0" marT="0" marB="0" anchor="ctr">
                    <a:solidFill>
                      <a:schemeClr val="bg2">
                        <a:lumMod val="20000"/>
                        <a:lumOff val="80000"/>
                      </a:schemeClr>
                    </a:solidFill>
                  </a:tcPr>
                </a:tc>
                <a:extLst>
                  <a:ext uri="{0D108BD9-81ED-4DB2-BD59-A6C34878D82A}">
                    <a16:rowId xmlns:a16="http://schemas.microsoft.com/office/drawing/2014/main" val="1992243720"/>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Asan central city A123BL</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165</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2024</a:t>
                      </a:r>
                    </a:p>
                  </a:txBody>
                  <a:tcPr marL="0" marR="0" marT="0" marB="0" anchor="ctr">
                    <a:solidFill>
                      <a:schemeClr val="bg2">
                        <a:lumMod val="20000"/>
                        <a:lumOff val="80000"/>
                      </a:schemeClr>
                    </a:solidFill>
                  </a:tcPr>
                </a:tc>
                <a:extLst>
                  <a:ext uri="{0D108BD9-81ED-4DB2-BD59-A6C34878D82A}">
                    <a16:rowId xmlns:a16="http://schemas.microsoft.com/office/drawing/2014/main" val="23949830"/>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Daejun Doan2BL</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131</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2026</a:t>
                      </a:r>
                      <a:endPar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1092452875"/>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Cheonan Baegseog5 Xi</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100</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2025</a:t>
                      </a:r>
                    </a:p>
                  </a:txBody>
                  <a:tcPr marL="0" marR="0" marT="0" marB="0" anchor="ctr">
                    <a:solidFill>
                      <a:schemeClr val="bg2">
                        <a:lumMod val="20000"/>
                        <a:lumOff val="80000"/>
                      </a:schemeClr>
                    </a:solidFill>
                  </a:tcPr>
                </a:tc>
                <a:extLst>
                  <a:ext uri="{0D108BD9-81ED-4DB2-BD59-A6C34878D82A}">
                    <a16:rowId xmlns:a16="http://schemas.microsoft.com/office/drawing/2014/main" val="10003"/>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Cheonan Sungsung8BL</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96</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2025</a:t>
                      </a:r>
                      <a:endPar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2602996942"/>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Yongin Songjeon</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88</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2024</a:t>
                      </a:r>
                    </a:p>
                  </a:txBody>
                  <a:tcPr marL="0" marR="0" marT="0" marB="0" anchor="ctr">
                    <a:solidFill>
                      <a:schemeClr val="bg2">
                        <a:lumMod val="20000"/>
                        <a:lumOff val="80000"/>
                      </a:schemeClr>
                    </a:solidFill>
                  </a:tcPr>
                </a:tc>
                <a:extLst>
                  <a:ext uri="{0D108BD9-81ED-4DB2-BD59-A6C34878D82A}">
                    <a16:rowId xmlns:a16="http://schemas.microsoft.com/office/drawing/2014/main" val="191863445"/>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Osan naesammi 2BL</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55</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2025</a:t>
                      </a:r>
                      <a:endPar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10005"/>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Dongchun Xi 3</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45</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2025</a:t>
                      </a:r>
                      <a:endPar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2387288148"/>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Icheon Songjeongdong</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45</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2023</a:t>
                      </a:r>
                    </a:p>
                  </a:txBody>
                  <a:tcPr marL="0" marR="0" marT="0" marB="0" anchor="ctr">
                    <a:solidFill>
                      <a:schemeClr val="bg2">
                        <a:lumMod val="20000"/>
                        <a:lumOff val="80000"/>
                      </a:schemeClr>
                    </a:solidFill>
                  </a:tcPr>
                </a:tc>
                <a:extLst>
                  <a:ext uri="{0D108BD9-81ED-4DB2-BD59-A6C34878D82A}">
                    <a16:rowId xmlns:a16="http://schemas.microsoft.com/office/drawing/2014/main" val="82007496"/>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Wonjoo Dangu</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44</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2023</a:t>
                      </a:r>
                    </a:p>
                  </a:txBody>
                  <a:tcPr marL="0" marR="0" marT="0" marB="0" anchor="ctr">
                    <a:solidFill>
                      <a:schemeClr val="bg2">
                        <a:lumMod val="20000"/>
                        <a:lumOff val="80000"/>
                      </a:schemeClr>
                    </a:solidFill>
                  </a:tcPr>
                </a:tc>
                <a:extLst>
                  <a:ext uri="{0D108BD9-81ED-4DB2-BD59-A6C34878D82A}">
                    <a16:rowId xmlns:a16="http://schemas.microsoft.com/office/drawing/2014/main" val="2753809122"/>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Etc.</a:t>
                      </a:r>
                    </a:p>
                  </a:txBody>
                  <a:tcPr marL="0" marR="0" marT="0" marB="0" anchor="ctr">
                    <a:solidFill>
                      <a:schemeClr val="bg2">
                        <a:lumMod val="20000"/>
                        <a:lumOff val="8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198</a:t>
                      </a:r>
                    </a:p>
                  </a:txBody>
                  <a:tcPr marL="0" marR="0" marT="0" marB="0" anchor="ctr">
                    <a:solidFill>
                      <a:schemeClr val="bg2">
                        <a:lumMod val="20000"/>
                        <a:lumOff val="80000"/>
                      </a:schemeClr>
                    </a:solidFill>
                  </a:tcPr>
                </a:tc>
                <a:tc>
                  <a:txBody>
                    <a:bodyPr/>
                    <a:lstStyle/>
                    <a:p>
                      <a:pPr algn="ctr" rtl="0" fontAlgn="ctr"/>
                      <a:r>
                        <a:rPr lang="en-US" altLang="ko-KR" sz="700" b="0" i="0" u="none" strike="noStrike" dirty="0" smtClean="0">
                          <a:solidFill>
                            <a:srgbClr val="000000"/>
                          </a:solidFill>
                          <a:effectLst/>
                          <a:latin typeface="Arial" panose="020B0604020202020204" pitchFamily="34" charset="0"/>
                          <a:ea typeface="맑은 고딕" panose="020B0503020000020004" pitchFamily="50" charset="-127"/>
                          <a:cs typeface="Arial" panose="020B0604020202020204" pitchFamily="34" charset="0"/>
                        </a:rPr>
                        <a:t>2025</a:t>
                      </a:r>
                      <a:endParaRPr lang="en-US" altLang="ko-KR"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0" marR="0" marT="0" marB="0" anchor="ctr">
                    <a:solidFill>
                      <a:schemeClr val="bg2">
                        <a:lumMod val="20000"/>
                        <a:lumOff val="80000"/>
                      </a:schemeClr>
                    </a:solidFill>
                  </a:tcPr>
                </a:tc>
                <a:extLst>
                  <a:ext uri="{0D108BD9-81ED-4DB2-BD59-A6C34878D82A}">
                    <a16:rowId xmlns:a16="http://schemas.microsoft.com/office/drawing/2014/main" val="10007"/>
                  </a:ext>
                </a:extLst>
              </a:tr>
              <a:tr h="203623">
                <a:tc>
                  <a:txBody>
                    <a:bodyPr/>
                    <a:lstStyle/>
                    <a:p>
                      <a:pPr algn="ctr" rtl="0" fontAlgn="ctr"/>
                      <a:r>
                        <a:rPr lang="en-US" sz="7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Total</a:t>
                      </a:r>
                    </a:p>
                  </a:txBody>
                  <a:tcPr marL="0" marR="0" marT="0" marB="0" anchor="ctr">
                    <a:solidFill>
                      <a:schemeClr val="bg2">
                        <a:lumMod val="40000"/>
                        <a:lumOff val="60000"/>
                      </a:schemeClr>
                    </a:solidFill>
                  </a:tcPr>
                </a:tc>
                <a:tc>
                  <a:txBody>
                    <a:bodyPr/>
                    <a:lstStyle/>
                    <a:p>
                      <a:pPr algn="r" rtl="0" fontAlgn="ctr"/>
                      <a:r>
                        <a:rPr lang="en-US" altLang="ko-KR" sz="700" b="1"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1,482</a:t>
                      </a:r>
                    </a:p>
                  </a:txBody>
                  <a:tcPr marL="0" marR="0" marT="0" marB="0" anchor="ctr">
                    <a:solidFill>
                      <a:schemeClr val="bg2">
                        <a:lumMod val="40000"/>
                        <a:lumOff val="60000"/>
                      </a:schemeClr>
                    </a:solidFill>
                  </a:tcPr>
                </a:tc>
                <a:tc>
                  <a:txBody>
                    <a:bodyPr/>
                    <a:lstStyle/>
                    <a:p>
                      <a:pPr algn="ctr" fontAlgn="ctr"/>
                      <a:r>
                        <a:rPr lang="ko-KR" altLang="en-US" sz="7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p>
                  </a:txBody>
                  <a:tcPr marL="0" marR="0" marT="0" marB="0" anchor="ctr">
                    <a:solidFill>
                      <a:schemeClr val="bg2">
                        <a:lumMod val="40000"/>
                        <a:lumOff val="60000"/>
                      </a:schemeClr>
                    </a:solid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표 13"/>
          <p:cNvGraphicFramePr>
            <a:graphicFrameLocks noGrp="1"/>
          </p:cNvGraphicFramePr>
          <p:nvPr>
            <p:extLst>
              <p:ext uri="{D42A27DB-BD31-4B8C-83A1-F6EECF244321}">
                <p14:modId xmlns:p14="http://schemas.microsoft.com/office/powerpoint/2010/main" val="2512807738"/>
              </p:ext>
            </p:extLst>
          </p:nvPr>
        </p:nvGraphicFramePr>
        <p:xfrm>
          <a:off x="420418" y="2992346"/>
          <a:ext cx="4302084" cy="1914391"/>
        </p:xfrm>
        <a:graphic>
          <a:graphicData uri="http://schemas.openxmlformats.org/drawingml/2006/table">
            <a:tbl>
              <a:tblPr firstRow="1" bandRow="1">
                <a:tableStyleId>{21E4AEA4-8DFA-4A89-87EB-49C32662AFE0}</a:tableStyleId>
              </a:tblPr>
              <a:tblGrid>
                <a:gridCol w="1122988">
                  <a:extLst>
                    <a:ext uri="{9D8B030D-6E8A-4147-A177-3AD203B41FA5}">
                      <a16:colId xmlns:a16="http://schemas.microsoft.com/office/drawing/2014/main" val="20000"/>
                    </a:ext>
                  </a:extLst>
                </a:gridCol>
                <a:gridCol w="794774">
                  <a:extLst>
                    <a:ext uri="{9D8B030D-6E8A-4147-A177-3AD203B41FA5}">
                      <a16:colId xmlns:a16="http://schemas.microsoft.com/office/drawing/2014/main" val="20004"/>
                    </a:ext>
                  </a:extLst>
                </a:gridCol>
                <a:gridCol w="794774">
                  <a:extLst>
                    <a:ext uri="{9D8B030D-6E8A-4147-A177-3AD203B41FA5}">
                      <a16:colId xmlns:a16="http://schemas.microsoft.com/office/drawing/2014/main" val="20005"/>
                    </a:ext>
                  </a:extLst>
                </a:gridCol>
                <a:gridCol w="794774">
                  <a:extLst>
                    <a:ext uri="{9D8B030D-6E8A-4147-A177-3AD203B41FA5}">
                      <a16:colId xmlns:a16="http://schemas.microsoft.com/office/drawing/2014/main" val="20006"/>
                    </a:ext>
                  </a:extLst>
                </a:gridCol>
                <a:gridCol w="794774">
                  <a:extLst>
                    <a:ext uri="{9D8B030D-6E8A-4147-A177-3AD203B41FA5}">
                      <a16:colId xmlns:a16="http://schemas.microsoft.com/office/drawing/2014/main" val="1904646114"/>
                    </a:ext>
                  </a:extLst>
                </a:gridCol>
              </a:tblGrid>
              <a:tr h="380914">
                <a:tc>
                  <a:txBody>
                    <a:bodyPr/>
                    <a:lstStyle/>
                    <a:p>
                      <a:pPr algn="ctr" latinLnBrk="1"/>
                      <a:r>
                        <a:rPr lang="en-US" altLang="ko-KR" sz="1100" b="1" dirty="0" smtClean="0">
                          <a:latin typeface="Arial" pitchFamily="34" charset="0"/>
                          <a:ea typeface="바탕" pitchFamily="18" charset="-127"/>
                          <a:cs typeface="Arial" pitchFamily="34" charset="0"/>
                        </a:rPr>
                        <a:t>Year</a:t>
                      </a:r>
                      <a:endParaRPr lang="ko-KR" altLang="en-US" sz="1100" b="1" dirty="0">
                        <a:latin typeface="Arial" pitchFamily="34" charset="0"/>
                        <a:ea typeface="바탕" pitchFamily="18" charset="-127"/>
                        <a:cs typeface="Arial" pitchFamily="34" charset="0"/>
                      </a:endParaRPr>
                    </a:p>
                  </a:txBody>
                  <a:tcPr anchor="ctr">
                    <a:solidFill>
                      <a:srgbClr val="4D4D4D"/>
                    </a:solidFill>
                  </a:tcPr>
                </a:tc>
                <a:tc>
                  <a:txBody>
                    <a:bodyPr/>
                    <a:lstStyle/>
                    <a:p>
                      <a:pPr algn="ctr" fontAlgn="ctr"/>
                      <a:r>
                        <a:rPr lang="en-US" altLang="ko-KR" sz="1100" b="1" i="0" u="none" strike="noStrike" dirty="0" smtClean="0">
                          <a:solidFill>
                            <a:srgbClr val="FFFFFF"/>
                          </a:solidFill>
                          <a:latin typeface="Arial" pitchFamily="34" charset="0"/>
                          <a:ea typeface="바탕체" pitchFamily="17" charset="-127"/>
                          <a:cs typeface="Arial" pitchFamily="34" charset="0"/>
                        </a:rPr>
                        <a:t>20</a:t>
                      </a:r>
                    </a:p>
                  </a:txBody>
                  <a:tcPr anchor="ctr">
                    <a:solidFill>
                      <a:srgbClr val="4D4D4D"/>
                    </a:solidFill>
                  </a:tcPr>
                </a:tc>
                <a:tc>
                  <a:txBody>
                    <a:bodyPr/>
                    <a:lstStyle/>
                    <a:p>
                      <a:pPr algn="ctr" fontAlgn="ctr"/>
                      <a:r>
                        <a:rPr lang="en-US" altLang="ko-KR" sz="1100" b="1" i="0" u="none" strike="noStrike" dirty="0" smtClean="0">
                          <a:solidFill>
                            <a:srgbClr val="FFFFFF"/>
                          </a:solidFill>
                          <a:latin typeface="Arial" pitchFamily="34" charset="0"/>
                          <a:ea typeface="바탕체" pitchFamily="17" charset="-127"/>
                          <a:cs typeface="Arial" pitchFamily="34" charset="0"/>
                        </a:rPr>
                        <a:t>21</a:t>
                      </a:r>
                    </a:p>
                  </a:txBody>
                  <a:tcPr anchor="ctr">
                    <a:solidFill>
                      <a:srgbClr val="4D4D4D"/>
                    </a:solidFill>
                  </a:tcPr>
                </a:tc>
                <a:tc>
                  <a:txBody>
                    <a:bodyPr/>
                    <a:lstStyle/>
                    <a:p>
                      <a:pPr algn="ctr" fontAlgn="ctr"/>
                      <a:r>
                        <a:rPr lang="en-US" altLang="ko-KR" sz="1100" b="1" i="0" u="none" strike="noStrike" dirty="0" smtClean="0">
                          <a:solidFill>
                            <a:srgbClr val="FFFFFF"/>
                          </a:solidFill>
                          <a:latin typeface="Arial" pitchFamily="34" charset="0"/>
                          <a:ea typeface="바탕체" pitchFamily="17" charset="-127"/>
                          <a:cs typeface="Arial" pitchFamily="34" charset="0"/>
                        </a:rPr>
                        <a:t>22</a:t>
                      </a:r>
                    </a:p>
                  </a:txBody>
                  <a:tcPr anchor="ctr">
                    <a:solidFill>
                      <a:srgbClr val="4D4D4D"/>
                    </a:solidFill>
                  </a:tcPr>
                </a:tc>
                <a:tc>
                  <a:txBody>
                    <a:bodyPr/>
                    <a:lstStyle/>
                    <a:p>
                      <a:pPr algn="ctr" fontAlgn="ctr"/>
                      <a:r>
                        <a:rPr lang="en-US" altLang="ko-KR" sz="1100" b="1" i="0" u="none" strike="noStrike" dirty="0" smtClean="0">
                          <a:solidFill>
                            <a:srgbClr val="FFFFFF"/>
                          </a:solidFill>
                          <a:latin typeface="Arial" pitchFamily="34" charset="0"/>
                          <a:ea typeface="바탕체" pitchFamily="17" charset="-127"/>
                          <a:cs typeface="Arial" pitchFamily="34" charset="0"/>
                        </a:rPr>
                        <a:t>1H23</a:t>
                      </a:r>
                    </a:p>
                  </a:txBody>
                  <a:tcPr anchor="ctr">
                    <a:solidFill>
                      <a:srgbClr val="4D4D4D"/>
                    </a:solidFill>
                  </a:tcPr>
                </a:tc>
                <a:extLst>
                  <a:ext uri="{0D108BD9-81ED-4DB2-BD59-A6C34878D82A}">
                    <a16:rowId xmlns:a16="http://schemas.microsoft.com/office/drawing/2014/main" val="10000"/>
                  </a:ext>
                </a:extLst>
              </a:tr>
              <a:tr h="380914">
                <a:tc>
                  <a:txBody>
                    <a:bodyPr/>
                    <a:lstStyle/>
                    <a:p>
                      <a:pPr algn="ctr" latinLnBrk="1"/>
                      <a:r>
                        <a:rPr lang="en-US" altLang="ko-KR" sz="1000" b="0" dirty="0" smtClean="0">
                          <a:latin typeface="Arial" pitchFamily="34" charset="0"/>
                          <a:cs typeface="Arial" pitchFamily="34" charset="0"/>
                        </a:rPr>
                        <a:t>Gross Debt</a:t>
                      </a:r>
                      <a:endParaRPr lang="ko-KR" altLang="en-US" sz="1000" b="0" dirty="0">
                        <a:latin typeface="Arial" pitchFamily="34" charset="0"/>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3.24</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3.37</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4.39</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5.43</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extLst>
                  <a:ext uri="{0D108BD9-81ED-4DB2-BD59-A6C34878D82A}">
                    <a16:rowId xmlns:a16="http://schemas.microsoft.com/office/drawing/2014/main" val="10001"/>
                  </a:ext>
                </a:extLst>
              </a:tr>
              <a:tr h="771649">
                <a:tc>
                  <a:txBody>
                    <a:bodyPr/>
                    <a:lstStyle/>
                    <a:p>
                      <a:pPr algn="ctr" latinLnBrk="1"/>
                      <a:r>
                        <a:rPr lang="en-US" altLang="ko-KR" sz="900" b="0" smtClean="0">
                          <a:latin typeface="Arial" pitchFamily="34" charset="0"/>
                          <a:cs typeface="Arial" pitchFamily="34" charset="0"/>
                        </a:rPr>
                        <a:t>Cash</a:t>
                      </a:r>
                      <a:r>
                        <a:rPr lang="en-US" altLang="ko-KR" sz="900" b="0" baseline="0" smtClean="0">
                          <a:latin typeface="Arial" pitchFamily="34" charset="0"/>
                          <a:cs typeface="Arial" pitchFamily="34" charset="0"/>
                        </a:rPr>
                        <a:t>, Cash Equivalent &amp;</a:t>
                      </a:r>
                    </a:p>
                    <a:p>
                      <a:pPr algn="ctr" latinLnBrk="1"/>
                      <a:r>
                        <a:rPr lang="en-US" altLang="ko-KR" sz="900" b="0" baseline="0" smtClean="0">
                          <a:latin typeface="Arial" pitchFamily="34" charset="0"/>
                          <a:cs typeface="Arial" pitchFamily="34" charset="0"/>
                        </a:rPr>
                        <a:t>Short-term</a:t>
                      </a:r>
                      <a:br>
                        <a:rPr lang="en-US" altLang="ko-KR" sz="900" b="0" baseline="0" smtClean="0">
                          <a:latin typeface="Arial" pitchFamily="34" charset="0"/>
                          <a:cs typeface="Arial" pitchFamily="34" charset="0"/>
                        </a:rPr>
                      </a:br>
                      <a:r>
                        <a:rPr lang="en-US" altLang="ko-KR" sz="900" b="0" baseline="0" smtClean="0">
                          <a:latin typeface="Arial" pitchFamily="34" charset="0"/>
                          <a:cs typeface="Arial" pitchFamily="34" charset="0"/>
                        </a:rPr>
                        <a:t>Financial Inst.</a:t>
                      </a:r>
                      <a:endParaRPr lang="ko-KR" altLang="en-US" sz="900" b="0" dirty="0">
                        <a:latin typeface="Arial" pitchFamily="34" charset="0"/>
                        <a:cs typeface="Arial" pitchFamily="34" charset="0"/>
                      </a:endParaRPr>
                    </a:p>
                  </a:txBody>
                  <a:tcPr anchor="ctr">
                    <a:solidFill>
                      <a:schemeClr val="bg2">
                        <a:lumMod val="20000"/>
                        <a:lumOff val="8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2.32</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20000"/>
                        <a:lumOff val="8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3.01</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20000"/>
                        <a:lumOff val="8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2.52</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20000"/>
                        <a:lumOff val="8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3.39</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20000"/>
                        <a:lumOff val="80000"/>
                      </a:schemeClr>
                    </a:solidFill>
                  </a:tcPr>
                </a:tc>
                <a:extLst>
                  <a:ext uri="{0D108BD9-81ED-4DB2-BD59-A6C34878D82A}">
                    <a16:rowId xmlns:a16="http://schemas.microsoft.com/office/drawing/2014/main" val="10002"/>
                  </a:ext>
                </a:extLst>
              </a:tr>
              <a:tr h="380914">
                <a:tc>
                  <a:txBody>
                    <a:bodyPr/>
                    <a:lstStyle/>
                    <a:p>
                      <a:pPr algn="ctr" latinLnBrk="1"/>
                      <a:r>
                        <a:rPr lang="en-US" altLang="ko-KR" sz="1000" b="0" dirty="0" smtClean="0">
                          <a:latin typeface="Arial" pitchFamily="34" charset="0"/>
                          <a:cs typeface="Arial" pitchFamily="34" charset="0"/>
                        </a:rPr>
                        <a:t>Net Debt</a:t>
                      </a:r>
                      <a:endParaRPr lang="ko-KR" altLang="en-US" sz="1000" b="0" dirty="0">
                        <a:latin typeface="Arial" pitchFamily="34" charset="0"/>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0.92</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0.36</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1.88</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2.03</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1710760731"/>
              </p:ext>
            </p:extLst>
          </p:nvPr>
        </p:nvGraphicFramePr>
        <p:xfrm>
          <a:off x="412750" y="5416518"/>
          <a:ext cx="4309751" cy="864000"/>
        </p:xfrm>
        <a:graphic>
          <a:graphicData uri="http://schemas.openxmlformats.org/drawingml/2006/table">
            <a:tbl>
              <a:tblPr firstRow="1" bandRow="1">
                <a:tableStyleId>{073A0DAA-6AF3-43AB-8588-CEC1D06C72B9}</a:tableStyleId>
              </a:tblPr>
              <a:tblGrid>
                <a:gridCol w="663491">
                  <a:extLst>
                    <a:ext uri="{9D8B030D-6E8A-4147-A177-3AD203B41FA5}">
                      <a16:colId xmlns:a16="http://schemas.microsoft.com/office/drawing/2014/main" val="20000"/>
                    </a:ext>
                  </a:extLst>
                </a:gridCol>
                <a:gridCol w="714122">
                  <a:extLst>
                    <a:ext uri="{9D8B030D-6E8A-4147-A177-3AD203B41FA5}">
                      <a16:colId xmlns:a16="http://schemas.microsoft.com/office/drawing/2014/main" val="20003"/>
                    </a:ext>
                  </a:extLst>
                </a:gridCol>
                <a:gridCol w="714122">
                  <a:extLst>
                    <a:ext uri="{9D8B030D-6E8A-4147-A177-3AD203B41FA5}">
                      <a16:colId xmlns:a16="http://schemas.microsoft.com/office/drawing/2014/main" val="20002"/>
                    </a:ext>
                  </a:extLst>
                </a:gridCol>
                <a:gridCol w="714122">
                  <a:extLst>
                    <a:ext uri="{9D8B030D-6E8A-4147-A177-3AD203B41FA5}">
                      <a16:colId xmlns:a16="http://schemas.microsoft.com/office/drawing/2014/main" val="20005"/>
                    </a:ext>
                  </a:extLst>
                </a:gridCol>
                <a:gridCol w="714122">
                  <a:extLst>
                    <a:ext uri="{9D8B030D-6E8A-4147-A177-3AD203B41FA5}">
                      <a16:colId xmlns:a16="http://schemas.microsoft.com/office/drawing/2014/main" val="2029660570"/>
                    </a:ext>
                  </a:extLst>
                </a:gridCol>
                <a:gridCol w="789772">
                  <a:extLst>
                    <a:ext uri="{9D8B030D-6E8A-4147-A177-3AD203B41FA5}">
                      <a16:colId xmlns:a16="http://schemas.microsoft.com/office/drawing/2014/main" val="20004"/>
                    </a:ext>
                  </a:extLst>
                </a:gridCol>
              </a:tblGrid>
              <a:tr h="432000">
                <a:tc>
                  <a:txBody>
                    <a:bodyPr/>
                    <a:lstStyle/>
                    <a:p>
                      <a:pPr algn="ctr" latinLnBrk="1"/>
                      <a:r>
                        <a:rPr lang="en-US" altLang="ko-KR" sz="1100" b="1" dirty="0" smtClean="0">
                          <a:latin typeface="Arial" pitchFamily="34" charset="0"/>
                          <a:ea typeface="바탕" pitchFamily="18" charset="-127"/>
                          <a:cs typeface="Arial" pitchFamily="34" charset="0"/>
                        </a:rPr>
                        <a:t>Year</a:t>
                      </a:r>
                      <a:endParaRPr lang="ko-KR" altLang="en-US" sz="1100" b="1" dirty="0">
                        <a:latin typeface="Arial" pitchFamily="34" charset="0"/>
                        <a:ea typeface="바탕" pitchFamily="18" charset="-127"/>
                        <a:cs typeface="Arial" pitchFamily="34" charset="0"/>
                      </a:endParaRPr>
                    </a:p>
                  </a:txBody>
                  <a:tcPr anchor="ctr">
                    <a:solidFill>
                      <a:schemeClr val="tx1">
                        <a:lumMod val="75000"/>
                        <a:lumOff val="25000"/>
                      </a:schemeClr>
                    </a:solidFill>
                  </a:tcPr>
                </a:tc>
                <a:tc>
                  <a:txBody>
                    <a:bodyPr/>
                    <a:lstStyle/>
                    <a:p>
                      <a:pPr algn="ctr" latinLnBrk="1"/>
                      <a:r>
                        <a:rPr lang="en-US" altLang="ko-KR" sz="1100" b="1" dirty="0" smtClean="0">
                          <a:latin typeface="Arial" pitchFamily="34" charset="0"/>
                          <a:cs typeface="Arial" pitchFamily="34" charset="0"/>
                        </a:rPr>
                        <a:t>2023</a:t>
                      </a:r>
                      <a:endParaRPr lang="ko-KR" altLang="en-US" sz="1100" b="1" dirty="0">
                        <a:latin typeface="Arial" pitchFamily="34" charset="0"/>
                        <a:cs typeface="Arial" pitchFamily="34" charset="0"/>
                      </a:endParaRPr>
                    </a:p>
                  </a:txBody>
                  <a:tcPr anchor="ctr">
                    <a:solidFill>
                      <a:schemeClr val="tx1">
                        <a:lumMod val="75000"/>
                        <a:lumOff val="25000"/>
                      </a:schemeClr>
                    </a:solidFill>
                  </a:tcPr>
                </a:tc>
                <a:tc>
                  <a:txBody>
                    <a:bodyPr/>
                    <a:lstStyle/>
                    <a:p>
                      <a:pPr algn="ctr" latinLnBrk="1"/>
                      <a:r>
                        <a:rPr lang="en-US" altLang="ko-KR" sz="1100" b="1" dirty="0" smtClean="0">
                          <a:latin typeface="Arial" pitchFamily="34" charset="0"/>
                          <a:cs typeface="Arial" pitchFamily="34" charset="0"/>
                        </a:rPr>
                        <a:t>2024</a:t>
                      </a:r>
                      <a:endParaRPr lang="ko-KR" altLang="en-US" sz="1100" b="1" dirty="0">
                        <a:latin typeface="Arial" pitchFamily="34" charset="0"/>
                        <a:cs typeface="Arial" pitchFamily="34" charset="0"/>
                      </a:endParaRPr>
                    </a:p>
                  </a:txBody>
                  <a:tcPr anchor="ctr">
                    <a:solidFill>
                      <a:schemeClr val="tx1">
                        <a:lumMod val="75000"/>
                        <a:lumOff val="25000"/>
                      </a:schemeClr>
                    </a:solidFill>
                  </a:tcPr>
                </a:tc>
                <a:tc>
                  <a:txBody>
                    <a:bodyPr/>
                    <a:lstStyle/>
                    <a:p>
                      <a:pPr algn="ctr" latinLnBrk="1"/>
                      <a:r>
                        <a:rPr lang="en-US" altLang="ko-KR" sz="1100" b="1" dirty="0" smtClean="0">
                          <a:latin typeface="Arial" pitchFamily="34" charset="0"/>
                          <a:cs typeface="Arial" pitchFamily="34" charset="0"/>
                        </a:rPr>
                        <a:t>2025</a:t>
                      </a:r>
                      <a:endParaRPr lang="ko-KR" altLang="en-US" sz="1100" b="1" dirty="0">
                        <a:latin typeface="Arial" pitchFamily="34" charset="0"/>
                        <a:cs typeface="Arial" pitchFamily="34" charset="0"/>
                      </a:endParaRPr>
                    </a:p>
                  </a:txBody>
                  <a:tcPr anchor="ctr">
                    <a:solidFill>
                      <a:schemeClr val="tx1">
                        <a:lumMod val="75000"/>
                        <a:lumOff val="25000"/>
                      </a:schemeClr>
                    </a:solidFill>
                  </a:tcPr>
                </a:tc>
                <a:tc>
                  <a:txBody>
                    <a:bodyPr/>
                    <a:lstStyle/>
                    <a:p>
                      <a:pPr algn="ctr" latinLnBrk="1"/>
                      <a:r>
                        <a:rPr lang="en-US" altLang="ko-KR" sz="1100" b="1" dirty="0" smtClean="0">
                          <a:latin typeface="Arial" pitchFamily="34" charset="0"/>
                          <a:cs typeface="Arial" pitchFamily="34" charset="0"/>
                        </a:rPr>
                        <a:t>2026~</a:t>
                      </a:r>
                      <a:endParaRPr lang="ko-KR" altLang="en-US" sz="1100" b="1" dirty="0">
                        <a:latin typeface="Arial" pitchFamily="34" charset="0"/>
                        <a:cs typeface="Arial" pitchFamily="34" charset="0"/>
                      </a:endParaRPr>
                    </a:p>
                  </a:txBody>
                  <a:tcPr anchor="ctr">
                    <a:solidFill>
                      <a:schemeClr val="tx1">
                        <a:lumMod val="75000"/>
                        <a:lumOff val="25000"/>
                      </a:schemeClr>
                    </a:solidFill>
                  </a:tcPr>
                </a:tc>
                <a:tc>
                  <a:txBody>
                    <a:bodyPr/>
                    <a:lstStyle/>
                    <a:p>
                      <a:pPr algn="ctr" latinLnBrk="1"/>
                      <a:r>
                        <a:rPr lang="en-US" altLang="ko-KR" sz="1100" dirty="0" smtClean="0">
                          <a:latin typeface="Arial" pitchFamily="34" charset="0"/>
                          <a:cs typeface="Arial" pitchFamily="34" charset="0"/>
                        </a:rPr>
                        <a:t>Balance</a:t>
                      </a:r>
                      <a:endParaRPr lang="ko-KR" altLang="en-US" sz="1100" b="1" dirty="0">
                        <a:latin typeface="Arial" pitchFamily="34" charset="0"/>
                        <a:cs typeface="Arial" pitchFamily="34" charset="0"/>
                      </a:endParaRPr>
                    </a:p>
                  </a:txBody>
                  <a:tcPr anchor="ctr">
                    <a:solidFill>
                      <a:schemeClr val="tx1">
                        <a:lumMod val="75000"/>
                        <a:lumOff val="25000"/>
                      </a:schemeClr>
                    </a:solidFill>
                  </a:tcPr>
                </a:tc>
                <a:extLst>
                  <a:ext uri="{0D108BD9-81ED-4DB2-BD59-A6C34878D82A}">
                    <a16:rowId xmlns:a16="http://schemas.microsoft.com/office/drawing/2014/main" val="10000"/>
                  </a:ext>
                </a:extLst>
              </a:tr>
              <a:tr h="43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000" dirty="0" smtClean="0">
                          <a:solidFill>
                            <a:schemeClr val="tx1"/>
                          </a:solidFill>
                          <a:latin typeface="Arial" pitchFamily="34" charset="0"/>
                          <a:cs typeface="Arial" pitchFamily="34" charset="0"/>
                        </a:rPr>
                        <a:t>Corp. </a:t>
                      </a:r>
                      <a:r>
                        <a:rPr lang="en-US" altLang="ko-KR" sz="1000" baseline="0" dirty="0" smtClean="0">
                          <a:solidFill>
                            <a:schemeClr val="tx1"/>
                          </a:solidFill>
                          <a:latin typeface="Arial" pitchFamily="34" charset="0"/>
                          <a:cs typeface="Arial" pitchFamily="34" charset="0"/>
                        </a:rPr>
                        <a:t>Bond</a:t>
                      </a:r>
                      <a:endParaRPr lang="ko-KR" altLang="en-US" sz="1000" b="0" dirty="0" smtClean="0">
                        <a:solidFill>
                          <a:schemeClr val="tx1"/>
                        </a:solidFill>
                        <a:latin typeface="Arial" pitchFamily="34" charset="0"/>
                        <a:cs typeface="Arial" pitchFamily="34" charset="0"/>
                      </a:endParaRPr>
                    </a:p>
                  </a:txBody>
                  <a:tcPr anchor="ct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223</a:t>
                      </a:r>
                      <a:endParaRPr lang="ko-KR" altLang="en-US" sz="1100" b="1" dirty="0">
                        <a:solidFill>
                          <a:schemeClr val="tx1"/>
                        </a:solidFill>
                        <a:latin typeface="Arial" pitchFamily="34" charset="0"/>
                        <a:ea typeface="바탕" pitchFamily="18" charset="-127"/>
                        <a:cs typeface="Arial" pitchFamily="34" charset="0"/>
                      </a:endParaRPr>
                    </a:p>
                  </a:txBody>
                  <a:tcPr anchor="ct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200</a:t>
                      </a:r>
                      <a:endParaRPr lang="ko-KR" altLang="en-US" sz="1100" b="1" dirty="0">
                        <a:solidFill>
                          <a:schemeClr val="tx1"/>
                        </a:solidFill>
                        <a:latin typeface="Arial" pitchFamily="34" charset="0"/>
                        <a:ea typeface="바탕" pitchFamily="18" charset="-127"/>
                        <a:cs typeface="Arial" pitchFamily="34" charset="0"/>
                      </a:endParaRPr>
                    </a:p>
                  </a:txBody>
                  <a:tcPr anchor="ct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215</a:t>
                      </a:r>
                      <a:endParaRPr lang="ko-KR" altLang="en-US" sz="1100" b="1" dirty="0">
                        <a:solidFill>
                          <a:schemeClr val="tx1"/>
                        </a:solidFill>
                        <a:latin typeface="Arial" pitchFamily="34" charset="0"/>
                        <a:ea typeface="바탕" pitchFamily="18" charset="-127"/>
                        <a:cs typeface="Arial" pitchFamily="34" charset="0"/>
                      </a:endParaRPr>
                    </a:p>
                  </a:txBody>
                  <a:tcPr anchor="ct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214</a:t>
                      </a:r>
                      <a:endParaRPr lang="ko-KR" altLang="en-US" sz="1100" b="1" dirty="0">
                        <a:solidFill>
                          <a:schemeClr val="tx1"/>
                        </a:solidFill>
                        <a:latin typeface="Arial" pitchFamily="34" charset="0"/>
                        <a:ea typeface="바탕" pitchFamily="18" charset="-127"/>
                        <a:cs typeface="Arial" pitchFamily="34" charset="0"/>
                      </a:endParaRPr>
                    </a:p>
                  </a:txBody>
                  <a:tcPr anchor="ct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852</a:t>
                      </a:r>
                      <a:endParaRPr lang="ko-KR" altLang="en-US" sz="1100" b="1" dirty="0">
                        <a:solidFill>
                          <a:schemeClr val="tx1"/>
                        </a:solidFill>
                        <a:latin typeface="Arial" pitchFamily="34" charset="0"/>
                        <a:ea typeface="바탕" pitchFamily="18" charset="-127"/>
                        <a:cs typeface="Arial" pitchFamily="34" charset="0"/>
                      </a:endParaRPr>
                    </a:p>
                  </a:txBody>
                  <a:tcPr anchor="ctr"/>
                </a:tc>
                <a:extLst>
                  <a:ext uri="{0D108BD9-81ED-4DB2-BD59-A6C34878D82A}">
                    <a16:rowId xmlns:a16="http://schemas.microsoft.com/office/drawing/2014/main" val="10001"/>
                  </a:ext>
                </a:extLst>
              </a:tr>
            </a:tbl>
          </a:graphicData>
        </a:graphic>
      </p:graphicFrame>
      <p:sp>
        <p:nvSpPr>
          <p:cNvPr id="25" name="Text Box 50"/>
          <p:cNvSpPr txBox="1">
            <a:spLocks noChangeArrowheads="1"/>
          </p:cNvSpPr>
          <p:nvPr/>
        </p:nvSpPr>
        <p:spPr bwMode="auto">
          <a:xfrm>
            <a:off x="344218" y="2651938"/>
            <a:ext cx="4131623" cy="321306"/>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dirty="0" smtClean="0">
                <a:solidFill>
                  <a:srgbClr val="000000"/>
                </a:solidFill>
                <a:latin typeface="Arial" charset="0"/>
                <a:ea typeface="바탕체" pitchFamily="17" charset="-127"/>
              </a:rPr>
              <a:t>Cash Flow &amp; Liquidity</a:t>
            </a:r>
          </a:p>
        </p:txBody>
      </p:sp>
      <p:sp>
        <p:nvSpPr>
          <p:cNvPr id="32" name="Text Box 50"/>
          <p:cNvSpPr txBox="1">
            <a:spLocks noChangeArrowheads="1"/>
          </p:cNvSpPr>
          <p:nvPr/>
        </p:nvSpPr>
        <p:spPr bwMode="auto">
          <a:xfrm>
            <a:off x="329929" y="5045569"/>
            <a:ext cx="4340667" cy="350865"/>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dirty="0" smtClean="0">
                <a:solidFill>
                  <a:srgbClr val="000000"/>
                </a:solidFill>
                <a:latin typeface="Arial" charset="0"/>
                <a:ea typeface="바탕체" pitchFamily="17" charset="-127"/>
              </a:rPr>
              <a:t>Pay-back Balance for CB(2Q23)</a:t>
            </a:r>
            <a:endParaRPr kumimoji="0" lang="ko-KR" altLang="en-US" sz="1200" b="1" dirty="0">
              <a:solidFill>
                <a:srgbClr val="000000"/>
              </a:solidFill>
              <a:latin typeface="Arial" charset="0"/>
              <a:ea typeface="바탕체" pitchFamily="17" charset="-127"/>
            </a:endParaRPr>
          </a:p>
        </p:txBody>
      </p:sp>
      <p:sp>
        <p:nvSpPr>
          <p:cNvPr id="34" name="Text Box 11"/>
          <p:cNvSpPr txBox="1">
            <a:spLocks noChangeArrowheads="1"/>
          </p:cNvSpPr>
          <p:nvPr/>
        </p:nvSpPr>
        <p:spPr bwMode="auto">
          <a:xfrm>
            <a:off x="382588" y="550863"/>
            <a:ext cx="5708650" cy="400110"/>
          </a:xfrm>
          <a:prstGeom prst="rect">
            <a:avLst/>
          </a:prstGeom>
          <a:noFill/>
          <a:ln w="9525">
            <a:noFill/>
            <a:miter lim="800000"/>
            <a:headEnd/>
            <a:tailEnd/>
          </a:ln>
        </p:spPr>
        <p:txBody>
          <a:bodyPr>
            <a:spAutoFit/>
          </a:bodyPr>
          <a:lstStyle/>
          <a:p>
            <a:pPr>
              <a:lnSpc>
                <a:spcPct val="100000"/>
              </a:lnSpc>
              <a:spcBef>
                <a:spcPct val="50000"/>
              </a:spcBef>
              <a:buFontTx/>
              <a:buNone/>
              <a:defRPr/>
            </a:pPr>
            <a:r>
              <a:rPr lang="en-US" altLang="ko-KR" sz="2000" dirty="0" smtClean="0">
                <a:solidFill>
                  <a:schemeClr val="bg1"/>
                </a:solidFill>
                <a:effectLst>
                  <a:outerShdw blurRad="38100" dist="38100" dir="2700000" algn="tl">
                    <a:srgbClr val="C0C0C0"/>
                  </a:outerShdw>
                </a:effectLst>
                <a:ea typeface="바탕체" pitchFamily="17" charset="-127"/>
              </a:rPr>
              <a:t>Liquidity</a:t>
            </a:r>
            <a:endParaRPr lang="ko-KR" altLang="en-US" sz="2000" dirty="0">
              <a:solidFill>
                <a:schemeClr val="bg1"/>
              </a:solidFill>
              <a:effectLst>
                <a:outerShdw blurRad="38100" dist="38100" dir="2700000" algn="tl">
                  <a:srgbClr val="C0C0C0"/>
                </a:outerShdw>
              </a:effectLst>
              <a:ea typeface="바탕체" pitchFamily="17" charset="-127"/>
              <a:cs typeface="Arial" pitchFamily="34" charset="0"/>
            </a:endParaRPr>
          </a:p>
        </p:txBody>
      </p:sp>
      <p:sp>
        <p:nvSpPr>
          <p:cNvPr id="35" name="Text Box 18"/>
          <p:cNvSpPr txBox="1">
            <a:spLocks noChangeArrowheads="1"/>
          </p:cNvSpPr>
          <p:nvPr/>
        </p:nvSpPr>
        <p:spPr bwMode="auto">
          <a:xfrm>
            <a:off x="412750" y="382588"/>
            <a:ext cx="2305050" cy="246062"/>
          </a:xfrm>
          <a:prstGeom prst="rect">
            <a:avLst/>
          </a:prstGeom>
          <a:noFill/>
          <a:ln w="9525">
            <a:noFill/>
            <a:miter lim="800000"/>
            <a:headEnd/>
            <a:tailEnd/>
          </a:ln>
        </p:spPr>
        <p:txBody>
          <a:bodyPr>
            <a:spAutoFit/>
          </a:bodyPr>
          <a:lstStyle/>
          <a:p>
            <a:pPr>
              <a:lnSpc>
                <a:spcPct val="100000"/>
              </a:lnSpc>
              <a:spcBef>
                <a:spcPct val="50000"/>
              </a:spcBef>
              <a:buFontTx/>
              <a:buNone/>
            </a:pPr>
            <a:r>
              <a:rPr lang="en-US" altLang="ko-KR" sz="1000" dirty="0">
                <a:solidFill>
                  <a:schemeClr val="bg1"/>
                </a:solidFill>
                <a:ea typeface="HY견명조" pitchFamily="18" charset="-127"/>
                <a:cs typeface="Arial" pitchFamily="34" charset="0"/>
              </a:rPr>
              <a:t>INVESTOR RELATIONS</a:t>
            </a:r>
          </a:p>
        </p:txBody>
      </p:sp>
      <p:sp>
        <p:nvSpPr>
          <p:cNvPr id="40" name="직사각형 234"/>
          <p:cNvSpPr>
            <a:spLocks noChangeArrowheads="1"/>
          </p:cNvSpPr>
          <p:nvPr/>
        </p:nvSpPr>
        <p:spPr bwMode="auto">
          <a:xfrm>
            <a:off x="3701076" y="5153670"/>
            <a:ext cx="1080745" cy="307777"/>
          </a:xfrm>
          <a:prstGeom prst="rect">
            <a:avLst/>
          </a:prstGeom>
          <a:noFill/>
          <a:ln w="9525">
            <a:noFill/>
            <a:miter lim="800000"/>
            <a:headEnd/>
            <a:tailEnd/>
          </a:ln>
        </p:spPr>
        <p:txBody>
          <a:bodyPr wrap="none">
            <a:spAutoFit/>
          </a:bodyPr>
          <a:lstStyle/>
          <a:p>
            <a:r>
              <a:rPr lang="en-US" altLang="ko-KR" sz="1000" b="0" dirty="0" smtClean="0">
                <a:solidFill>
                  <a:schemeClr val="tx1"/>
                </a:solidFill>
                <a:cs typeface="Arial" pitchFamily="34" charset="0"/>
              </a:rPr>
              <a:t>(Unit : KRW bn)</a:t>
            </a:r>
            <a:endParaRPr lang="ko-KR" altLang="en-US" sz="1000" b="0" dirty="0">
              <a:solidFill>
                <a:schemeClr val="tx1"/>
              </a:solidFill>
              <a:cs typeface="Arial" pitchFamily="34" charset="0"/>
            </a:endParaRPr>
          </a:p>
        </p:txBody>
      </p:sp>
      <p:sp>
        <p:nvSpPr>
          <p:cNvPr id="42" name="직사각형 234"/>
          <p:cNvSpPr>
            <a:spLocks noChangeArrowheads="1"/>
          </p:cNvSpPr>
          <p:nvPr/>
        </p:nvSpPr>
        <p:spPr bwMode="auto">
          <a:xfrm>
            <a:off x="3700559" y="2690558"/>
            <a:ext cx="1088760" cy="307777"/>
          </a:xfrm>
          <a:prstGeom prst="rect">
            <a:avLst/>
          </a:prstGeom>
          <a:noFill/>
          <a:ln w="9525">
            <a:noFill/>
            <a:miter lim="800000"/>
            <a:headEnd/>
            <a:tailEnd/>
          </a:ln>
        </p:spPr>
        <p:txBody>
          <a:bodyPr wrap="none">
            <a:spAutoFit/>
          </a:bodyPr>
          <a:lstStyle/>
          <a:p>
            <a:r>
              <a:rPr lang="en-US" altLang="ko-KR" sz="1000" b="0" dirty="0" smtClean="0">
                <a:solidFill>
                  <a:schemeClr val="tx1"/>
                </a:solidFill>
                <a:cs typeface="Arial" pitchFamily="34" charset="0"/>
              </a:rPr>
              <a:t>(Unit : KRW trn)</a:t>
            </a:r>
            <a:endParaRPr lang="ko-KR" altLang="en-US" sz="1000" b="0" dirty="0">
              <a:solidFill>
                <a:schemeClr val="tx1"/>
              </a:solidFill>
              <a:cs typeface="Arial" pitchFamily="34" charset="0"/>
            </a:endParaRPr>
          </a:p>
        </p:txBody>
      </p:sp>
      <p:sp>
        <p:nvSpPr>
          <p:cNvPr id="44" name="Text Box 50"/>
          <p:cNvSpPr txBox="1">
            <a:spLocks noChangeArrowheads="1"/>
          </p:cNvSpPr>
          <p:nvPr/>
        </p:nvSpPr>
        <p:spPr bwMode="auto">
          <a:xfrm>
            <a:off x="5058802" y="1299121"/>
            <a:ext cx="4298855" cy="321306"/>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dirty="0" smtClean="0">
                <a:solidFill>
                  <a:srgbClr val="000000"/>
                </a:solidFill>
                <a:latin typeface="Arial" charset="0"/>
                <a:ea typeface="바탕체" pitchFamily="17" charset="-127"/>
              </a:rPr>
              <a:t>Unbilled amount related to construction</a:t>
            </a:r>
            <a:endParaRPr kumimoji="0" lang="en-US" altLang="ko-KR" sz="1100" dirty="0" smtClean="0">
              <a:solidFill>
                <a:srgbClr val="000000"/>
              </a:solidFill>
              <a:latin typeface="Arial" charset="0"/>
              <a:ea typeface="바탕체" pitchFamily="17" charset="-127"/>
            </a:endParaRPr>
          </a:p>
        </p:txBody>
      </p:sp>
      <p:sp>
        <p:nvSpPr>
          <p:cNvPr id="27" name="Text Box 50"/>
          <p:cNvSpPr txBox="1">
            <a:spLocks noChangeArrowheads="1"/>
          </p:cNvSpPr>
          <p:nvPr/>
        </p:nvSpPr>
        <p:spPr bwMode="auto">
          <a:xfrm>
            <a:off x="350838" y="1293813"/>
            <a:ext cx="4131623" cy="321306"/>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dirty="0">
                <a:solidFill>
                  <a:srgbClr val="000000"/>
                </a:solidFill>
                <a:latin typeface="Arial" charset="0"/>
                <a:ea typeface="바탕체" pitchFamily="17" charset="-127"/>
              </a:rPr>
              <a:t>Liability/Equity</a:t>
            </a:r>
          </a:p>
        </p:txBody>
      </p:sp>
      <p:graphicFrame>
        <p:nvGraphicFramePr>
          <p:cNvPr id="29" name="표 28"/>
          <p:cNvGraphicFramePr>
            <a:graphicFrameLocks noGrp="1"/>
          </p:cNvGraphicFramePr>
          <p:nvPr>
            <p:extLst>
              <p:ext uri="{D42A27DB-BD31-4B8C-83A1-F6EECF244321}">
                <p14:modId xmlns:p14="http://schemas.microsoft.com/office/powerpoint/2010/main" val="832146187"/>
              </p:ext>
            </p:extLst>
          </p:nvPr>
        </p:nvGraphicFramePr>
        <p:xfrm>
          <a:off x="427038" y="1596705"/>
          <a:ext cx="4295468" cy="864000"/>
        </p:xfrm>
        <a:graphic>
          <a:graphicData uri="http://schemas.openxmlformats.org/drawingml/2006/table">
            <a:tbl>
              <a:tblPr firstRow="1" bandRow="1">
                <a:tableStyleId>{21E4AEA4-8DFA-4A89-87EB-49C32662AFE0}</a:tableStyleId>
              </a:tblPr>
              <a:tblGrid>
                <a:gridCol w="704848">
                  <a:extLst>
                    <a:ext uri="{9D8B030D-6E8A-4147-A177-3AD203B41FA5}">
                      <a16:colId xmlns:a16="http://schemas.microsoft.com/office/drawing/2014/main" val="20000"/>
                    </a:ext>
                  </a:extLst>
                </a:gridCol>
                <a:gridCol w="897655">
                  <a:extLst>
                    <a:ext uri="{9D8B030D-6E8A-4147-A177-3AD203B41FA5}">
                      <a16:colId xmlns:a16="http://schemas.microsoft.com/office/drawing/2014/main" val="20004"/>
                    </a:ext>
                  </a:extLst>
                </a:gridCol>
                <a:gridCol w="897655">
                  <a:extLst>
                    <a:ext uri="{9D8B030D-6E8A-4147-A177-3AD203B41FA5}">
                      <a16:colId xmlns:a16="http://schemas.microsoft.com/office/drawing/2014/main" val="20005"/>
                    </a:ext>
                  </a:extLst>
                </a:gridCol>
                <a:gridCol w="897655">
                  <a:extLst>
                    <a:ext uri="{9D8B030D-6E8A-4147-A177-3AD203B41FA5}">
                      <a16:colId xmlns:a16="http://schemas.microsoft.com/office/drawing/2014/main" val="20006"/>
                    </a:ext>
                  </a:extLst>
                </a:gridCol>
                <a:gridCol w="897655">
                  <a:extLst>
                    <a:ext uri="{9D8B030D-6E8A-4147-A177-3AD203B41FA5}">
                      <a16:colId xmlns:a16="http://schemas.microsoft.com/office/drawing/2014/main" val="2723730140"/>
                    </a:ext>
                  </a:extLst>
                </a:gridCol>
              </a:tblGrid>
              <a:tr h="432000">
                <a:tc>
                  <a:txBody>
                    <a:bodyPr/>
                    <a:lstStyle/>
                    <a:p>
                      <a:pPr algn="ctr" latinLnBrk="1"/>
                      <a:r>
                        <a:rPr lang="en-US" altLang="ko-KR" sz="1100" b="1" dirty="0" smtClean="0">
                          <a:latin typeface="Arial" pitchFamily="34" charset="0"/>
                          <a:ea typeface="바탕" pitchFamily="18" charset="-127"/>
                          <a:cs typeface="Arial" pitchFamily="34" charset="0"/>
                        </a:rPr>
                        <a:t>Year</a:t>
                      </a:r>
                      <a:endParaRPr lang="ko-KR" altLang="en-US" sz="1100" b="1" dirty="0">
                        <a:latin typeface="Arial" pitchFamily="34" charset="0"/>
                        <a:ea typeface="바탕" pitchFamily="18" charset="-127"/>
                        <a:cs typeface="Arial" pitchFamily="34" charset="0"/>
                      </a:endParaRPr>
                    </a:p>
                  </a:txBody>
                  <a:tcPr anchor="ctr">
                    <a:solidFill>
                      <a:srgbClr val="4D4D4D"/>
                    </a:solidFill>
                  </a:tcPr>
                </a:tc>
                <a:tc>
                  <a:txBody>
                    <a:bodyPr/>
                    <a:lstStyle/>
                    <a:p>
                      <a:pPr algn="ctr" fontAlgn="ctr"/>
                      <a:r>
                        <a:rPr lang="en-US" altLang="ko-KR" sz="1100" b="1" i="0" u="none" strike="noStrike" dirty="0" smtClean="0">
                          <a:solidFill>
                            <a:srgbClr val="FFFFFF"/>
                          </a:solidFill>
                          <a:latin typeface="Arial" pitchFamily="34" charset="0"/>
                          <a:ea typeface="바탕체" pitchFamily="17" charset="-127"/>
                          <a:cs typeface="Arial" pitchFamily="34" charset="0"/>
                        </a:rPr>
                        <a:t>20</a:t>
                      </a:r>
                    </a:p>
                  </a:txBody>
                  <a:tcPr anchor="ctr">
                    <a:solidFill>
                      <a:srgbClr val="4D4D4D"/>
                    </a:solidFill>
                  </a:tcPr>
                </a:tc>
                <a:tc>
                  <a:txBody>
                    <a:bodyPr/>
                    <a:lstStyle/>
                    <a:p>
                      <a:pPr algn="ctr" fontAlgn="ctr"/>
                      <a:r>
                        <a:rPr lang="en-US" altLang="ko-KR" sz="1100" b="1" i="0" u="none" strike="noStrike" dirty="0" smtClean="0">
                          <a:solidFill>
                            <a:srgbClr val="FFFFFF"/>
                          </a:solidFill>
                          <a:latin typeface="Arial" pitchFamily="34" charset="0"/>
                          <a:ea typeface="바탕체" pitchFamily="17" charset="-127"/>
                          <a:cs typeface="Arial" pitchFamily="34" charset="0"/>
                        </a:rPr>
                        <a:t>21</a:t>
                      </a:r>
                    </a:p>
                  </a:txBody>
                  <a:tcPr anchor="ctr">
                    <a:solidFill>
                      <a:srgbClr val="4D4D4D"/>
                    </a:solidFill>
                  </a:tcPr>
                </a:tc>
                <a:tc>
                  <a:txBody>
                    <a:bodyPr/>
                    <a:lstStyle/>
                    <a:p>
                      <a:pPr algn="ctr" fontAlgn="ctr"/>
                      <a:r>
                        <a:rPr lang="en-US" altLang="ko-KR" sz="1100" b="1" i="0" u="none" strike="noStrike" dirty="0" smtClean="0">
                          <a:solidFill>
                            <a:srgbClr val="FFFFFF"/>
                          </a:solidFill>
                          <a:latin typeface="Arial" pitchFamily="34" charset="0"/>
                          <a:ea typeface="바탕체" pitchFamily="17" charset="-127"/>
                          <a:cs typeface="Arial" pitchFamily="34" charset="0"/>
                        </a:rPr>
                        <a:t>22</a:t>
                      </a:r>
                    </a:p>
                  </a:txBody>
                  <a:tcPr anchor="ctr">
                    <a:solidFill>
                      <a:srgbClr val="4D4D4D"/>
                    </a:solidFill>
                  </a:tcPr>
                </a:tc>
                <a:tc>
                  <a:txBody>
                    <a:bodyPr/>
                    <a:lstStyle/>
                    <a:p>
                      <a:pPr algn="ctr" fontAlgn="ctr"/>
                      <a:r>
                        <a:rPr lang="en-US" altLang="ko-KR" sz="1100" b="1" i="0" u="none" strike="noStrike" dirty="0" smtClean="0">
                          <a:solidFill>
                            <a:srgbClr val="FFFFFF"/>
                          </a:solidFill>
                          <a:latin typeface="Arial" pitchFamily="34" charset="0"/>
                          <a:ea typeface="바탕체" pitchFamily="17" charset="-127"/>
                          <a:cs typeface="Arial" pitchFamily="34" charset="0"/>
                        </a:rPr>
                        <a:t>1H23</a:t>
                      </a:r>
                    </a:p>
                  </a:txBody>
                  <a:tcPr anchor="ctr">
                    <a:solidFill>
                      <a:srgbClr val="4D4D4D"/>
                    </a:solidFill>
                  </a:tcPr>
                </a:tc>
                <a:extLst>
                  <a:ext uri="{0D108BD9-81ED-4DB2-BD59-A6C34878D82A}">
                    <a16:rowId xmlns:a16="http://schemas.microsoft.com/office/drawing/2014/main" val="10000"/>
                  </a:ext>
                </a:extLst>
              </a:tr>
              <a:tr h="432000">
                <a:tc>
                  <a:txBody>
                    <a:bodyPr/>
                    <a:lstStyle/>
                    <a:p>
                      <a:pPr algn="ctr" latinLnBrk="1"/>
                      <a:r>
                        <a:rPr lang="en-US" altLang="ko-KR" sz="1100" b="0" dirty="0" smtClean="0">
                          <a:latin typeface="Arial" pitchFamily="34" charset="0"/>
                          <a:cs typeface="Arial" pitchFamily="34" charset="0"/>
                        </a:rPr>
                        <a:t>%</a:t>
                      </a:r>
                      <a:endParaRPr lang="ko-KR" altLang="en-US" sz="1100" b="0" dirty="0">
                        <a:latin typeface="Arial" pitchFamily="34" charset="0"/>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219.3</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211.6</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216.4</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244.8</a:t>
                      </a:r>
                      <a:endParaRPr lang="ko-KR" altLang="en-US" sz="1100" b="1" dirty="0">
                        <a:solidFill>
                          <a:schemeClr val="tx1"/>
                        </a:solidFill>
                        <a:latin typeface="Arial" pitchFamily="34" charset="0"/>
                        <a:ea typeface="바탕" pitchFamily="18" charset="-127"/>
                        <a:cs typeface="Arial" pitchFamily="34" charset="0"/>
                      </a:endParaRPr>
                    </a:p>
                  </a:txBody>
                  <a:tcPr anchor="ctr">
                    <a:solidFill>
                      <a:schemeClr val="bg2">
                        <a:lumMod val="40000"/>
                        <a:lumOff val="60000"/>
                      </a:schemeClr>
                    </a:solidFill>
                  </a:tcPr>
                </a:tc>
                <a:extLst>
                  <a:ext uri="{0D108BD9-81ED-4DB2-BD59-A6C34878D82A}">
                    <a16:rowId xmlns:a16="http://schemas.microsoft.com/office/drawing/2014/main" val="10001"/>
                  </a:ext>
                </a:extLst>
              </a:tr>
            </a:tbl>
          </a:graphicData>
        </a:graphic>
      </p:graphicFrame>
      <p:sp>
        <p:nvSpPr>
          <p:cNvPr id="28" name="직사각형 234"/>
          <p:cNvSpPr>
            <a:spLocks noChangeArrowheads="1"/>
          </p:cNvSpPr>
          <p:nvPr/>
        </p:nvSpPr>
        <p:spPr bwMode="auto">
          <a:xfrm>
            <a:off x="8445061" y="1472050"/>
            <a:ext cx="1080745" cy="307777"/>
          </a:xfrm>
          <a:prstGeom prst="rect">
            <a:avLst/>
          </a:prstGeom>
          <a:noFill/>
          <a:ln w="9525">
            <a:noFill/>
            <a:miter lim="800000"/>
            <a:headEnd/>
            <a:tailEnd/>
          </a:ln>
        </p:spPr>
        <p:txBody>
          <a:bodyPr wrap="none">
            <a:spAutoFit/>
          </a:bodyPr>
          <a:lstStyle/>
          <a:p>
            <a:r>
              <a:rPr lang="en-US" altLang="ko-KR" sz="1000" b="0" dirty="0" smtClean="0">
                <a:solidFill>
                  <a:schemeClr val="tx1"/>
                </a:solidFill>
                <a:cs typeface="Arial" pitchFamily="34" charset="0"/>
              </a:rPr>
              <a:t>(Unit : KRW bn)</a:t>
            </a:r>
            <a:endParaRPr lang="ko-KR" altLang="en-US" sz="1000" b="0" dirty="0">
              <a:solidFill>
                <a:schemeClr val="tx1"/>
              </a:solidFill>
              <a:cs typeface="Arial" pitchFamily="34" charset="0"/>
            </a:endParaRPr>
          </a:p>
        </p:txBody>
      </p:sp>
      <p:sp>
        <p:nvSpPr>
          <p:cNvPr id="43" name="Text Box 50"/>
          <p:cNvSpPr txBox="1">
            <a:spLocks noChangeArrowheads="1"/>
          </p:cNvSpPr>
          <p:nvPr/>
        </p:nvSpPr>
        <p:spPr bwMode="auto">
          <a:xfrm>
            <a:off x="5058802" y="3742532"/>
            <a:ext cx="4298855" cy="321306"/>
          </a:xfrm>
          <a:prstGeom prst="rect">
            <a:avLst/>
          </a:prstGeom>
          <a:noFill/>
          <a:ln w="9525">
            <a:noFill/>
            <a:miter lim="800000"/>
            <a:headEnd/>
            <a:tailEnd/>
          </a:ln>
        </p:spPr>
        <p:txBody>
          <a:bodyPr wrap="square">
            <a:spAutoFit/>
          </a:bodyPr>
          <a:lstStyle/>
          <a:p>
            <a:pPr eaLnBrk="0" latinLnBrk="0" hangingPunct="0">
              <a:spcBef>
                <a:spcPct val="50000"/>
              </a:spcBef>
              <a:buFont typeface="Wingdings" pitchFamily="2" charset="2"/>
              <a:buChar char="ü"/>
            </a:pPr>
            <a:r>
              <a:rPr kumimoji="0" lang="en-US" altLang="ko-KR" sz="1200" dirty="0">
                <a:solidFill>
                  <a:srgbClr val="000000"/>
                </a:solidFill>
                <a:latin typeface="Arial" charset="0"/>
                <a:ea typeface="바탕체" pitchFamily="17" charset="-127"/>
              </a:rPr>
              <a:t>Unbilled amount related to </a:t>
            </a:r>
            <a:r>
              <a:rPr kumimoji="0" lang="en-US" altLang="ko-KR" sz="1200" dirty="0" smtClean="0">
                <a:solidFill>
                  <a:srgbClr val="000000"/>
                </a:solidFill>
                <a:latin typeface="Arial" charset="0"/>
                <a:ea typeface="바탕체" pitchFamily="17" charset="-127"/>
              </a:rPr>
              <a:t>construction by Division</a:t>
            </a:r>
            <a:endParaRPr kumimoji="0" lang="en-US" altLang="ko-KR" sz="1100" dirty="0" smtClean="0">
              <a:solidFill>
                <a:srgbClr val="000000"/>
              </a:solidFill>
              <a:latin typeface="Arial" charset="0"/>
              <a:ea typeface="바탕체" pitchFamily="17" charset="-127"/>
            </a:endParaRPr>
          </a:p>
        </p:txBody>
      </p:sp>
      <p:sp>
        <p:nvSpPr>
          <p:cNvPr id="47" name="직사각형 234"/>
          <p:cNvSpPr>
            <a:spLocks noChangeArrowheads="1"/>
          </p:cNvSpPr>
          <p:nvPr/>
        </p:nvSpPr>
        <p:spPr bwMode="auto">
          <a:xfrm>
            <a:off x="8390051" y="3942851"/>
            <a:ext cx="1080745" cy="307777"/>
          </a:xfrm>
          <a:prstGeom prst="rect">
            <a:avLst/>
          </a:prstGeom>
          <a:noFill/>
          <a:ln w="9525">
            <a:noFill/>
            <a:miter lim="800000"/>
            <a:headEnd/>
            <a:tailEnd/>
          </a:ln>
        </p:spPr>
        <p:txBody>
          <a:bodyPr wrap="none">
            <a:spAutoFit/>
          </a:bodyPr>
          <a:lstStyle/>
          <a:p>
            <a:r>
              <a:rPr lang="en-US" altLang="ko-KR" sz="1000" b="0" dirty="0" smtClean="0">
                <a:solidFill>
                  <a:schemeClr val="tx1"/>
                </a:solidFill>
                <a:cs typeface="Arial" pitchFamily="34" charset="0"/>
              </a:rPr>
              <a:t>(Unit : KRW </a:t>
            </a:r>
            <a:r>
              <a:rPr lang="en-US" altLang="ko-KR" sz="1000" b="0" dirty="0" err="1" smtClean="0">
                <a:solidFill>
                  <a:schemeClr val="tx1"/>
                </a:solidFill>
                <a:cs typeface="Arial" pitchFamily="34" charset="0"/>
              </a:rPr>
              <a:t>bn</a:t>
            </a:r>
            <a:r>
              <a:rPr lang="en-US" altLang="ko-KR" sz="1000" b="0" dirty="0" smtClean="0">
                <a:solidFill>
                  <a:schemeClr val="tx1"/>
                </a:solidFill>
                <a:cs typeface="Arial" pitchFamily="34" charset="0"/>
              </a:rPr>
              <a:t>)</a:t>
            </a:r>
            <a:endParaRPr lang="ko-KR" altLang="en-US" sz="1000" b="0" dirty="0">
              <a:solidFill>
                <a:schemeClr val="tx1"/>
              </a:solidFill>
              <a:cs typeface="Arial" pitchFamily="34" charset="0"/>
            </a:endParaRPr>
          </a:p>
        </p:txBody>
      </p:sp>
      <p:sp>
        <p:nvSpPr>
          <p:cNvPr id="20" name="Rectangle 12"/>
          <p:cNvSpPr>
            <a:spLocks noChangeArrowheads="1"/>
          </p:cNvSpPr>
          <p:nvPr/>
        </p:nvSpPr>
        <p:spPr bwMode="auto">
          <a:xfrm>
            <a:off x="9261997" y="6523488"/>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5/11</a:t>
            </a:r>
            <a:endParaRPr lang="en-US" altLang="ko-KR" sz="1100" dirty="0">
              <a:solidFill>
                <a:schemeClr val="tx1"/>
              </a:solidFill>
              <a:ea typeface="바탕체" pitchFamily="17" charset="-127"/>
              <a:cs typeface="Arial" pitchFamily="34" charset="0"/>
            </a:endParaRPr>
          </a:p>
        </p:txBody>
      </p:sp>
      <p:sp>
        <p:nvSpPr>
          <p:cNvPr id="21" name="직사각형 234"/>
          <p:cNvSpPr>
            <a:spLocks noChangeArrowheads="1"/>
          </p:cNvSpPr>
          <p:nvPr/>
        </p:nvSpPr>
        <p:spPr bwMode="auto">
          <a:xfrm>
            <a:off x="4064626" y="1343638"/>
            <a:ext cx="718466" cy="307777"/>
          </a:xfrm>
          <a:prstGeom prst="rect">
            <a:avLst/>
          </a:prstGeom>
          <a:noFill/>
          <a:ln w="9525">
            <a:noFill/>
            <a:miter lim="800000"/>
            <a:headEnd/>
            <a:tailEnd/>
          </a:ln>
        </p:spPr>
        <p:txBody>
          <a:bodyPr wrap="none">
            <a:spAutoFit/>
          </a:bodyPr>
          <a:lstStyle/>
          <a:p>
            <a:r>
              <a:rPr lang="en-US" altLang="ko-KR" sz="1000" b="0" dirty="0" smtClean="0">
                <a:solidFill>
                  <a:schemeClr val="tx1"/>
                </a:solidFill>
                <a:cs typeface="Arial" pitchFamily="34" charset="0"/>
              </a:rPr>
              <a:t>(Unit : %)</a:t>
            </a:r>
            <a:endParaRPr lang="ko-KR" altLang="en-US" sz="1000" b="0" dirty="0">
              <a:solidFill>
                <a:schemeClr val="tx1"/>
              </a:solidFill>
              <a:cs typeface="Arial" pitchFamily="34" charset="0"/>
            </a:endParaRPr>
          </a:p>
        </p:txBody>
      </p:sp>
      <p:graphicFrame>
        <p:nvGraphicFramePr>
          <p:cNvPr id="22" name="표 21"/>
          <p:cNvGraphicFramePr>
            <a:graphicFrameLocks noGrp="1"/>
          </p:cNvGraphicFramePr>
          <p:nvPr>
            <p:extLst>
              <p:ext uri="{D42A27DB-BD31-4B8C-83A1-F6EECF244321}">
                <p14:modId xmlns:p14="http://schemas.microsoft.com/office/powerpoint/2010/main" val="3269434413"/>
              </p:ext>
            </p:extLst>
          </p:nvPr>
        </p:nvGraphicFramePr>
        <p:xfrm>
          <a:off x="5163869" y="4233993"/>
          <a:ext cx="4193789" cy="2068195"/>
        </p:xfrm>
        <a:graphic>
          <a:graphicData uri="http://schemas.openxmlformats.org/drawingml/2006/table">
            <a:tbl>
              <a:tblPr firstRow="1" bandRow="1">
                <a:tableStyleId>{21E4AEA4-8DFA-4A89-87EB-49C32662AFE0}</a:tableStyleId>
              </a:tblPr>
              <a:tblGrid>
                <a:gridCol w="1213991">
                  <a:extLst>
                    <a:ext uri="{9D8B030D-6E8A-4147-A177-3AD203B41FA5}">
                      <a16:colId xmlns:a16="http://schemas.microsoft.com/office/drawing/2014/main" val="1598570464"/>
                    </a:ext>
                  </a:extLst>
                </a:gridCol>
                <a:gridCol w="993266">
                  <a:extLst>
                    <a:ext uri="{9D8B030D-6E8A-4147-A177-3AD203B41FA5}">
                      <a16:colId xmlns:a16="http://schemas.microsoft.com/office/drawing/2014/main" val="1596904750"/>
                    </a:ext>
                  </a:extLst>
                </a:gridCol>
                <a:gridCol w="993266">
                  <a:extLst>
                    <a:ext uri="{9D8B030D-6E8A-4147-A177-3AD203B41FA5}">
                      <a16:colId xmlns:a16="http://schemas.microsoft.com/office/drawing/2014/main" val="1782022352"/>
                    </a:ext>
                  </a:extLst>
                </a:gridCol>
                <a:gridCol w="993266">
                  <a:extLst>
                    <a:ext uri="{9D8B030D-6E8A-4147-A177-3AD203B41FA5}">
                      <a16:colId xmlns:a16="http://schemas.microsoft.com/office/drawing/2014/main" val="3823894079"/>
                    </a:ext>
                  </a:extLst>
                </a:gridCol>
              </a:tblGrid>
              <a:tr h="250513">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endParaRPr lang="en-US" altLang="ko-KR" sz="1100" b="1" i="0" u="none" strike="noStrike" dirty="0" smtClean="0">
                        <a:solidFill>
                          <a:srgbClr val="FFFFFF"/>
                        </a:solidFill>
                        <a:latin typeface="Arial" pitchFamily="34" charset="0"/>
                        <a:ea typeface="바탕체" pitchFamily="17" charset="-127"/>
                        <a:cs typeface="Arial" pitchFamily="34" charset="0"/>
                      </a:endParaRPr>
                    </a:p>
                  </a:txBody>
                  <a:tcPr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rgbClr val="4D4D4D"/>
                    </a:solidFill>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FFFFFF"/>
                          </a:solidFill>
                          <a:latin typeface="Arial" pitchFamily="34" charset="0"/>
                          <a:ea typeface="바탕체" pitchFamily="17" charset="-127"/>
                          <a:cs typeface="Arial" pitchFamily="34" charset="0"/>
                        </a:rPr>
                        <a:t>21Y</a:t>
                      </a:r>
                    </a:p>
                  </a:txBody>
                  <a:tcPr anchor="ctr">
                    <a:lnT w="9525" cap="flat" cmpd="sng" algn="ctr">
                      <a:solidFill>
                        <a:schemeClr val="bg1"/>
                      </a:solidFill>
                      <a:prstDash val="solid"/>
                      <a:round/>
                      <a:headEnd type="none" w="med" len="med"/>
                      <a:tailEnd type="none" w="med" len="med"/>
                    </a:lnT>
                    <a:solidFill>
                      <a:srgbClr val="4D4D4D"/>
                    </a:solidFill>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FFFFFF"/>
                          </a:solidFill>
                          <a:latin typeface="Arial" pitchFamily="34" charset="0"/>
                          <a:ea typeface="바탕체" pitchFamily="17" charset="-127"/>
                          <a:cs typeface="Arial" pitchFamily="34" charset="0"/>
                        </a:rPr>
                        <a:t>22Y</a:t>
                      </a:r>
                    </a:p>
                  </a:txBody>
                  <a:tcPr anchor="ctr">
                    <a:lnT w="9525" cap="flat" cmpd="sng" algn="ctr">
                      <a:solidFill>
                        <a:schemeClr val="bg1"/>
                      </a:solidFill>
                      <a:prstDash val="solid"/>
                      <a:round/>
                      <a:headEnd type="none" w="med" len="med"/>
                      <a:tailEnd type="none" w="med" len="med"/>
                    </a:lnT>
                    <a:solidFill>
                      <a:srgbClr val="4D4D4D"/>
                    </a:solidFill>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r>
                        <a:rPr lang="en-US" altLang="ko-KR" sz="1100" b="1" i="0" u="none" strike="noStrike" dirty="0" smtClean="0">
                          <a:solidFill>
                            <a:srgbClr val="FFFFFF"/>
                          </a:solidFill>
                          <a:latin typeface="Arial" pitchFamily="34" charset="0"/>
                          <a:ea typeface="바탕체" pitchFamily="17" charset="-127"/>
                          <a:cs typeface="Arial" pitchFamily="34" charset="0"/>
                        </a:rPr>
                        <a:t>1H23</a:t>
                      </a:r>
                    </a:p>
                  </a:txBody>
                  <a:tcPr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rgbClr val="4D4D4D"/>
                    </a:solidFill>
                  </a:tcPr>
                </a:tc>
                <a:extLst>
                  <a:ext uri="{0D108BD9-81ED-4DB2-BD59-A6C34878D82A}">
                    <a16:rowId xmlns:a16="http://schemas.microsoft.com/office/drawing/2014/main" val="10000"/>
                  </a:ext>
                </a:extLst>
              </a:tr>
              <a:tr h="383138">
                <a:tc>
                  <a:txBody>
                    <a:bodyPr/>
                    <a:lstStyle/>
                    <a:p>
                      <a:pPr algn="ctr" fontAlgn="ctr"/>
                      <a:r>
                        <a:rPr lang="en-US" altLang="ko-KR" sz="1000" b="1" i="0" u="none" strike="noStrike" spc="-60" baseline="0" dirty="0" smtClean="0">
                          <a:solidFill>
                            <a:srgbClr val="000000"/>
                          </a:solidFill>
                          <a:latin typeface="Arial" pitchFamily="34" charset="0"/>
                          <a:ea typeface="바탕" pitchFamily="18" charset="-127"/>
                          <a:cs typeface="Arial" pitchFamily="34" charset="0"/>
                        </a:rPr>
                        <a:t>Building &amp; Housing</a:t>
                      </a: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321</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978</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632</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bg2">
                        <a:lumMod val="40000"/>
                        <a:lumOff val="60000"/>
                      </a:schemeClr>
                    </a:solidFill>
                  </a:tcPr>
                </a:tc>
                <a:extLst>
                  <a:ext uri="{0D108BD9-81ED-4DB2-BD59-A6C34878D82A}">
                    <a16:rowId xmlns:a16="http://schemas.microsoft.com/office/drawing/2014/main" val="10001"/>
                  </a:ext>
                </a:extLst>
              </a:tr>
              <a:tr h="282575">
                <a:tc>
                  <a:txBody>
                    <a:bodyPr/>
                    <a:lstStyle/>
                    <a:p>
                      <a:pPr algn="ctr" latinLnBrk="1"/>
                      <a:r>
                        <a:rPr lang="en-US" altLang="ko-KR" sz="1000" b="1" kern="1200" dirty="0" smtClean="0">
                          <a:solidFill>
                            <a:srgbClr val="000000"/>
                          </a:solidFill>
                          <a:latin typeface="Arial" charset="0"/>
                          <a:ea typeface="바탕체" pitchFamily="17" charset="-127"/>
                          <a:cs typeface="+mn-cs"/>
                        </a:rPr>
                        <a:t>New Biz</a:t>
                      </a:r>
                      <a:r>
                        <a:rPr lang="en-US" altLang="ko-KR" sz="1100" b="1" baseline="0" dirty="0" smtClean="0">
                          <a:solidFill>
                            <a:schemeClr val="tx1"/>
                          </a:solidFill>
                          <a:latin typeface="Arial" pitchFamily="34" charset="0"/>
                          <a:ea typeface="바탕" pitchFamily="18" charset="-127"/>
                          <a:cs typeface="Arial" pitchFamily="34" charset="0"/>
                        </a:rPr>
                        <a:t>.</a:t>
                      </a:r>
                      <a:endParaRPr lang="ko-KR" altLang="en-US" sz="1100" b="1" dirty="0">
                        <a:solidFill>
                          <a:schemeClr val="tx1"/>
                        </a:solidFill>
                        <a:latin typeface="Arial" pitchFamily="34" charset="0"/>
                        <a:ea typeface="바탕" pitchFamily="18" charset="-127"/>
                        <a:cs typeface="Arial" pitchFamily="34" charset="0"/>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15</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20</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27</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bg2">
                        <a:lumMod val="40000"/>
                        <a:lumOff val="60000"/>
                      </a:schemeClr>
                    </a:solidFill>
                  </a:tcPr>
                </a:tc>
                <a:extLst>
                  <a:ext uri="{0D108BD9-81ED-4DB2-BD59-A6C34878D82A}">
                    <a16:rowId xmlns:a16="http://schemas.microsoft.com/office/drawing/2014/main" val="1173025728"/>
                  </a:ext>
                </a:extLst>
              </a:tr>
              <a:tr h="282575">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kern="1200" dirty="0" smtClean="0">
                          <a:solidFill>
                            <a:srgbClr val="000000"/>
                          </a:solidFill>
                          <a:latin typeface="Arial" charset="0"/>
                          <a:ea typeface="바탕체" pitchFamily="17" charset="-127"/>
                          <a:cs typeface="+mn-cs"/>
                        </a:rPr>
                        <a:t>Plant</a:t>
                      </a:r>
                      <a:endParaRPr lang="ko-KR" altLang="en-US" sz="1000" b="1" kern="1200" dirty="0" smtClean="0">
                        <a:solidFill>
                          <a:srgbClr val="000000"/>
                        </a:solidFill>
                        <a:latin typeface="Arial" charset="0"/>
                        <a:ea typeface="바탕체" pitchFamily="17" charset="-127"/>
                        <a:cs typeface="+mn-cs"/>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100" b="1" dirty="0" smtClean="0">
                          <a:solidFill>
                            <a:schemeClr val="tx1"/>
                          </a:solidFill>
                          <a:latin typeface="Arial" pitchFamily="34" charset="0"/>
                          <a:ea typeface="바탕" pitchFamily="18" charset="-127"/>
                          <a:cs typeface="Arial" pitchFamily="34" charset="0"/>
                        </a:rPr>
                        <a:t>236</a:t>
                      </a:r>
                      <a:endParaRPr lang="ko-KR" altLang="en-US" sz="1100" b="1" dirty="0" smtClean="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100" b="1" dirty="0" smtClean="0">
                          <a:solidFill>
                            <a:schemeClr val="tx1"/>
                          </a:solidFill>
                          <a:latin typeface="Arial" pitchFamily="34" charset="0"/>
                          <a:ea typeface="바탕" pitchFamily="18" charset="-127"/>
                          <a:cs typeface="Arial" pitchFamily="34" charset="0"/>
                        </a:rPr>
                        <a:t>71</a:t>
                      </a:r>
                      <a:endParaRPr lang="ko-KR" altLang="en-US" sz="1100" b="1" dirty="0" smtClean="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100" b="1" dirty="0" smtClean="0">
                          <a:solidFill>
                            <a:schemeClr val="tx1"/>
                          </a:solidFill>
                          <a:latin typeface="Arial" pitchFamily="34" charset="0"/>
                          <a:ea typeface="바탕" pitchFamily="18" charset="-127"/>
                          <a:cs typeface="Arial" pitchFamily="34" charset="0"/>
                        </a:rPr>
                        <a:t>47</a:t>
                      </a:r>
                      <a:endParaRPr lang="ko-KR" altLang="en-US" sz="1100" b="1" dirty="0" smtClean="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bg2">
                        <a:lumMod val="40000"/>
                        <a:lumOff val="60000"/>
                      </a:schemeClr>
                    </a:solidFill>
                  </a:tcPr>
                </a:tc>
                <a:extLst>
                  <a:ext uri="{0D108BD9-81ED-4DB2-BD59-A6C34878D82A}">
                    <a16:rowId xmlns:a16="http://schemas.microsoft.com/office/drawing/2014/main" val="23361774"/>
                  </a:ext>
                </a:extLst>
              </a:tr>
              <a:tr h="282575">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kern="1200" dirty="0" smtClean="0">
                          <a:solidFill>
                            <a:srgbClr val="000000"/>
                          </a:solidFill>
                          <a:latin typeface="Arial" charset="0"/>
                          <a:ea typeface="바탕체" pitchFamily="17" charset="-127"/>
                          <a:cs typeface="+mn-cs"/>
                        </a:rPr>
                        <a:t>Infra</a:t>
                      </a:r>
                      <a:endParaRPr lang="ko-KR" altLang="en-US" sz="1000" b="1" kern="1200" dirty="0">
                        <a:solidFill>
                          <a:srgbClr val="000000"/>
                        </a:solidFill>
                        <a:latin typeface="Arial" charset="0"/>
                        <a:ea typeface="바탕체" pitchFamily="17" charset="-127"/>
                        <a:cs typeface="+mn-cs"/>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382</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425</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454</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0002"/>
                  </a:ext>
                </a:extLst>
              </a:tr>
              <a:tr h="282575">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000" b="1" kern="1200" dirty="0" smtClean="0">
                          <a:solidFill>
                            <a:srgbClr val="000000"/>
                          </a:solidFill>
                          <a:latin typeface="Arial" charset="0"/>
                          <a:ea typeface="바탕체" pitchFamily="17" charset="-127"/>
                          <a:cs typeface="+mn-cs"/>
                        </a:rPr>
                        <a:t>Eco</a:t>
                      </a:r>
                      <a:endParaRPr lang="ko-KR" altLang="en-US" sz="1000" b="1" kern="1200" dirty="0" smtClean="0">
                        <a:solidFill>
                          <a:srgbClr val="000000"/>
                        </a:solidFill>
                        <a:latin typeface="Arial" charset="0"/>
                        <a:ea typeface="바탕체" pitchFamily="17" charset="-127"/>
                        <a:cs typeface="+mn-cs"/>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100" b="1" dirty="0" smtClean="0">
                          <a:solidFill>
                            <a:schemeClr val="tx1"/>
                          </a:solidFill>
                          <a:latin typeface="Arial" pitchFamily="34" charset="0"/>
                          <a:ea typeface="바탕" pitchFamily="18" charset="-127"/>
                          <a:cs typeface="Arial" pitchFamily="34" charset="0"/>
                        </a:rPr>
                        <a:t>-</a:t>
                      </a:r>
                      <a:endParaRPr lang="ko-KR" altLang="en-US" sz="1100" b="1" dirty="0" smtClean="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100" b="1" dirty="0" smtClean="0">
                          <a:solidFill>
                            <a:schemeClr val="tx1"/>
                          </a:solidFill>
                          <a:latin typeface="Arial" pitchFamily="34" charset="0"/>
                          <a:ea typeface="바탕" pitchFamily="18" charset="-127"/>
                          <a:cs typeface="Arial" pitchFamily="34" charset="0"/>
                        </a:rPr>
                        <a:t>50</a:t>
                      </a:r>
                      <a:endParaRPr lang="ko-KR" altLang="en-US" sz="1100" b="1" dirty="0" smtClean="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100" b="1" dirty="0" smtClean="0">
                          <a:solidFill>
                            <a:schemeClr val="tx1"/>
                          </a:solidFill>
                          <a:latin typeface="Arial" pitchFamily="34" charset="0"/>
                          <a:ea typeface="바탕" pitchFamily="18" charset="-127"/>
                          <a:cs typeface="Arial" pitchFamily="34" charset="0"/>
                        </a:rPr>
                        <a:t>33</a:t>
                      </a:r>
                      <a:endParaRPr lang="ko-KR" altLang="en-US" sz="1100" b="1" dirty="0" smtClean="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97216641"/>
                  </a:ext>
                </a:extLst>
              </a:tr>
              <a:tr h="282575">
                <a:tc>
                  <a:txBody>
                    <a:bodyPr/>
                    <a:lstStyle/>
                    <a:p>
                      <a:pPr algn="ctr" latinLnBrk="1"/>
                      <a:r>
                        <a:rPr lang="en-US" altLang="ko-KR" sz="1100" b="1" dirty="0" smtClean="0">
                          <a:solidFill>
                            <a:schemeClr val="tx1"/>
                          </a:solidFill>
                          <a:latin typeface="Arial" pitchFamily="34" charset="0"/>
                          <a:ea typeface="바탕" pitchFamily="18" charset="-127"/>
                          <a:cs typeface="Arial" pitchFamily="34" charset="0"/>
                        </a:rPr>
                        <a:t>Total</a:t>
                      </a:r>
                      <a:endParaRPr lang="ko-KR" altLang="en-US" sz="1100" b="1" dirty="0">
                        <a:solidFill>
                          <a:schemeClr val="tx1"/>
                        </a:solidFill>
                        <a:latin typeface="Arial" pitchFamily="34" charset="0"/>
                        <a:ea typeface="바탕" pitchFamily="18" charset="-127"/>
                        <a:cs typeface="Arial" pitchFamily="34" charset="0"/>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954</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1,544</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r" latinLnBrk="1"/>
                      <a:r>
                        <a:rPr lang="en-US" altLang="ko-KR" sz="1100" b="1" dirty="0" smtClean="0">
                          <a:solidFill>
                            <a:schemeClr val="tx1"/>
                          </a:solidFill>
                          <a:latin typeface="Arial" pitchFamily="34" charset="0"/>
                          <a:ea typeface="바탕" pitchFamily="18" charset="-127"/>
                          <a:cs typeface="Arial" pitchFamily="34" charset="0"/>
                        </a:rPr>
                        <a:t>1,193</a:t>
                      </a:r>
                      <a:endParaRPr lang="ko-KR" altLang="en-US" sz="1100" b="1" dirty="0">
                        <a:solidFill>
                          <a:schemeClr val="tx1"/>
                        </a:solidFill>
                        <a:latin typeface="Arial" pitchFamily="34" charset="0"/>
                        <a:ea typeface="바탕" pitchFamily="18" charset="-127"/>
                        <a:cs typeface="Arial" pitchFamily="34" charset="0"/>
                      </a:endParaRPr>
                    </a:p>
                  </a:txBody>
                  <a:tcPr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24" name="차트 23"/>
          <p:cNvGraphicFramePr/>
          <p:nvPr>
            <p:extLst>
              <p:ext uri="{D42A27DB-BD31-4B8C-83A1-F6EECF244321}">
                <p14:modId xmlns:p14="http://schemas.microsoft.com/office/powerpoint/2010/main" val="1945016719"/>
              </p:ext>
            </p:extLst>
          </p:nvPr>
        </p:nvGraphicFramePr>
        <p:xfrm>
          <a:off x="4994428" y="1615119"/>
          <a:ext cx="4699527" cy="21288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Rectangle 166"/>
          <p:cNvSpPr>
            <a:spLocks noChangeArrowheads="1"/>
          </p:cNvSpPr>
          <p:nvPr/>
        </p:nvSpPr>
        <p:spPr bwMode="auto">
          <a:xfrm>
            <a:off x="1022350" y="5813425"/>
            <a:ext cx="3155950" cy="1077860"/>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100000"/>
              </a:lnSpc>
              <a:buFontTx/>
              <a:buNone/>
            </a:pPr>
            <a:r>
              <a:rPr lang="en-US" altLang="ko-KR" dirty="0">
                <a:solidFill>
                  <a:schemeClr val="tx1"/>
                </a:solidFill>
                <a:ea typeface="굴림" pitchFamily="50" charset="-127"/>
              </a:rPr>
              <a:t>Saudi </a:t>
            </a:r>
            <a:r>
              <a:rPr lang="en-US" altLang="ko-KR" dirty="0" smtClean="0">
                <a:solidFill>
                  <a:schemeClr val="tx1"/>
                </a:solidFill>
                <a:ea typeface="굴림" pitchFamily="50" charset="-127"/>
              </a:rPr>
              <a:t>Arabia</a:t>
            </a:r>
          </a:p>
          <a:p>
            <a:pPr marL="88900" indent="-88900" eaLnBrk="0" latinLnBrk="0" hangingPunct="0">
              <a:lnSpc>
                <a:spcPct val="100000"/>
              </a:lnSpc>
              <a:buFontTx/>
              <a:buNone/>
            </a:pPr>
            <a:r>
              <a:rPr lang="en-US" altLang="ko-KR" sz="1000" dirty="0">
                <a:solidFill>
                  <a:schemeClr val="tx1"/>
                </a:solidFill>
                <a:ea typeface="굴림" pitchFamily="50" charset="-127"/>
              </a:rPr>
              <a:t> </a:t>
            </a:r>
            <a:r>
              <a:rPr lang="en-US" altLang="ko-KR" sz="1000" dirty="0" smtClean="0">
                <a:solidFill>
                  <a:schemeClr val="tx1"/>
                </a:solidFill>
                <a:ea typeface="굴림" pitchFamily="50" charset="-127"/>
              </a:rPr>
              <a:t>  </a:t>
            </a:r>
            <a:r>
              <a:rPr lang="en-US" altLang="ko-KR" sz="1000" dirty="0" smtClean="0">
                <a:solidFill>
                  <a:schemeClr val="bg1">
                    <a:lumMod val="50000"/>
                  </a:schemeClr>
                </a:solidFill>
                <a:ea typeface="굴림" pitchFamily="50" charset="-127"/>
              </a:rPr>
              <a:t>PRC 2020 Turn Around (0.2trn)</a:t>
            </a:r>
          </a:p>
          <a:p>
            <a:pPr marL="88900" indent="-88900" eaLnBrk="0" latinLnBrk="0" hangingPunct="0">
              <a:lnSpc>
                <a:spcPct val="100000"/>
              </a:lnSpc>
              <a:buFontTx/>
              <a:buNone/>
            </a:pPr>
            <a:r>
              <a:rPr lang="en-US" altLang="ko-KR" sz="1000" dirty="0">
                <a:solidFill>
                  <a:schemeClr val="tx1"/>
                </a:solidFill>
                <a:ea typeface="굴림" pitchFamily="50" charset="-127"/>
              </a:rPr>
              <a:t> </a:t>
            </a:r>
            <a:r>
              <a:rPr lang="en-US" altLang="ko-KR" sz="1000" dirty="0" smtClean="0">
                <a:solidFill>
                  <a:schemeClr val="tx1"/>
                </a:solidFill>
                <a:ea typeface="굴림" pitchFamily="50" charset="-127"/>
              </a:rPr>
              <a:t>  </a:t>
            </a:r>
            <a:r>
              <a:rPr lang="en-US" altLang="ko-KR" sz="1000" dirty="0" smtClean="0">
                <a:solidFill>
                  <a:schemeClr val="bg2"/>
                </a:solidFill>
                <a:ea typeface="MS PGothic" pitchFamily="34" charset="-128"/>
              </a:rPr>
              <a:t>Power </a:t>
            </a:r>
            <a:r>
              <a:rPr lang="en-US" altLang="ko-KR" sz="1000" dirty="0">
                <a:solidFill>
                  <a:schemeClr val="bg2"/>
                </a:solidFill>
                <a:ea typeface="MS PGothic" pitchFamily="34" charset="-128"/>
              </a:rPr>
              <a:t>Plant #12 (0.7trn</a:t>
            </a:r>
            <a:r>
              <a:rPr lang="en-US" altLang="ko-KR" sz="1000" dirty="0" smtClean="0">
                <a:solidFill>
                  <a:schemeClr val="bg2"/>
                </a:solidFill>
                <a:ea typeface="MS PGothic" pitchFamily="34" charset="-128"/>
              </a:rPr>
              <a:t>)</a:t>
            </a:r>
          </a:p>
          <a:p>
            <a:pPr eaLnBrk="0" latinLnBrk="0" hangingPunct="0">
              <a:lnSpc>
                <a:spcPct val="100000"/>
              </a:lnSpc>
            </a:pPr>
            <a:r>
              <a:rPr lang="en-US" altLang="ko-KR" sz="1000" dirty="0" smtClean="0">
                <a:solidFill>
                  <a:srgbClr val="FF0000"/>
                </a:solidFill>
                <a:ea typeface="MS PGothic" pitchFamily="34" charset="-128"/>
              </a:rPr>
              <a:t>   </a:t>
            </a:r>
            <a:r>
              <a:rPr lang="en-US" altLang="ko-KR" sz="1000" dirty="0" smtClean="0">
                <a:solidFill>
                  <a:schemeClr val="bg2"/>
                </a:solidFill>
                <a:ea typeface="MS PGothic" pitchFamily="34" charset="-128"/>
              </a:rPr>
              <a:t>Petro-</a:t>
            </a:r>
            <a:r>
              <a:rPr lang="en-US" altLang="ko-KR" sz="1000" dirty="0" err="1" smtClean="0">
                <a:solidFill>
                  <a:schemeClr val="bg2"/>
                </a:solidFill>
                <a:ea typeface="MS PGothic" pitchFamily="34" charset="-128"/>
              </a:rPr>
              <a:t>RabighⅡ</a:t>
            </a:r>
            <a:r>
              <a:rPr lang="en-US" altLang="ko-KR" sz="1000" dirty="0" smtClean="0">
                <a:solidFill>
                  <a:schemeClr val="bg2"/>
                </a:solidFill>
                <a:ea typeface="MS PGothic" pitchFamily="34" charset="-128"/>
              </a:rPr>
              <a:t> </a:t>
            </a:r>
            <a:r>
              <a:rPr lang="en-US" altLang="ko-KR" sz="1000" dirty="0">
                <a:solidFill>
                  <a:schemeClr val="bg2"/>
                </a:solidFill>
                <a:ea typeface="MS PGothic" pitchFamily="34" charset="-128"/>
              </a:rPr>
              <a:t>Project (2.1trn)</a:t>
            </a:r>
          </a:p>
          <a:p>
            <a:pPr marL="88900" indent="-88900" eaLnBrk="0" latinLnBrk="0" hangingPunct="0">
              <a:lnSpc>
                <a:spcPct val="100000"/>
              </a:lnSpc>
            </a:pPr>
            <a:r>
              <a:rPr lang="en-US" altLang="ko-KR" sz="1000" dirty="0">
                <a:solidFill>
                  <a:schemeClr val="bg2"/>
                </a:solidFill>
                <a:ea typeface="MS PGothic" pitchFamily="34" charset="-128"/>
              </a:rPr>
              <a:t>   </a:t>
            </a:r>
            <a:r>
              <a:rPr lang="en-US" altLang="ko-KR" sz="1000" dirty="0" err="1">
                <a:solidFill>
                  <a:schemeClr val="bg2"/>
                </a:solidFill>
                <a:ea typeface="MS PGothic" pitchFamily="34" charset="-128"/>
              </a:rPr>
              <a:t>Manifa</a:t>
            </a:r>
            <a:r>
              <a:rPr lang="en-US" altLang="ko-KR" sz="1000" dirty="0">
                <a:solidFill>
                  <a:schemeClr val="bg2"/>
                </a:solidFill>
                <a:ea typeface="MS PGothic" pitchFamily="34" charset="-128"/>
              </a:rPr>
              <a:t> </a:t>
            </a:r>
            <a:r>
              <a:rPr lang="en-US" altLang="ko-KR" sz="1000" dirty="0" smtClean="0">
                <a:solidFill>
                  <a:schemeClr val="bg2"/>
                </a:solidFill>
                <a:ea typeface="MS PGothic" pitchFamily="34" charset="-128"/>
              </a:rPr>
              <a:t>Gas</a:t>
            </a:r>
          </a:p>
          <a:p>
            <a:pPr marL="88900" indent="-88900" eaLnBrk="0" latinLnBrk="0" hangingPunct="0">
              <a:lnSpc>
                <a:spcPct val="100000"/>
              </a:lnSpc>
            </a:pPr>
            <a:r>
              <a:rPr lang="en-US" altLang="ko-KR" sz="1000" dirty="0" smtClean="0">
                <a:solidFill>
                  <a:srgbClr val="FF0000"/>
                </a:solidFill>
                <a:ea typeface="MS PGothic" pitchFamily="34" charset="-128"/>
              </a:rPr>
              <a:t>   </a:t>
            </a:r>
            <a:r>
              <a:rPr lang="en-US" altLang="ko-KR" sz="1000" dirty="0" smtClean="0">
                <a:solidFill>
                  <a:schemeClr val="bg2"/>
                </a:solidFill>
                <a:ea typeface="MS PGothic" pitchFamily="34" charset="-128"/>
              </a:rPr>
              <a:t>IPC EVA </a:t>
            </a:r>
          </a:p>
        </p:txBody>
      </p:sp>
      <p:sp>
        <p:nvSpPr>
          <p:cNvPr id="1070" name="Freeform 160"/>
          <p:cNvSpPr>
            <a:spLocks/>
          </p:cNvSpPr>
          <p:nvPr/>
        </p:nvSpPr>
        <p:spPr bwMode="auto">
          <a:xfrm flipH="1">
            <a:off x="5516562" y="3844925"/>
            <a:ext cx="812625" cy="2395538"/>
          </a:xfrm>
          <a:custGeom>
            <a:avLst/>
            <a:gdLst>
              <a:gd name="T0" fmla="*/ 2147483647 w 1248"/>
              <a:gd name="T1" fmla="*/ 0 h 1104"/>
              <a:gd name="T2" fmla="*/ 2147483647 w 1248"/>
              <a:gd name="T3" fmla="*/ 2147483647 h 1104"/>
              <a:gd name="T4" fmla="*/ 0 w 1248"/>
              <a:gd name="T5" fmla="*/ 2147483647 h 1104"/>
              <a:gd name="T6" fmla="*/ 0 60000 65536"/>
              <a:gd name="T7" fmla="*/ 0 60000 65536"/>
              <a:gd name="T8" fmla="*/ 0 60000 65536"/>
              <a:gd name="T9" fmla="*/ 0 w 1248"/>
              <a:gd name="T10" fmla="*/ 0 h 1104"/>
              <a:gd name="T11" fmla="*/ 1248 w 1248"/>
              <a:gd name="T12" fmla="*/ 1104 h 1104"/>
            </a:gdLst>
            <a:ahLst/>
            <a:cxnLst>
              <a:cxn ang="T6">
                <a:pos x="T0" y="T1"/>
              </a:cxn>
              <a:cxn ang="T7">
                <a:pos x="T2" y="T3"/>
              </a:cxn>
              <a:cxn ang="T8">
                <a:pos x="T4" y="T5"/>
              </a:cxn>
            </a:cxnLst>
            <a:rect l="T9" t="T10" r="T11" b="T12"/>
            <a:pathLst>
              <a:path w="1248" h="1104">
                <a:moveTo>
                  <a:pt x="1248" y="0"/>
                </a:moveTo>
                <a:lnTo>
                  <a:pt x="1248" y="1104"/>
                </a:lnTo>
                <a:lnTo>
                  <a:pt x="0" y="1104"/>
                </a:lnTo>
              </a:path>
            </a:pathLst>
          </a:custGeom>
          <a:noFill/>
          <a:ln w="3175">
            <a:solidFill>
              <a:schemeClr val="tx1"/>
            </a:solidFill>
            <a:round/>
            <a:headEnd type="none" w="sm" len="sm"/>
            <a:tailEnd type="none" w="sm" len="sm"/>
          </a:ln>
        </p:spPr>
        <p:txBody>
          <a:bodyPr/>
          <a:lstStyle/>
          <a:p>
            <a:endParaRPr lang="ko-KR" altLang="en-US"/>
          </a:p>
        </p:txBody>
      </p:sp>
      <p:sp>
        <p:nvSpPr>
          <p:cNvPr id="296" name="Text Box 11"/>
          <p:cNvSpPr txBox="1">
            <a:spLocks noChangeArrowheads="1"/>
          </p:cNvSpPr>
          <p:nvPr/>
        </p:nvSpPr>
        <p:spPr bwMode="auto">
          <a:xfrm>
            <a:off x="382588" y="550863"/>
            <a:ext cx="6641320" cy="400110"/>
          </a:xfrm>
          <a:prstGeom prst="rect">
            <a:avLst/>
          </a:prstGeom>
          <a:noFill/>
          <a:ln w="9525">
            <a:noFill/>
            <a:miter lim="800000"/>
            <a:headEnd/>
            <a:tailEnd/>
          </a:ln>
        </p:spPr>
        <p:txBody>
          <a:bodyPr wrap="square">
            <a:spAutoFit/>
          </a:bodyPr>
          <a:lstStyle/>
          <a:p>
            <a:pPr>
              <a:lnSpc>
                <a:spcPct val="100000"/>
              </a:lnSpc>
              <a:spcBef>
                <a:spcPct val="50000"/>
              </a:spcBef>
              <a:buFontTx/>
              <a:buNone/>
              <a:defRPr/>
            </a:pPr>
            <a:r>
              <a:rPr lang="en-US" altLang="ko-KR" sz="2000" dirty="0" smtClean="0">
                <a:solidFill>
                  <a:schemeClr val="bg1"/>
                </a:solidFill>
                <a:effectLst>
                  <a:outerShdw blurRad="38100" dist="38100" dir="2700000" algn="tl">
                    <a:srgbClr val="C0C0C0"/>
                  </a:outerShdw>
                </a:effectLst>
                <a:ea typeface="바탕체" pitchFamily="17" charset="-127"/>
              </a:rPr>
              <a:t>Appendix – </a:t>
            </a:r>
            <a:r>
              <a:rPr lang="en-US" altLang="ko-KR" sz="2000" dirty="0" smtClean="0">
                <a:solidFill>
                  <a:schemeClr val="bg1"/>
                </a:solidFill>
                <a:effectLst>
                  <a:outerShdw blurRad="38100" dist="38100" dir="2700000" algn="tl">
                    <a:srgbClr val="C0C0C0"/>
                  </a:outerShdw>
                </a:effectLst>
                <a:ea typeface="바탕체" pitchFamily="17" charset="-127"/>
                <a:cs typeface="+mn-cs"/>
              </a:rPr>
              <a:t>Global </a:t>
            </a:r>
            <a:r>
              <a:rPr lang="en-US" altLang="ko-KR" sz="2000" dirty="0">
                <a:solidFill>
                  <a:schemeClr val="bg1"/>
                </a:solidFill>
                <a:effectLst>
                  <a:outerShdw blurRad="38100" dist="38100" dir="2700000" algn="tl">
                    <a:srgbClr val="C0C0C0"/>
                  </a:outerShdw>
                </a:effectLst>
                <a:ea typeface="바탕체" pitchFamily="17" charset="-127"/>
              </a:rPr>
              <a:t>N</a:t>
            </a:r>
            <a:r>
              <a:rPr lang="en-US" altLang="ko-KR" sz="2000" dirty="0" smtClean="0">
                <a:solidFill>
                  <a:schemeClr val="bg1"/>
                </a:solidFill>
                <a:effectLst>
                  <a:outerShdw blurRad="38100" dist="38100" dir="2700000" algn="tl">
                    <a:srgbClr val="C0C0C0"/>
                  </a:outerShdw>
                </a:effectLst>
                <a:ea typeface="바탕체" pitchFamily="17" charset="-127"/>
                <a:cs typeface="+mn-cs"/>
              </a:rPr>
              <a:t>etwork &amp; </a:t>
            </a:r>
            <a:r>
              <a:rPr lang="en-US" altLang="ko-KR" sz="2000" dirty="0" smtClean="0">
                <a:solidFill>
                  <a:schemeClr val="bg1"/>
                </a:solidFill>
                <a:effectLst>
                  <a:outerShdw blurRad="38100" dist="38100" dir="2700000" algn="tl">
                    <a:srgbClr val="C0C0C0"/>
                  </a:outerShdw>
                </a:effectLst>
                <a:ea typeface="바탕체" pitchFamily="17" charset="-127"/>
              </a:rPr>
              <a:t>Major Projects</a:t>
            </a:r>
            <a:endParaRPr lang="en-US" altLang="ko-KR" sz="2000" dirty="0">
              <a:solidFill>
                <a:schemeClr val="bg1"/>
              </a:solidFill>
              <a:effectLst>
                <a:outerShdw blurRad="38100" dist="38100" dir="2700000" algn="tl">
                  <a:srgbClr val="C0C0C0"/>
                </a:outerShdw>
              </a:effectLst>
              <a:ea typeface="바탕체" pitchFamily="17" charset="-127"/>
            </a:endParaRPr>
          </a:p>
        </p:txBody>
      </p:sp>
      <p:sp>
        <p:nvSpPr>
          <p:cNvPr id="302" name="Text Box 18"/>
          <p:cNvSpPr txBox="1">
            <a:spLocks noChangeArrowheads="1"/>
          </p:cNvSpPr>
          <p:nvPr/>
        </p:nvSpPr>
        <p:spPr bwMode="auto">
          <a:xfrm>
            <a:off x="412750" y="382588"/>
            <a:ext cx="2305050" cy="246062"/>
          </a:xfrm>
          <a:prstGeom prst="rect">
            <a:avLst/>
          </a:prstGeom>
          <a:noFill/>
          <a:ln w="9525">
            <a:noFill/>
            <a:miter lim="800000"/>
            <a:headEnd/>
            <a:tailEnd/>
          </a:ln>
        </p:spPr>
        <p:txBody>
          <a:bodyPr>
            <a:spAutoFit/>
          </a:bodyPr>
          <a:lstStyle/>
          <a:p>
            <a:pPr>
              <a:lnSpc>
                <a:spcPct val="100000"/>
              </a:lnSpc>
              <a:spcBef>
                <a:spcPct val="50000"/>
              </a:spcBef>
              <a:buFontTx/>
              <a:buNone/>
            </a:pPr>
            <a:r>
              <a:rPr lang="en-US" altLang="ko-KR" sz="1000" dirty="0">
                <a:solidFill>
                  <a:schemeClr val="bg1"/>
                </a:solidFill>
                <a:ea typeface="HY견명조" pitchFamily="18" charset="-127"/>
              </a:rPr>
              <a:t>INVESTOR RELATIONS</a:t>
            </a:r>
          </a:p>
        </p:txBody>
      </p:sp>
      <p:sp>
        <p:nvSpPr>
          <p:cNvPr id="303" name="TextBox 302"/>
          <p:cNvSpPr txBox="1"/>
          <p:nvPr/>
        </p:nvSpPr>
        <p:spPr>
          <a:xfrm>
            <a:off x="308736" y="1193110"/>
            <a:ext cx="9159880" cy="415498"/>
          </a:xfrm>
          <a:prstGeom prst="rect">
            <a:avLst/>
          </a:prstGeom>
          <a:noFill/>
        </p:spPr>
        <p:txBody>
          <a:bodyPr wrap="none" rtlCol="0">
            <a:spAutoFit/>
          </a:bodyPr>
          <a:lstStyle/>
          <a:p>
            <a:r>
              <a:rPr lang="en-US" altLang="ko-KR" sz="1500" dirty="0" smtClean="0"/>
              <a:t>GS E&amp;C currently operates more than 13 on-going projects, 30 branches &amp; local entities overseas.</a:t>
            </a:r>
            <a:endParaRPr lang="ko-KR" altLang="en-US" sz="1500" dirty="0"/>
          </a:p>
        </p:txBody>
      </p:sp>
      <p:sp>
        <p:nvSpPr>
          <p:cNvPr id="304" name="Rectangle 139"/>
          <p:cNvSpPr>
            <a:spLocks noChangeArrowheads="1"/>
          </p:cNvSpPr>
          <p:nvPr/>
        </p:nvSpPr>
        <p:spPr bwMode="auto">
          <a:xfrm>
            <a:off x="7001703" y="6643710"/>
            <a:ext cx="2879725" cy="203775"/>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0000"/>
              </a:lnSpc>
              <a:spcBef>
                <a:spcPct val="20000"/>
              </a:spcBef>
              <a:buFontTx/>
              <a:buNone/>
            </a:pPr>
            <a:r>
              <a:rPr lang="en-US" altLang="ko-KR" sz="900" dirty="0">
                <a:solidFill>
                  <a:srgbClr val="FF0000"/>
                </a:solidFill>
                <a:ea typeface="MS PGothic" pitchFamily="34" charset="-128"/>
              </a:rPr>
              <a:t>Red : On-going / </a:t>
            </a:r>
            <a:r>
              <a:rPr lang="en-US" altLang="ko-KR" sz="900" dirty="0">
                <a:solidFill>
                  <a:schemeClr val="bg2"/>
                </a:solidFill>
                <a:ea typeface="굴림" pitchFamily="50" charset="-127"/>
              </a:rPr>
              <a:t>Gray</a:t>
            </a:r>
            <a:r>
              <a:rPr lang="en-US" altLang="ko-KR" sz="900" dirty="0">
                <a:solidFill>
                  <a:schemeClr val="bg2"/>
                </a:solidFill>
                <a:ea typeface="MS PGothic" pitchFamily="34" charset="-128"/>
              </a:rPr>
              <a:t>: </a:t>
            </a:r>
            <a:r>
              <a:rPr lang="en-US" altLang="ko-KR" sz="900" dirty="0" smtClean="0">
                <a:solidFill>
                  <a:schemeClr val="bg2"/>
                </a:solidFill>
                <a:ea typeface="MS PGothic" pitchFamily="34" charset="-128"/>
              </a:rPr>
              <a:t>Completed </a:t>
            </a:r>
            <a:r>
              <a:rPr lang="en-US" altLang="ko-KR" sz="900" dirty="0" smtClean="0">
                <a:solidFill>
                  <a:schemeClr val="tx1"/>
                </a:solidFill>
                <a:ea typeface="MS PGothic" pitchFamily="34" charset="-128"/>
              </a:rPr>
              <a:t>(KRW trillion)</a:t>
            </a:r>
            <a:endParaRPr lang="en-US" altLang="ko-KR" sz="900" dirty="0">
              <a:solidFill>
                <a:schemeClr val="tx1"/>
              </a:solidFill>
              <a:ea typeface="MS PGothic" pitchFamily="34" charset="-128"/>
            </a:endParaRPr>
          </a:p>
        </p:txBody>
      </p:sp>
      <p:sp>
        <p:nvSpPr>
          <p:cNvPr id="845" name="Text Box 633"/>
          <p:cNvSpPr txBox="1">
            <a:spLocks noChangeArrowheads="1"/>
          </p:cNvSpPr>
          <p:nvPr/>
        </p:nvSpPr>
        <p:spPr bwMode="auto">
          <a:xfrm>
            <a:off x="5848350" y="3781425"/>
            <a:ext cx="242888"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846" name="Rectangle 164"/>
          <p:cNvSpPr>
            <a:spLocks noChangeArrowheads="1"/>
          </p:cNvSpPr>
          <p:nvPr/>
        </p:nvSpPr>
        <p:spPr bwMode="auto">
          <a:xfrm>
            <a:off x="6282345" y="3858382"/>
            <a:ext cx="1187090" cy="276102"/>
          </a:xfrm>
          <a:prstGeom prst="rect">
            <a:avLst/>
          </a:prstGeom>
          <a:noFill/>
          <a:ln w="9525">
            <a:noFill/>
            <a:miter lim="800000"/>
            <a:headEnd/>
            <a:tailEnd/>
          </a:ln>
        </p:spPr>
        <p:txBody>
          <a:bodyPr wrap="square" lIns="92075" tIns="46038" rIns="92075" bIns="46038">
            <a:spAutoFit/>
          </a:bodyPr>
          <a:lstStyle/>
          <a:p>
            <a:pPr marL="88900" indent="-88900" eaLnBrk="0" latinLnBrk="0" hangingPunct="0">
              <a:lnSpc>
                <a:spcPct val="85000"/>
              </a:lnSpc>
              <a:buFontTx/>
              <a:buNone/>
            </a:pPr>
            <a:r>
              <a:rPr lang="en-US" altLang="ko-KR" dirty="0" smtClean="0">
                <a:solidFill>
                  <a:schemeClr val="tx1"/>
                </a:solidFill>
                <a:ea typeface="굴림" pitchFamily="50" charset="-127"/>
              </a:rPr>
              <a:t>Philippines</a:t>
            </a:r>
            <a:endParaRPr lang="en-US" altLang="ko-KR" dirty="0">
              <a:solidFill>
                <a:schemeClr val="tx1"/>
              </a:solidFill>
              <a:ea typeface="굴림" pitchFamily="50" charset="-127"/>
            </a:endParaRPr>
          </a:p>
        </p:txBody>
      </p:sp>
      <p:sp>
        <p:nvSpPr>
          <p:cNvPr id="847" name="Text Box 645"/>
          <p:cNvSpPr txBox="1">
            <a:spLocks noChangeArrowheads="1"/>
          </p:cNvSpPr>
          <p:nvPr/>
        </p:nvSpPr>
        <p:spPr bwMode="auto">
          <a:xfrm flipV="1">
            <a:off x="5594350" y="4133850"/>
            <a:ext cx="3587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848" name="Rectangle 164"/>
          <p:cNvSpPr>
            <a:spLocks noChangeArrowheads="1"/>
          </p:cNvSpPr>
          <p:nvPr/>
        </p:nvSpPr>
        <p:spPr bwMode="auto">
          <a:xfrm>
            <a:off x="3641958" y="3310608"/>
            <a:ext cx="625475" cy="276225"/>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ko-KR" dirty="0">
                <a:solidFill>
                  <a:schemeClr val="tx1"/>
                </a:solidFill>
                <a:ea typeface="굴림" pitchFamily="50" charset="-127"/>
              </a:rPr>
              <a:t>Italy</a:t>
            </a:r>
            <a:endParaRPr lang="en-US" altLang="ja-JP" dirty="0">
              <a:solidFill>
                <a:srgbClr val="3333FF"/>
              </a:solidFill>
              <a:ea typeface="굴림" pitchFamily="50" charset="-127"/>
            </a:endParaRPr>
          </a:p>
        </p:txBody>
      </p:sp>
      <p:sp>
        <p:nvSpPr>
          <p:cNvPr id="849" name="Text Box 673"/>
          <p:cNvSpPr txBox="1">
            <a:spLocks noChangeArrowheads="1"/>
          </p:cNvSpPr>
          <p:nvPr/>
        </p:nvSpPr>
        <p:spPr bwMode="auto">
          <a:xfrm>
            <a:off x="3716338" y="3178175"/>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chemeClr val="tx1"/>
                </a:solidFill>
                <a:latin typeface="굴림" pitchFamily="50" charset="-127"/>
                <a:ea typeface="굴림" pitchFamily="50" charset="-127"/>
                <a:cs typeface="+mn-cs"/>
              </a:rPr>
              <a:t>★</a:t>
            </a:r>
          </a:p>
        </p:txBody>
      </p:sp>
      <p:grpSp>
        <p:nvGrpSpPr>
          <p:cNvPr id="851" name="Group 658"/>
          <p:cNvGrpSpPr>
            <a:grpSpLocks/>
          </p:cNvGrpSpPr>
          <p:nvPr/>
        </p:nvGrpSpPr>
        <p:grpSpPr bwMode="auto">
          <a:xfrm flipV="1">
            <a:off x="3243263" y="3752850"/>
            <a:ext cx="1443037" cy="2700000"/>
            <a:chOff x="485" y="2280"/>
            <a:chExt cx="2113" cy="192"/>
          </a:xfrm>
        </p:grpSpPr>
        <p:sp>
          <p:nvSpPr>
            <p:cNvPr id="852" name="Line 659"/>
            <p:cNvSpPr>
              <a:spLocks noChangeShapeType="1"/>
            </p:cNvSpPr>
            <p:nvPr/>
          </p:nvSpPr>
          <p:spPr bwMode="auto">
            <a:xfrm flipH="1">
              <a:off x="485" y="2280"/>
              <a:ext cx="2113" cy="0"/>
            </a:xfrm>
            <a:prstGeom prst="line">
              <a:avLst/>
            </a:prstGeom>
            <a:noFill/>
            <a:ln w="3175">
              <a:solidFill>
                <a:schemeClr val="tx1"/>
              </a:solidFill>
              <a:round/>
              <a:headEnd/>
              <a:tailEnd/>
            </a:ln>
          </p:spPr>
          <p:txBody>
            <a:bodyPr/>
            <a:lstStyle/>
            <a:p>
              <a:endParaRPr lang="ko-KR" altLang="en-US"/>
            </a:p>
          </p:txBody>
        </p:sp>
        <p:sp>
          <p:nvSpPr>
            <p:cNvPr id="853" name="Line 660"/>
            <p:cNvSpPr>
              <a:spLocks noChangeShapeType="1"/>
            </p:cNvSpPr>
            <p:nvPr/>
          </p:nvSpPr>
          <p:spPr bwMode="auto">
            <a:xfrm>
              <a:off x="2598" y="2280"/>
              <a:ext cx="0" cy="192"/>
            </a:xfrm>
            <a:prstGeom prst="line">
              <a:avLst/>
            </a:prstGeom>
            <a:noFill/>
            <a:ln w="3175">
              <a:solidFill>
                <a:schemeClr val="tx1"/>
              </a:solidFill>
              <a:round/>
              <a:headEnd/>
              <a:tailEnd/>
            </a:ln>
          </p:spPr>
          <p:txBody>
            <a:bodyPr/>
            <a:lstStyle/>
            <a:p>
              <a:endParaRPr lang="ko-KR" altLang="en-US"/>
            </a:p>
          </p:txBody>
        </p:sp>
      </p:grpSp>
      <p:sp>
        <p:nvSpPr>
          <p:cNvPr id="854" name="Rectangle 411"/>
          <p:cNvSpPr>
            <a:spLocks noChangeArrowheads="1"/>
          </p:cNvSpPr>
          <p:nvPr/>
        </p:nvSpPr>
        <p:spPr bwMode="auto">
          <a:xfrm>
            <a:off x="206375" y="1700213"/>
            <a:ext cx="1182688" cy="1427162"/>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ko-KR" altLang="en-US"/>
          </a:p>
        </p:txBody>
      </p:sp>
      <p:sp>
        <p:nvSpPr>
          <p:cNvPr id="855" name="Rectangle 412"/>
          <p:cNvSpPr>
            <a:spLocks noChangeArrowheads="1"/>
          </p:cNvSpPr>
          <p:nvPr/>
        </p:nvSpPr>
        <p:spPr bwMode="auto">
          <a:xfrm>
            <a:off x="271463" y="1857375"/>
            <a:ext cx="71437" cy="71438"/>
          </a:xfrm>
          <a:prstGeom prst="rect">
            <a:avLst/>
          </a:prstGeom>
          <a:solidFill>
            <a:srgbClr val="FF0000"/>
          </a:solidFill>
          <a:ln w="8001" algn="ctr">
            <a:noFill/>
            <a:miter lim="800000"/>
            <a:headEnd/>
            <a:tailEnd/>
          </a:ln>
        </p:spPr>
        <p:txBody>
          <a:bodyPr wrap="none" anchor="ctr"/>
          <a:lstStyle/>
          <a:p>
            <a:endParaRPr lang="ko-KR" altLang="en-US"/>
          </a:p>
        </p:txBody>
      </p:sp>
      <p:sp>
        <p:nvSpPr>
          <p:cNvPr id="856" name="Rectangle 413"/>
          <p:cNvSpPr>
            <a:spLocks noChangeArrowheads="1"/>
          </p:cNvSpPr>
          <p:nvPr/>
        </p:nvSpPr>
        <p:spPr bwMode="auto">
          <a:xfrm>
            <a:off x="271463" y="2273300"/>
            <a:ext cx="71437" cy="71438"/>
          </a:xfrm>
          <a:prstGeom prst="rect">
            <a:avLst/>
          </a:prstGeom>
          <a:solidFill>
            <a:srgbClr val="008000"/>
          </a:solidFill>
          <a:ln w="8001" algn="ctr">
            <a:noFill/>
            <a:miter lim="800000"/>
            <a:headEnd/>
            <a:tailEnd/>
          </a:ln>
        </p:spPr>
        <p:txBody>
          <a:bodyPr wrap="none" anchor="ctr"/>
          <a:lstStyle/>
          <a:p>
            <a:endParaRPr lang="ko-KR" altLang="en-US"/>
          </a:p>
        </p:txBody>
      </p:sp>
      <p:sp>
        <p:nvSpPr>
          <p:cNvPr id="857" name="Rectangle 414"/>
          <p:cNvSpPr>
            <a:spLocks noChangeArrowheads="1"/>
          </p:cNvSpPr>
          <p:nvPr/>
        </p:nvSpPr>
        <p:spPr bwMode="auto">
          <a:xfrm>
            <a:off x="271463" y="2414588"/>
            <a:ext cx="71437" cy="71437"/>
          </a:xfrm>
          <a:prstGeom prst="rect">
            <a:avLst/>
          </a:prstGeom>
          <a:solidFill>
            <a:srgbClr val="0033CC"/>
          </a:solidFill>
          <a:ln w="8001" algn="ctr">
            <a:noFill/>
            <a:miter lim="800000"/>
            <a:headEnd/>
            <a:tailEnd/>
          </a:ln>
        </p:spPr>
        <p:txBody>
          <a:bodyPr wrap="none" anchor="ctr" anchorCtr="1"/>
          <a:lstStyle/>
          <a:p>
            <a:pPr>
              <a:lnSpc>
                <a:spcPct val="100000"/>
              </a:lnSpc>
              <a:buFontTx/>
              <a:buNone/>
            </a:pPr>
            <a:endParaRPr lang="ko-KR" altLang="en-US" sz="1800" b="0">
              <a:solidFill>
                <a:schemeClr val="accent1"/>
              </a:solidFill>
              <a:latin typeface="굴림" pitchFamily="50" charset="-127"/>
              <a:ea typeface="굴림" pitchFamily="50" charset="-127"/>
            </a:endParaRPr>
          </a:p>
        </p:txBody>
      </p:sp>
      <p:sp>
        <p:nvSpPr>
          <p:cNvPr id="858" name="Rectangle 415"/>
          <p:cNvSpPr>
            <a:spLocks noChangeArrowheads="1"/>
          </p:cNvSpPr>
          <p:nvPr/>
        </p:nvSpPr>
        <p:spPr bwMode="auto">
          <a:xfrm>
            <a:off x="411163" y="1843088"/>
            <a:ext cx="865187" cy="830262"/>
          </a:xfrm>
          <a:prstGeom prst="rect">
            <a:avLst/>
          </a:prstGeom>
          <a:noFill/>
          <a:ln w="9525">
            <a:noFill/>
            <a:miter lim="800000"/>
            <a:headEnd/>
            <a:tailEnd/>
          </a:ln>
        </p:spPr>
        <p:txBody>
          <a:bodyPr wrap="none" lIns="0" tIns="0" rIns="0" bIns="0">
            <a:spAutoFit/>
          </a:bodyPr>
          <a:lstStyle/>
          <a:p>
            <a:pPr>
              <a:lnSpc>
                <a:spcPct val="100000"/>
              </a:lnSpc>
              <a:buFontTx/>
              <a:buNone/>
            </a:pPr>
            <a:r>
              <a:rPr lang="en-US" altLang="ko-KR" sz="900" b="0" dirty="0">
                <a:solidFill>
                  <a:srgbClr val="000000"/>
                </a:solidFill>
                <a:ea typeface="바탕체" pitchFamily="17" charset="-127"/>
              </a:rPr>
              <a:t>Refinery</a:t>
            </a:r>
          </a:p>
          <a:p>
            <a:pPr>
              <a:lnSpc>
                <a:spcPct val="100000"/>
              </a:lnSpc>
              <a:buFontTx/>
              <a:buNone/>
            </a:pPr>
            <a:r>
              <a:rPr lang="en-US" altLang="ko-KR" sz="900" b="0" dirty="0">
                <a:solidFill>
                  <a:srgbClr val="000000"/>
                </a:solidFill>
                <a:ea typeface="바탕체" pitchFamily="17" charset="-127"/>
              </a:rPr>
              <a:t>Gas </a:t>
            </a:r>
          </a:p>
          <a:p>
            <a:pPr>
              <a:lnSpc>
                <a:spcPct val="100000"/>
              </a:lnSpc>
              <a:buFontTx/>
              <a:buNone/>
            </a:pPr>
            <a:r>
              <a:rPr lang="en-US" altLang="ko-KR" sz="900" b="0" dirty="0" smtClean="0">
                <a:solidFill>
                  <a:srgbClr val="000000"/>
                </a:solidFill>
                <a:ea typeface="바탕체" pitchFamily="17" charset="-127"/>
              </a:rPr>
              <a:t>Petrochemical</a:t>
            </a:r>
            <a:endParaRPr lang="en-US" altLang="ko-KR" sz="900" b="0" dirty="0">
              <a:solidFill>
                <a:srgbClr val="000000"/>
              </a:solidFill>
              <a:ea typeface="바탕체" pitchFamily="17" charset="-127"/>
            </a:endParaRPr>
          </a:p>
          <a:p>
            <a:pPr>
              <a:lnSpc>
                <a:spcPct val="100000"/>
              </a:lnSpc>
              <a:buFontTx/>
              <a:buNone/>
            </a:pPr>
            <a:r>
              <a:rPr lang="en-US" altLang="ko-KR" sz="900" b="0" dirty="0">
                <a:solidFill>
                  <a:srgbClr val="000000"/>
                </a:solidFill>
                <a:ea typeface="바탕체" pitchFamily="17" charset="-127"/>
              </a:rPr>
              <a:t>Power Plant</a:t>
            </a:r>
          </a:p>
          <a:p>
            <a:pPr>
              <a:lnSpc>
                <a:spcPct val="100000"/>
              </a:lnSpc>
              <a:buFontTx/>
              <a:buNone/>
            </a:pPr>
            <a:r>
              <a:rPr lang="en-US" altLang="ko-KR" sz="900" b="0" dirty="0">
                <a:solidFill>
                  <a:srgbClr val="000000"/>
                </a:solidFill>
                <a:ea typeface="바탕체" pitchFamily="17" charset="-127"/>
              </a:rPr>
              <a:t>Civil Engineering</a:t>
            </a:r>
          </a:p>
          <a:p>
            <a:pPr>
              <a:lnSpc>
                <a:spcPct val="100000"/>
              </a:lnSpc>
              <a:buFontTx/>
              <a:buNone/>
            </a:pPr>
            <a:r>
              <a:rPr lang="en-US" altLang="ko-KR" sz="900" b="0" dirty="0">
                <a:solidFill>
                  <a:srgbClr val="000000"/>
                </a:solidFill>
                <a:ea typeface="바탕체" pitchFamily="17" charset="-127"/>
              </a:rPr>
              <a:t>Etc.</a:t>
            </a:r>
          </a:p>
        </p:txBody>
      </p:sp>
      <p:sp>
        <p:nvSpPr>
          <p:cNvPr id="859" name="Rectangle 417"/>
          <p:cNvSpPr>
            <a:spLocks noChangeArrowheads="1"/>
          </p:cNvSpPr>
          <p:nvPr/>
        </p:nvSpPr>
        <p:spPr bwMode="auto">
          <a:xfrm>
            <a:off x="271463" y="1998663"/>
            <a:ext cx="71437" cy="71437"/>
          </a:xfrm>
          <a:prstGeom prst="rect">
            <a:avLst/>
          </a:prstGeom>
          <a:solidFill>
            <a:srgbClr val="FF9900"/>
          </a:solidFill>
          <a:ln w="9525" algn="ctr">
            <a:noFill/>
            <a:miter lim="800000"/>
            <a:headEnd/>
            <a:tailEnd/>
          </a:ln>
        </p:spPr>
        <p:txBody>
          <a:bodyPr wrap="none" anchor="ctr" anchorCtr="1"/>
          <a:lstStyle/>
          <a:p>
            <a:endParaRPr lang="ko-KR" altLang="en-US"/>
          </a:p>
        </p:txBody>
      </p:sp>
      <p:sp>
        <p:nvSpPr>
          <p:cNvPr id="860" name="Rectangle 419"/>
          <p:cNvSpPr>
            <a:spLocks noChangeArrowheads="1"/>
          </p:cNvSpPr>
          <p:nvPr/>
        </p:nvSpPr>
        <p:spPr bwMode="auto">
          <a:xfrm>
            <a:off x="271463" y="2565400"/>
            <a:ext cx="71437" cy="71438"/>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861" name="Rectangle 420"/>
          <p:cNvSpPr>
            <a:spLocks noChangeArrowheads="1"/>
          </p:cNvSpPr>
          <p:nvPr/>
        </p:nvSpPr>
        <p:spPr bwMode="auto">
          <a:xfrm>
            <a:off x="271463" y="2136775"/>
            <a:ext cx="71437" cy="71438"/>
          </a:xfrm>
          <a:prstGeom prst="rect">
            <a:avLst/>
          </a:prstGeom>
          <a:solidFill>
            <a:srgbClr val="CCCC00"/>
          </a:solidFill>
          <a:ln w="9525" algn="ctr">
            <a:noFill/>
            <a:miter lim="800000"/>
            <a:headEnd/>
            <a:tailEnd/>
          </a:ln>
        </p:spPr>
        <p:txBody>
          <a:bodyPr wrap="none" anchor="ctr" anchorCtr="1"/>
          <a:lstStyle/>
          <a:p>
            <a:endParaRPr lang="ko-KR" altLang="en-US"/>
          </a:p>
        </p:txBody>
      </p:sp>
      <p:grpSp>
        <p:nvGrpSpPr>
          <p:cNvPr id="862" name="Group 421"/>
          <p:cNvGrpSpPr>
            <a:grpSpLocks/>
          </p:cNvGrpSpPr>
          <p:nvPr/>
        </p:nvGrpSpPr>
        <p:grpSpPr bwMode="auto">
          <a:xfrm>
            <a:off x="792163" y="2655888"/>
            <a:ext cx="2508250" cy="3051175"/>
            <a:chOff x="672" y="1899"/>
            <a:chExt cx="1192" cy="1721"/>
          </a:xfrm>
        </p:grpSpPr>
        <p:sp>
          <p:nvSpPr>
            <p:cNvPr id="863" name="Freeform 422"/>
            <p:cNvSpPr>
              <a:spLocks/>
            </p:cNvSpPr>
            <p:nvPr/>
          </p:nvSpPr>
          <p:spPr bwMode="auto">
            <a:xfrm>
              <a:off x="1193" y="1974"/>
              <a:ext cx="177" cy="109"/>
            </a:xfrm>
            <a:custGeom>
              <a:avLst/>
              <a:gdLst>
                <a:gd name="T0" fmla="*/ 1 w 259"/>
                <a:gd name="T1" fmla="*/ 0 h 141"/>
                <a:gd name="T2" fmla="*/ 0 w 259"/>
                <a:gd name="T3" fmla="*/ 2 h 141"/>
                <a:gd name="T4" fmla="*/ 0 w 259"/>
                <a:gd name="T5" fmla="*/ 5 h 141"/>
                <a:gd name="T6" fmla="*/ 1 w 259"/>
                <a:gd name="T7" fmla="*/ 8 h 141"/>
                <a:gd name="T8" fmla="*/ 3 w 259"/>
                <a:gd name="T9" fmla="*/ 7 h 141"/>
                <a:gd name="T10" fmla="*/ 3 w 259"/>
                <a:gd name="T11" fmla="*/ 9 h 141"/>
                <a:gd name="T12" fmla="*/ 5 w 259"/>
                <a:gd name="T13" fmla="*/ 9 h 141"/>
                <a:gd name="T14" fmla="*/ 5 w 259"/>
                <a:gd name="T15" fmla="*/ 7 h 141"/>
                <a:gd name="T16" fmla="*/ 8 w 259"/>
                <a:gd name="T17" fmla="*/ 7 h 141"/>
                <a:gd name="T18" fmla="*/ 8 w 259"/>
                <a:gd name="T19" fmla="*/ 9 h 141"/>
                <a:gd name="T20" fmla="*/ 10 w 259"/>
                <a:gd name="T21" fmla="*/ 10 h 141"/>
                <a:gd name="T22" fmla="*/ 12 w 259"/>
                <a:gd name="T23" fmla="*/ 10 h 141"/>
                <a:gd name="T24" fmla="*/ 12 w 259"/>
                <a:gd name="T25" fmla="*/ 11 h 141"/>
                <a:gd name="T26" fmla="*/ 14 w 259"/>
                <a:gd name="T27" fmla="*/ 12 h 141"/>
                <a:gd name="T28" fmla="*/ 14 w 259"/>
                <a:gd name="T29" fmla="*/ 15 h 141"/>
                <a:gd name="T30" fmla="*/ 14 w 259"/>
                <a:gd name="T31" fmla="*/ 17 h 141"/>
                <a:gd name="T32" fmla="*/ 14 w 259"/>
                <a:gd name="T33" fmla="*/ 18 h 141"/>
                <a:gd name="T34" fmla="*/ 14 w 259"/>
                <a:gd name="T35" fmla="*/ 20 h 141"/>
                <a:gd name="T36" fmla="*/ 12 w 259"/>
                <a:gd name="T37" fmla="*/ 22 h 141"/>
                <a:gd name="T38" fmla="*/ 12 w 259"/>
                <a:gd name="T39" fmla="*/ 25 h 141"/>
                <a:gd name="T40" fmla="*/ 14 w 259"/>
                <a:gd name="T41" fmla="*/ 25 h 141"/>
                <a:gd name="T42" fmla="*/ 16 w 259"/>
                <a:gd name="T43" fmla="*/ 24 h 141"/>
                <a:gd name="T44" fmla="*/ 16 w 259"/>
                <a:gd name="T45" fmla="*/ 22 h 141"/>
                <a:gd name="T46" fmla="*/ 16 w 259"/>
                <a:gd name="T47" fmla="*/ 24 h 141"/>
                <a:gd name="T48" fmla="*/ 17 w 259"/>
                <a:gd name="T49" fmla="*/ 22 h 141"/>
                <a:gd name="T50" fmla="*/ 18 w 259"/>
                <a:gd name="T51" fmla="*/ 25 h 141"/>
                <a:gd name="T52" fmla="*/ 21 w 259"/>
                <a:gd name="T53" fmla="*/ 28 h 141"/>
                <a:gd name="T54" fmla="*/ 21 w 259"/>
                <a:gd name="T55" fmla="*/ 28 h 141"/>
                <a:gd name="T56" fmla="*/ 21 w 259"/>
                <a:gd name="T57" fmla="*/ 29 h 141"/>
                <a:gd name="T58" fmla="*/ 23 w 259"/>
                <a:gd name="T59" fmla="*/ 29 h 141"/>
                <a:gd name="T60" fmla="*/ 24 w 259"/>
                <a:gd name="T61" fmla="*/ 29 h 141"/>
                <a:gd name="T62" fmla="*/ 23 w 259"/>
                <a:gd name="T63" fmla="*/ 29 h 141"/>
                <a:gd name="T64" fmla="*/ 23 w 259"/>
                <a:gd name="T65" fmla="*/ 27 h 141"/>
                <a:gd name="T66" fmla="*/ 25 w 259"/>
                <a:gd name="T67" fmla="*/ 29 h 141"/>
                <a:gd name="T68" fmla="*/ 26 w 259"/>
                <a:gd name="T69" fmla="*/ 29 h 141"/>
                <a:gd name="T70" fmla="*/ 26 w 259"/>
                <a:gd name="T71" fmla="*/ 26 h 141"/>
                <a:gd name="T72" fmla="*/ 25 w 259"/>
                <a:gd name="T73" fmla="*/ 25 h 141"/>
                <a:gd name="T74" fmla="*/ 24 w 259"/>
                <a:gd name="T75" fmla="*/ 25 h 141"/>
                <a:gd name="T76" fmla="*/ 23 w 259"/>
                <a:gd name="T77" fmla="*/ 22 h 141"/>
                <a:gd name="T78" fmla="*/ 24 w 259"/>
                <a:gd name="T79" fmla="*/ 22 h 141"/>
                <a:gd name="T80" fmla="*/ 25 w 259"/>
                <a:gd name="T81" fmla="*/ 23 h 141"/>
                <a:gd name="T82" fmla="*/ 26 w 259"/>
                <a:gd name="T83" fmla="*/ 23 h 141"/>
                <a:gd name="T84" fmla="*/ 26 w 259"/>
                <a:gd name="T85" fmla="*/ 22 h 141"/>
                <a:gd name="T86" fmla="*/ 25 w 259"/>
                <a:gd name="T87" fmla="*/ 19 h 141"/>
                <a:gd name="T88" fmla="*/ 23 w 259"/>
                <a:gd name="T89" fmla="*/ 18 h 141"/>
                <a:gd name="T90" fmla="*/ 21 w 259"/>
                <a:gd name="T91" fmla="*/ 15 h 141"/>
                <a:gd name="T92" fmla="*/ 20 w 259"/>
                <a:gd name="T93" fmla="*/ 15 h 141"/>
                <a:gd name="T94" fmla="*/ 18 w 259"/>
                <a:gd name="T95" fmla="*/ 13 h 141"/>
                <a:gd name="T96" fmla="*/ 17 w 259"/>
                <a:gd name="T97" fmla="*/ 10 h 141"/>
                <a:gd name="T98" fmla="*/ 16 w 259"/>
                <a:gd name="T99" fmla="*/ 5 h 141"/>
                <a:gd name="T100" fmla="*/ 14 w 259"/>
                <a:gd name="T101" fmla="*/ 5 h 141"/>
                <a:gd name="T102" fmla="*/ 14 w 259"/>
                <a:gd name="T103" fmla="*/ 4 h 141"/>
                <a:gd name="T104" fmla="*/ 14 w 259"/>
                <a:gd name="T105" fmla="*/ 5 h 141"/>
                <a:gd name="T106" fmla="*/ 12 w 259"/>
                <a:gd name="T107" fmla="*/ 3 h 141"/>
                <a:gd name="T108" fmla="*/ 10 w 259"/>
                <a:gd name="T109" fmla="*/ 2 h 141"/>
                <a:gd name="T110" fmla="*/ 8 w 259"/>
                <a:gd name="T111" fmla="*/ 3 h 141"/>
                <a:gd name="T112" fmla="*/ 7 w 259"/>
                <a:gd name="T113" fmla="*/ 2 h 141"/>
                <a:gd name="T114" fmla="*/ 5 w 259"/>
                <a:gd name="T115" fmla="*/ 2 h 141"/>
                <a:gd name="T116" fmla="*/ 5 w 259"/>
                <a:gd name="T117" fmla="*/ 2 h 141"/>
                <a:gd name="T118" fmla="*/ 4 w 259"/>
                <a:gd name="T119" fmla="*/ 0 h 141"/>
                <a:gd name="T120" fmla="*/ 3 w 259"/>
                <a:gd name="T121" fmla="*/ 2 h 141"/>
                <a:gd name="T122" fmla="*/ 1 w 259"/>
                <a:gd name="T123" fmla="*/ 0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9"/>
                <a:gd name="T187" fmla="*/ 0 h 141"/>
                <a:gd name="T188" fmla="*/ 259 w 259"/>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9" h="141">
                  <a:moveTo>
                    <a:pt x="9" y="0"/>
                  </a:moveTo>
                  <a:lnTo>
                    <a:pt x="0" y="11"/>
                  </a:lnTo>
                  <a:lnTo>
                    <a:pt x="0" y="24"/>
                  </a:lnTo>
                  <a:lnTo>
                    <a:pt x="18" y="38"/>
                  </a:lnTo>
                  <a:lnTo>
                    <a:pt x="29" y="35"/>
                  </a:lnTo>
                  <a:lnTo>
                    <a:pt x="32" y="40"/>
                  </a:lnTo>
                  <a:lnTo>
                    <a:pt x="45" y="42"/>
                  </a:lnTo>
                  <a:lnTo>
                    <a:pt x="52" y="33"/>
                  </a:lnTo>
                  <a:lnTo>
                    <a:pt x="78" y="35"/>
                  </a:lnTo>
                  <a:lnTo>
                    <a:pt x="81" y="44"/>
                  </a:lnTo>
                  <a:lnTo>
                    <a:pt x="91" y="48"/>
                  </a:lnTo>
                  <a:lnTo>
                    <a:pt x="112" y="46"/>
                  </a:lnTo>
                  <a:lnTo>
                    <a:pt x="119" y="51"/>
                  </a:lnTo>
                  <a:lnTo>
                    <a:pt x="130" y="57"/>
                  </a:lnTo>
                  <a:lnTo>
                    <a:pt x="139" y="68"/>
                  </a:lnTo>
                  <a:lnTo>
                    <a:pt x="139" y="83"/>
                  </a:lnTo>
                  <a:lnTo>
                    <a:pt x="132" y="86"/>
                  </a:lnTo>
                  <a:lnTo>
                    <a:pt x="135" y="92"/>
                  </a:lnTo>
                  <a:lnTo>
                    <a:pt x="124" y="102"/>
                  </a:lnTo>
                  <a:lnTo>
                    <a:pt x="124" y="114"/>
                  </a:lnTo>
                  <a:lnTo>
                    <a:pt x="140" y="116"/>
                  </a:lnTo>
                  <a:lnTo>
                    <a:pt x="150" y="113"/>
                  </a:lnTo>
                  <a:lnTo>
                    <a:pt x="153" y="107"/>
                  </a:lnTo>
                  <a:lnTo>
                    <a:pt x="159" y="113"/>
                  </a:lnTo>
                  <a:lnTo>
                    <a:pt x="168" y="108"/>
                  </a:lnTo>
                  <a:lnTo>
                    <a:pt x="188" y="116"/>
                  </a:lnTo>
                  <a:lnTo>
                    <a:pt x="201" y="129"/>
                  </a:lnTo>
                  <a:lnTo>
                    <a:pt x="204" y="129"/>
                  </a:lnTo>
                  <a:lnTo>
                    <a:pt x="206" y="137"/>
                  </a:lnTo>
                  <a:lnTo>
                    <a:pt x="219" y="140"/>
                  </a:lnTo>
                  <a:lnTo>
                    <a:pt x="233" y="140"/>
                  </a:lnTo>
                  <a:lnTo>
                    <a:pt x="225" y="133"/>
                  </a:lnTo>
                  <a:lnTo>
                    <a:pt x="228" y="125"/>
                  </a:lnTo>
                  <a:lnTo>
                    <a:pt x="239" y="133"/>
                  </a:lnTo>
                  <a:lnTo>
                    <a:pt x="252" y="135"/>
                  </a:lnTo>
                  <a:lnTo>
                    <a:pt x="253" y="124"/>
                  </a:lnTo>
                  <a:lnTo>
                    <a:pt x="241" y="114"/>
                  </a:lnTo>
                  <a:lnTo>
                    <a:pt x="231" y="114"/>
                  </a:lnTo>
                  <a:lnTo>
                    <a:pt x="219" y="105"/>
                  </a:lnTo>
                  <a:lnTo>
                    <a:pt x="231" y="105"/>
                  </a:lnTo>
                  <a:lnTo>
                    <a:pt x="241" y="111"/>
                  </a:lnTo>
                  <a:lnTo>
                    <a:pt x="258" y="111"/>
                  </a:lnTo>
                  <a:lnTo>
                    <a:pt x="255" y="100"/>
                  </a:lnTo>
                  <a:lnTo>
                    <a:pt x="239" y="89"/>
                  </a:lnTo>
                  <a:lnTo>
                    <a:pt x="228" y="86"/>
                  </a:lnTo>
                  <a:lnTo>
                    <a:pt x="212" y="73"/>
                  </a:lnTo>
                  <a:lnTo>
                    <a:pt x="191" y="70"/>
                  </a:lnTo>
                  <a:lnTo>
                    <a:pt x="175" y="64"/>
                  </a:lnTo>
                  <a:lnTo>
                    <a:pt x="163" y="48"/>
                  </a:lnTo>
                  <a:lnTo>
                    <a:pt x="153" y="26"/>
                  </a:lnTo>
                  <a:lnTo>
                    <a:pt x="140" y="26"/>
                  </a:lnTo>
                  <a:lnTo>
                    <a:pt x="137" y="20"/>
                  </a:lnTo>
                  <a:lnTo>
                    <a:pt x="130" y="22"/>
                  </a:lnTo>
                  <a:lnTo>
                    <a:pt x="118" y="13"/>
                  </a:lnTo>
                  <a:lnTo>
                    <a:pt x="96" y="9"/>
                  </a:lnTo>
                  <a:lnTo>
                    <a:pt x="86" y="15"/>
                  </a:lnTo>
                  <a:lnTo>
                    <a:pt x="67" y="9"/>
                  </a:lnTo>
                  <a:lnTo>
                    <a:pt x="54" y="9"/>
                  </a:lnTo>
                  <a:lnTo>
                    <a:pt x="49" y="2"/>
                  </a:lnTo>
                  <a:lnTo>
                    <a:pt x="41" y="0"/>
                  </a:lnTo>
                  <a:lnTo>
                    <a:pt x="32" y="2"/>
                  </a:lnTo>
                  <a:lnTo>
                    <a:pt x="9" y="0"/>
                  </a:lnTo>
                </a:path>
              </a:pathLst>
            </a:custGeom>
            <a:solidFill>
              <a:srgbClr val="5F5F5F">
                <a:alpha val="49019"/>
              </a:srgbClr>
            </a:solidFill>
            <a:ln w="9525" cap="flat" cmpd="sng">
              <a:noFill/>
              <a:prstDash val="solid"/>
              <a:round/>
              <a:headEnd type="none" w="med" len="med"/>
              <a:tailEnd type="none" w="med" len="med"/>
            </a:ln>
          </p:spPr>
          <p:txBody>
            <a:bodyPr wrap="none" anchor="ctr" anchorCtr="1"/>
            <a:lstStyle/>
            <a:p>
              <a:endParaRPr lang="ko-KR" altLang="en-US"/>
            </a:p>
          </p:txBody>
        </p:sp>
        <p:sp>
          <p:nvSpPr>
            <p:cNvPr id="864" name="Freeform 423"/>
            <p:cNvSpPr>
              <a:spLocks/>
            </p:cNvSpPr>
            <p:nvPr/>
          </p:nvSpPr>
          <p:spPr bwMode="auto">
            <a:xfrm>
              <a:off x="1403" y="2617"/>
              <a:ext cx="82" cy="43"/>
            </a:xfrm>
            <a:custGeom>
              <a:avLst/>
              <a:gdLst>
                <a:gd name="T0" fmla="*/ 0 w 117"/>
                <a:gd name="T1" fmla="*/ 10 h 55"/>
                <a:gd name="T2" fmla="*/ 1 w 117"/>
                <a:gd name="T3" fmla="*/ 10 h 55"/>
                <a:gd name="T4" fmla="*/ 4 w 117"/>
                <a:gd name="T5" fmla="*/ 10 h 55"/>
                <a:gd name="T6" fmla="*/ 6 w 117"/>
                <a:gd name="T7" fmla="*/ 13 h 55"/>
                <a:gd name="T8" fmla="*/ 8 w 117"/>
                <a:gd name="T9" fmla="*/ 13 h 55"/>
                <a:gd name="T10" fmla="*/ 8 w 117"/>
                <a:gd name="T11" fmla="*/ 10 h 55"/>
                <a:gd name="T12" fmla="*/ 8 w 117"/>
                <a:gd name="T13" fmla="*/ 9 h 55"/>
                <a:gd name="T14" fmla="*/ 9 w 117"/>
                <a:gd name="T15" fmla="*/ 8 h 55"/>
                <a:gd name="T16" fmla="*/ 11 w 117"/>
                <a:gd name="T17" fmla="*/ 10 h 55"/>
                <a:gd name="T18" fmla="*/ 12 w 117"/>
                <a:gd name="T19" fmla="*/ 10 h 55"/>
                <a:gd name="T20" fmla="*/ 12 w 117"/>
                <a:gd name="T21" fmla="*/ 8 h 55"/>
                <a:gd name="T22" fmla="*/ 13 w 117"/>
                <a:gd name="T23" fmla="*/ 8 h 55"/>
                <a:gd name="T24" fmla="*/ 14 w 117"/>
                <a:gd name="T25" fmla="*/ 6 h 55"/>
                <a:gd name="T26" fmla="*/ 13 w 117"/>
                <a:gd name="T27" fmla="*/ 5 h 55"/>
                <a:gd name="T28" fmla="*/ 13 w 117"/>
                <a:gd name="T29" fmla="*/ 3 h 55"/>
                <a:gd name="T30" fmla="*/ 13 w 117"/>
                <a:gd name="T31" fmla="*/ 2 h 55"/>
                <a:gd name="T32" fmla="*/ 11 w 117"/>
                <a:gd name="T33" fmla="*/ 2 h 55"/>
                <a:gd name="T34" fmla="*/ 9 w 117"/>
                <a:gd name="T35" fmla="*/ 2 h 55"/>
                <a:gd name="T36" fmla="*/ 8 w 117"/>
                <a:gd name="T37" fmla="*/ 2 h 55"/>
                <a:gd name="T38" fmla="*/ 6 w 117"/>
                <a:gd name="T39" fmla="*/ 2 h 55"/>
                <a:gd name="T40" fmla="*/ 5 w 117"/>
                <a:gd name="T41" fmla="*/ 0 h 55"/>
                <a:gd name="T42" fmla="*/ 4 w 117"/>
                <a:gd name="T43" fmla="*/ 2 h 55"/>
                <a:gd name="T44" fmla="*/ 4 w 117"/>
                <a:gd name="T45" fmla="*/ 4 h 55"/>
                <a:gd name="T46" fmla="*/ 3 w 117"/>
                <a:gd name="T47" fmla="*/ 4 h 55"/>
                <a:gd name="T48" fmla="*/ 2 w 117"/>
                <a:gd name="T49" fmla="*/ 6 h 55"/>
                <a:gd name="T50" fmla="*/ 1 w 117"/>
                <a:gd name="T51" fmla="*/ 7 h 55"/>
                <a:gd name="T52" fmla="*/ 0 w 117"/>
                <a:gd name="T53" fmla="*/ 1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55"/>
                <a:gd name="T83" fmla="*/ 117 w 117"/>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55">
                  <a:moveTo>
                    <a:pt x="0" y="41"/>
                  </a:moveTo>
                  <a:lnTo>
                    <a:pt x="11" y="43"/>
                  </a:lnTo>
                  <a:lnTo>
                    <a:pt x="36" y="41"/>
                  </a:lnTo>
                  <a:lnTo>
                    <a:pt x="47" y="52"/>
                  </a:lnTo>
                  <a:lnTo>
                    <a:pt x="62" y="54"/>
                  </a:lnTo>
                  <a:lnTo>
                    <a:pt x="68" y="41"/>
                  </a:lnTo>
                  <a:lnTo>
                    <a:pt x="65" y="37"/>
                  </a:lnTo>
                  <a:lnTo>
                    <a:pt x="73" y="32"/>
                  </a:lnTo>
                  <a:lnTo>
                    <a:pt x="87" y="41"/>
                  </a:lnTo>
                  <a:lnTo>
                    <a:pt x="98" y="41"/>
                  </a:lnTo>
                  <a:lnTo>
                    <a:pt x="98" y="35"/>
                  </a:lnTo>
                  <a:lnTo>
                    <a:pt x="105" y="35"/>
                  </a:lnTo>
                  <a:lnTo>
                    <a:pt x="116" y="26"/>
                  </a:lnTo>
                  <a:lnTo>
                    <a:pt x="108" y="24"/>
                  </a:lnTo>
                  <a:lnTo>
                    <a:pt x="108" y="15"/>
                  </a:lnTo>
                  <a:lnTo>
                    <a:pt x="108" y="8"/>
                  </a:lnTo>
                  <a:lnTo>
                    <a:pt x="92" y="5"/>
                  </a:lnTo>
                  <a:lnTo>
                    <a:pt x="79" y="8"/>
                  </a:lnTo>
                  <a:lnTo>
                    <a:pt x="68" y="8"/>
                  </a:lnTo>
                  <a:lnTo>
                    <a:pt x="52" y="5"/>
                  </a:lnTo>
                  <a:lnTo>
                    <a:pt x="40" y="0"/>
                  </a:lnTo>
                  <a:lnTo>
                    <a:pt x="36" y="5"/>
                  </a:lnTo>
                  <a:lnTo>
                    <a:pt x="35" y="16"/>
                  </a:lnTo>
                  <a:lnTo>
                    <a:pt x="22" y="16"/>
                  </a:lnTo>
                  <a:lnTo>
                    <a:pt x="17" y="26"/>
                  </a:lnTo>
                  <a:lnTo>
                    <a:pt x="11" y="30"/>
                  </a:lnTo>
                  <a:lnTo>
                    <a:pt x="0" y="41"/>
                  </a:lnTo>
                </a:path>
              </a:pathLst>
            </a:custGeom>
            <a:solidFill>
              <a:srgbClr val="5F5F5F">
                <a:alpha val="49019"/>
              </a:srgbClr>
            </a:solidFill>
            <a:ln w="9525" cap="flat" cmpd="sng">
              <a:noFill/>
              <a:prstDash val="solid"/>
              <a:round/>
              <a:headEnd type="none" w="med" len="med"/>
              <a:tailEnd type="none" w="med" len="med"/>
            </a:ln>
          </p:spPr>
          <p:txBody>
            <a:bodyPr wrap="none" anchor="ctr" anchorCtr="1"/>
            <a:lstStyle/>
            <a:p>
              <a:endParaRPr lang="ko-KR" altLang="en-US"/>
            </a:p>
          </p:txBody>
        </p:sp>
        <p:sp>
          <p:nvSpPr>
            <p:cNvPr id="865" name="Freeform 424"/>
            <p:cNvSpPr>
              <a:spLocks/>
            </p:cNvSpPr>
            <p:nvPr/>
          </p:nvSpPr>
          <p:spPr bwMode="auto">
            <a:xfrm>
              <a:off x="672" y="1976"/>
              <a:ext cx="808" cy="806"/>
            </a:xfrm>
            <a:custGeom>
              <a:avLst/>
              <a:gdLst>
                <a:gd name="T0" fmla="*/ 10 w 1180"/>
                <a:gd name="T1" fmla="*/ 41 h 1046"/>
                <a:gd name="T2" fmla="*/ 8 w 1180"/>
                <a:gd name="T3" fmla="*/ 29 h 1046"/>
                <a:gd name="T4" fmla="*/ 17 w 1180"/>
                <a:gd name="T5" fmla="*/ 19 h 1046"/>
                <a:gd name="T6" fmla="*/ 22 w 1180"/>
                <a:gd name="T7" fmla="*/ 11 h 1046"/>
                <a:gd name="T8" fmla="*/ 29 w 1180"/>
                <a:gd name="T9" fmla="*/ 9 h 1046"/>
                <a:gd name="T10" fmla="*/ 53 w 1180"/>
                <a:gd name="T11" fmla="*/ 10 h 1046"/>
                <a:gd name="T12" fmla="*/ 64 w 1180"/>
                <a:gd name="T13" fmla="*/ 14 h 1046"/>
                <a:gd name="T14" fmla="*/ 60 w 1180"/>
                <a:gd name="T15" fmla="*/ 13 h 1046"/>
                <a:gd name="T16" fmla="*/ 57 w 1180"/>
                <a:gd name="T17" fmla="*/ 2 h 1046"/>
                <a:gd name="T18" fmla="*/ 62 w 1180"/>
                <a:gd name="T19" fmla="*/ 0 h 1046"/>
                <a:gd name="T20" fmla="*/ 67 w 1180"/>
                <a:gd name="T21" fmla="*/ 6 h 1046"/>
                <a:gd name="T22" fmla="*/ 74 w 1180"/>
                <a:gd name="T23" fmla="*/ 15 h 1046"/>
                <a:gd name="T24" fmla="*/ 73 w 1180"/>
                <a:gd name="T25" fmla="*/ 5 h 1046"/>
                <a:gd name="T26" fmla="*/ 86 w 1180"/>
                <a:gd name="T27" fmla="*/ 15 h 1046"/>
                <a:gd name="T28" fmla="*/ 86 w 1180"/>
                <a:gd name="T29" fmla="*/ 18 h 1046"/>
                <a:gd name="T30" fmla="*/ 81 w 1180"/>
                <a:gd name="T31" fmla="*/ 29 h 1046"/>
                <a:gd name="T32" fmla="*/ 78 w 1180"/>
                <a:gd name="T33" fmla="*/ 45 h 1046"/>
                <a:gd name="T34" fmla="*/ 90 w 1180"/>
                <a:gd name="T35" fmla="*/ 53 h 1046"/>
                <a:gd name="T36" fmla="*/ 90 w 1180"/>
                <a:gd name="T37" fmla="*/ 67 h 1046"/>
                <a:gd name="T38" fmla="*/ 92 w 1180"/>
                <a:gd name="T39" fmla="*/ 56 h 1046"/>
                <a:gd name="T40" fmla="*/ 92 w 1180"/>
                <a:gd name="T41" fmla="*/ 36 h 1046"/>
                <a:gd name="T42" fmla="*/ 101 w 1180"/>
                <a:gd name="T43" fmla="*/ 42 h 1046"/>
                <a:gd name="T44" fmla="*/ 105 w 1180"/>
                <a:gd name="T45" fmla="*/ 35 h 1046"/>
                <a:gd name="T46" fmla="*/ 115 w 1180"/>
                <a:gd name="T47" fmla="*/ 50 h 1046"/>
                <a:gd name="T48" fmla="*/ 122 w 1180"/>
                <a:gd name="T49" fmla="*/ 63 h 1046"/>
                <a:gd name="T50" fmla="*/ 117 w 1180"/>
                <a:gd name="T51" fmla="*/ 69 h 1046"/>
                <a:gd name="T52" fmla="*/ 108 w 1180"/>
                <a:gd name="T53" fmla="*/ 73 h 1046"/>
                <a:gd name="T54" fmla="*/ 114 w 1180"/>
                <a:gd name="T55" fmla="*/ 76 h 1046"/>
                <a:gd name="T56" fmla="*/ 117 w 1180"/>
                <a:gd name="T57" fmla="*/ 87 h 1046"/>
                <a:gd name="T58" fmla="*/ 114 w 1180"/>
                <a:gd name="T59" fmla="*/ 89 h 1046"/>
                <a:gd name="T60" fmla="*/ 111 w 1180"/>
                <a:gd name="T61" fmla="*/ 92 h 1046"/>
                <a:gd name="T62" fmla="*/ 105 w 1180"/>
                <a:gd name="T63" fmla="*/ 104 h 1046"/>
                <a:gd name="T64" fmla="*/ 105 w 1180"/>
                <a:gd name="T65" fmla="*/ 119 h 1046"/>
                <a:gd name="T66" fmla="*/ 99 w 1180"/>
                <a:gd name="T67" fmla="*/ 142 h 1046"/>
                <a:gd name="T68" fmla="*/ 101 w 1180"/>
                <a:gd name="T69" fmla="*/ 161 h 1046"/>
                <a:gd name="T70" fmla="*/ 97 w 1180"/>
                <a:gd name="T71" fmla="*/ 149 h 1046"/>
                <a:gd name="T72" fmla="*/ 91 w 1180"/>
                <a:gd name="T73" fmla="*/ 142 h 1046"/>
                <a:gd name="T74" fmla="*/ 86 w 1180"/>
                <a:gd name="T75" fmla="*/ 146 h 1046"/>
                <a:gd name="T76" fmla="*/ 77 w 1180"/>
                <a:gd name="T77" fmla="*/ 149 h 1046"/>
                <a:gd name="T78" fmla="*/ 73 w 1180"/>
                <a:gd name="T79" fmla="*/ 163 h 1046"/>
                <a:gd name="T80" fmla="*/ 83 w 1180"/>
                <a:gd name="T81" fmla="*/ 183 h 1046"/>
                <a:gd name="T82" fmla="*/ 84 w 1180"/>
                <a:gd name="T83" fmla="*/ 171 h 1046"/>
                <a:gd name="T84" fmla="*/ 90 w 1180"/>
                <a:gd name="T85" fmla="*/ 179 h 1046"/>
                <a:gd name="T86" fmla="*/ 93 w 1180"/>
                <a:gd name="T87" fmla="*/ 190 h 1046"/>
                <a:gd name="T88" fmla="*/ 95 w 1180"/>
                <a:gd name="T89" fmla="*/ 200 h 1046"/>
                <a:gd name="T90" fmla="*/ 101 w 1180"/>
                <a:gd name="T91" fmla="*/ 215 h 1046"/>
                <a:gd name="T92" fmla="*/ 110 w 1180"/>
                <a:gd name="T93" fmla="*/ 214 h 1046"/>
                <a:gd name="T94" fmla="*/ 105 w 1180"/>
                <a:gd name="T95" fmla="*/ 216 h 1046"/>
                <a:gd name="T96" fmla="*/ 94 w 1180"/>
                <a:gd name="T97" fmla="*/ 214 h 1046"/>
                <a:gd name="T98" fmla="*/ 87 w 1180"/>
                <a:gd name="T99" fmla="*/ 200 h 1046"/>
                <a:gd name="T100" fmla="*/ 82 w 1180"/>
                <a:gd name="T101" fmla="*/ 196 h 1046"/>
                <a:gd name="T102" fmla="*/ 74 w 1180"/>
                <a:gd name="T103" fmla="*/ 189 h 1046"/>
                <a:gd name="T104" fmla="*/ 60 w 1180"/>
                <a:gd name="T105" fmla="*/ 168 h 1046"/>
                <a:gd name="T106" fmla="*/ 49 w 1180"/>
                <a:gd name="T107" fmla="*/ 136 h 1046"/>
                <a:gd name="T108" fmla="*/ 52 w 1180"/>
                <a:gd name="T109" fmla="*/ 164 h 1046"/>
                <a:gd name="T110" fmla="*/ 45 w 1180"/>
                <a:gd name="T111" fmla="*/ 146 h 1046"/>
                <a:gd name="T112" fmla="*/ 38 w 1180"/>
                <a:gd name="T113" fmla="*/ 109 h 1046"/>
                <a:gd name="T114" fmla="*/ 38 w 1180"/>
                <a:gd name="T115" fmla="*/ 80 h 1046"/>
                <a:gd name="T116" fmla="*/ 36 w 1180"/>
                <a:gd name="T117" fmla="*/ 59 h 1046"/>
                <a:gd name="T118" fmla="*/ 34 w 1180"/>
                <a:gd name="T119" fmla="*/ 47 h 1046"/>
                <a:gd name="T120" fmla="*/ 29 w 1180"/>
                <a:gd name="T121" fmla="*/ 39 h 1046"/>
                <a:gd name="T122" fmla="*/ 19 w 1180"/>
                <a:gd name="T123" fmla="*/ 41 h 1046"/>
                <a:gd name="T124" fmla="*/ 12 w 1180"/>
                <a:gd name="T125" fmla="*/ 49 h 10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0"/>
                <a:gd name="T190" fmla="*/ 0 h 1046"/>
                <a:gd name="T191" fmla="*/ 1180 w 1180"/>
                <a:gd name="T192" fmla="*/ 1046 h 10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0" h="1046">
                  <a:moveTo>
                    <a:pt x="0" y="269"/>
                  </a:moveTo>
                  <a:lnTo>
                    <a:pt x="56" y="234"/>
                  </a:lnTo>
                  <a:lnTo>
                    <a:pt x="90" y="218"/>
                  </a:lnTo>
                  <a:lnTo>
                    <a:pt x="95" y="196"/>
                  </a:lnTo>
                  <a:lnTo>
                    <a:pt x="69" y="183"/>
                  </a:lnTo>
                  <a:lnTo>
                    <a:pt x="67" y="157"/>
                  </a:lnTo>
                  <a:lnTo>
                    <a:pt x="79" y="149"/>
                  </a:lnTo>
                  <a:lnTo>
                    <a:pt x="77" y="138"/>
                  </a:lnTo>
                  <a:lnTo>
                    <a:pt x="120" y="135"/>
                  </a:lnTo>
                  <a:lnTo>
                    <a:pt x="131" y="114"/>
                  </a:lnTo>
                  <a:lnTo>
                    <a:pt x="133" y="95"/>
                  </a:lnTo>
                  <a:lnTo>
                    <a:pt x="169" y="90"/>
                  </a:lnTo>
                  <a:lnTo>
                    <a:pt x="173" y="71"/>
                  </a:lnTo>
                  <a:lnTo>
                    <a:pt x="138" y="66"/>
                  </a:lnTo>
                  <a:lnTo>
                    <a:pt x="155" y="52"/>
                  </a:lnTo>
                  <a:lnTo>
                    <a:pt x="211" y="52"/>
                  </a:lnTo>
                  <a:lnTo>
                    <a:pt x="227" y="37"/>
                  </a:lnTo>
                  <a:lnTo>
                    <a:pt x="251" y="35"/>
                  </a:lnTo>
                  <a:lnTo>
                    <a:pt x="265" y="22"/>
                  </a:lnTo>
                  <a:lnTo>
                    <a:pt x="283" y="45"/>
                  </a:lnTo>
                  <a:lnTo>
                    <a:pt x="354" y="41"/>
                  </a:lnTo>
                  <a:lnTo>
                    <a:pt x="386" y="63"/>
                  </a:lnTo>
                  <a:lnTo>
                    <a:pt x="492" y="58"/>
                  </a:lnTo>
                  <a:lnTo>
                    <a:pt x="508" y="47"/>
                  </a:lnTo>
                  <a:lnTo>
                    <a:pt x="548" y="66"/>
                  </a:lnTo>
                  <a:lnTo>
                    <a:pt x="590" y="82"/>
                  </a:lnTo>
                  <a:lnTo>
                    <a:pt x="610" y="74"/>
                  </a:lnTo>
                  <a:lnTo>
                    <a:pt x="622" y="66"/>
                  </a:lnTo>
                  <a:lnTo>
                    <a:pt x="657" y="71"/>
                  </a:lnTo>
                  <a:lnTo>
                    <a:pt x="633" y="58"/>
                  </a:lnTo>
                  <a:lnTo>
                    <a:pt x="611" y="60"/>
                  </a:lnTo>
                  <a:lnTo>
                    <a:pt x="579" y="63"/>
                  </a:lnTo>
                  <a:lnTo>
                    <a:pt x="562" y="45"/>
                  </a:lnTo>
                  <a:lnTo>
                    <a:pt x="544" y="35"/>
                  </a:lnTo>
                  <a:lnTo>
                    <a:pt x="544" y="18"/>
                  </a:lnTo>
                  <a:lnTo>
                    <a:pt x="549" y="2"/>
                  </a:lnTo>
                  <a:lnTo>
                    <a:pt x="565" y="0"/>
                  </a:lnTo>
                  <a:lnTo>
                    <a:pt x="584" y="15"/>
                  </a:lnTo>
                  <a:lnTo>
                    <a:pt x="590" y="7"/>
                  </a:lnTo>
                  <a:lnTo>
                    <a:pt x="606" y="0"/>
                  </a:lnTo>
                  <a:lnTo>
                    <a:pt x="626" y="11"/>
                  </a:lnTo>
                  <a:lnTo>
                    <a:pt x="637" y="2"/>
                  </a:lnTo>
                  <a:lnTo>
                    <a:pt x="648" y="16"/>
                  </a:lnTo>
                  <a:lnTo>
                    <a:pt x="650" y="28"/>
                  </a:lnTo>
                  <a:lnTo>
                    <a:pt x="678" y="41"/>
                  </a:lnTo>
                  <a:lnTo>
                    <a:pt x="667" y="52"/>
                  </a:lnTo>
                  <a:lnTo>
                    <a:pt x="667" y="67"/>
                  </a:lnTo>
                  <a:lnTo>
                    <a:pt x="717" y="71"/>
                  </a:lnTo>
                  <a:lnTo>
                    <a:pt x="729" y="52"/>
                  </a:lnTo>
                  <a:lnTo>
                    <a:pt x="720" y="43"/>
                  </a:lnTo>
                  <a:lnTo>
                    <a:pt x="699" y="45"/>
                  </a:lnTo>
                  <a:lnTo>
                    <a:pt x="704" y="22"/>
                  </a:lnTo>
                  <a:lnTo>
                    <a:pt x="747" y="35"/>
                  </a:lnTo>
                  <a:lnTo>
                    <a:pt x="756" y="50"/>
                  </a:lnTo>
                  <a:lnTo>
                    <a:pt x="793" y="50"/>
                  </a:lnTo>
                  <a:lnTo>
                    <a:pt x="827" y="69"/>
                  </a:lnTo>
                  <a:lnTo>
                    <a:pt x="846" y="66"/>
                  </a:lnTo>
                  <a:lnTo>
                    <a:pt x="865" y="82"/>
                  </a:lnTo>
                  <a:lnTo>
                    <a:pt x="846" y="104"/>
                  </a:lnTo>
                  <a:lnTo>
                    <a:pt x="829" y="88"/>
                  </a:lnTo>
                  <a:lnTo>
                    <a:pt x="818" y="93"/>
                  </a:lnTo>
                  <a:lnTo>
                    <a:pt x="802" y="106"/>
                  </a:lnTo>
                  <a:lnTo>
                    <a:pt x="779" y="117"/>
                  </a:lnTo>
                  <a:lnTo>
                    <a:pt x="791" y="135"/>
                  </a:lnTo>
                  <a:lnTo>
                    <a:pt x="769" y="136"/>
                  </a:lnTo>
                  <a:lnTo>
                    <a:pt x="751" y="159"/>
                  </a:lnTo>
                  <a:lnTo>
                    <a:pt x="733" y="186"/>
                  </a:lnTo>
                  <a:lnTo>
                    <a:pt x="760" y="211"/>
                  </a:lnTo>
                  <a:lnTo>
                    <a:pt x="782" y="239"/>
                  </a:lnTo>
                  <a:lnTo>
                    <a:pt x="822" y="242"/>
                  </a:lnTo>
                  <a:lnTo>
                    <a:pt x="858" y="239"/>
                  </a:lnTo>
                  <a:lnTo>
                    <a:pt x="874" y="254"/>
                  </a:lnTo>
                  <a:lnTo>
                    <a:pt x="867" y="261"/>
                  </a:lnTo>
                  <a:lnTo>
                    <a:pt x="857" y="276"/>
                  </a:lnTo>
                  <a:lnTo>
                    <a:pt x="873" y="303"/>
                  </a:lnTo>
                  <a:lnTo>
                    <a:pt x="878" y="321"/>
                  </a:lnTo>
                  <a:lnTo>
                    <a:pt x="898" y="330"/>
                  </a:lnTo>
                  <a:lnTo>
                    <a:pt x="925" y="314"/>
                  </a:lnTo>
                  <a:lnTo>
                    <a:pt x="918" y="290"/>
                  </a:lnTo>
                  <a:lnTo>
                    <a:pt x="895" y="269"/>
                  </a:lnTo>
                  <a:lnTo>
                    <a:pt x="922" y="245"/>
                  </a:lnTo>
                  <a:lnTo>
                    <a:pt x="898" y="204"/>
                  </a:lnTo>
                  <a:lnTo>
                    <a:pt x="876" y="186"/>
                  </a:lnTo>
                  <a:lnTo>
                    <a:pt x="895" y="172"/>
                  </a:lnTo>
                  <a:lnTo>
                    <a:pt x="890" y="149"/>
                  </a:lnTo>
                  <a:lnTo>
                    <a:pt x="903" y="136"/>
                  </a:lnTo>
                  <a:lnTo>
                    <a:pt x="925" y="149"/>
                  </a:lnTo>
                  <a:lnTo>
                    <a:pt x="976" y="198"/>
                  </a:lnTo>
                  <a:lnTo>
                    <a:pt x="1007" y="205"/>
                  </a:lnTo>
                  <a:lnTo>
                    <a:pt x="1016" y="192"/>
                  </a:lnTo>
                  <a:lnTo>
                    <a:pt x="1008" y="167"/>
                  </a:lnTo>
                  <a:lnTo>
                    <a:pt x="1026" y="170"/>
                  </a:lnTo>
                  <a:lnTo>
                    <a:pt x="1058" y="200"/>
                  </a:lnTo>
                  <a:lnTo>
                    <a:pt x="1063" y="217"/>
                  </a:lnTo>
                  <a:lnTo>
                    <a:pt x="1081" y="228"/>
                  </a:lnTo>
                  <a:lnTo>
                    <a:pt x="1117" y="241"/>
                  </a:lnTo>
                  <a:lnTo>
                    <a:pt x="1136" y="265"/>
                  </a:lnTo>
                  <a:lnTo>
                    <a:pt x="1163" y="282"/>
                  </a:lnTo>
                  <a:lnTo>
                    <a:pt x="1177" y="287"/>
                  </a:lnTo>
                  <a:lnTo>
                    <a:pt x="1179" y="303"/>
                  </a:lnTo>
                  <a:lnTo>
                    <a:pt x="1157" y="312"/>
                  </a:lnTo>
                  <a:lnTo>
                    <a:pt x="1144" y="301"/>
                  </a:lnTo>
                  <a:lnTo>
                    <a:pt x="1134" y="303"/>
                  </a:lnTo>
                  <a:lnTo>
                    <a:pt x="1130" y="327"/>
                  </a:lnTo>
                  <a:lnTo>
                    <a:pt x="1112" y="332"/>
                  </a:lnTo>
                  <a:lnTo>
                    <a:pt x="1091" y="319"/>
                  </a:lnTo>
                  <a:lnTo>
                    <a:pt x="1050" y="319"/>
                  </a:lnTo>
                  <a:lnTo>
                    <a:pt x="1045" y="348"/>
                  </a:lnTo>
                  <a:lnTo>
                    <a:pt x="1056" y="364"/>
                  </a:lnTo>
                  <a:lnTo>
                    <a:pt x="1072" y="355"/>
                  </a:lnTo>
                  <a:lnTo>
                    <a:pt x="1088" y="351"/>
                  </a:lnTo>
                  <a:lnTo>
                    <a:pt x="1104" y="361"/>
                  </a:lnTo>
                  <a:lnTo>
                    <a:pt x="1083" y="381"/>
                  </a:lnTo>
                  <a:lnTo>
                    <a:pt x="1104" y="400"/>
                  </a:lnTo>
                  <a:lnTo>
                    <a:pt x="1134" y="406"/>
                  </a:lnTo>
                  <a:lnTo>
                    <a:pt x="1130" y="417"/>
                  </a:lnTo>
                  <a:lnTo>
                    <a:pt x="1120" y="419"/>
                  </a:lnTo>
                  <a:lnTo>
                    <a:pt x="1091" y="482"/>
                  </a:lnTo>
                  <a:lnTo>
                    <a:pt x="1094" y="441"/>
                  </a:lnTo>
                  <a:lnTo>
                    <a:pt x="1107" y="420"/>
                  </a:lnTo>
                  <a:lnTo>
                    <a:pt x="1091" y="411"/>
                  </a:lnTo>
                  <a:lnTo>
                    <a:pt x="1075" y="425"/>
                  </a:lnTo>
                  <a:lnTo>
                    <a:pt x="1085" y="436"/>
                  </a:lnTo>
                  <a:lnTo>
                    <a:pt x="1072" y="443"/>
                  </a:lnTo>
                  <a:lnTo>
                    <a:pt x="1059" y="452"/>
                  </a:lnTo>
                  <a:lnTo>
                    <a:pt x="1061" y="481"/>
                  </a:lnTo>
                  <a:lnTo>
                    <a:pt x="1043" y="489"/>
                  </a:lnTo>
                  <a:lnTo>
                    <a:pt x="1018" y="494"/>
                  </a:lnTo>
                  <a:lnTo>
                    <a:pt x="1026" y="508"/>
                  </a:lnTo>
                  <a:lnTo>
                    <a:pt x="1018" y="526"/>
                  </a:lnTo>
                  <a:lnTo>
                    <a:pt x="1026" y="538"/>
                  </a:lnTo>
                  <a:lnTo>
                    <a:pt x="1012" y="566"/>
                  </a:lnTo>
                  <a:lnTo>
                    <a:pt x="1007" y="593"/>
                  </a:lnTo>
                  <a:lnTo>
                    <a:pt x="985" y="607"/>
                  </a:lnTo>
                  <a:lnTo>
                    <a:pt x="957" y="649"/>
                  </a:lnTo>
                  <a:lnTo>
                    <a:pt x="954" y="677"/>
                  </a:lnTo>
                  <a:lnTo>
                    <a:pt x="963" y="699"/>
                  </a:lnTo>
                  <a:lnTo>
                    <a:pt x="976" y="727"/>
                  </a:lnTo>
                  <a:lnTo>
                    <a:pt x="983" y="757"/>
                  </a:lnTo>
                  <a:lnTo>
                    <a:pt x="970" y="770"/>
                  </a:lnTo>
                  <a:lnTo>
                    <a:pt x="954" y="761"/>
                  </a:lnTo>
                  <a:lnTo>
                    <a:pt x="957" y="746"/>
                  </a:lnTo>
                  <a:lnTo>
                    <a:pt x="949" y="712"/>
                  </a:lnTo>
                  <a:lnTo>
                    <a:pt x="938" y="707"/>
                  </a:lnTo>
                  <a:lnTo>
                    <a:pt x="930" y="686"/>
                  </a:lnTo>
                  <a:lnTo>
                    <a:pt x="916" y="686"/>
                  </a:lnTo>
                  <a:lnTo>
                    <a:pt x="900" y="675"/>
                  </a:lnTo>
                  <a:lnTo>
                    <a:pt x="882" y="678"/>
                  </a:lnTo>
                  <a:lnTo>
                    <a:pt x="865" y="671"/>
                  </a:lnTo>
                  <a:lnTo>
                    <a:pt x="846" y="680"/>
                  </a:lnTo>
                  <a:lnTo>
                    <a:pt x="809" y="673"/>
                  </a:lnTo>
                  <a:lnTo>
                    <a:pt x="833" y="697"/>
                  </a:lnTo>
                  <a:lnTo>
                    <a:pt x="802" y="696"/>
                  </a:lnTo>
                  <a:lnTo>
                    <a:pt x="782" y="677"/>
                  </a:lnTo>
                  <a:lnTo>
                    <a:pt x="745" y="677"/>
                  </a:lnTo>
                  <a:lnTo>
                    <a:pt x="751" y="707"/>
                  </a:lnTo>
                  <a:lnTo>
                    <a:pt x="724" y="697"/>
                  </a:lnTo>
                  <a:lnTo>
                    <a:pt x="710" y="727"/>
                  </a:lnTo>
                  <a:lnTo>
                    <a:pt x="720" y="740"/>
                  </a:lnTo>
                  <a:lnTo>
                    <a:pt x="710" y="776"/>
                  </a:lnTo>
                  <a:lnTo>
                    <a:pt x="723" y="817"/>
                  </a:lnTo>
                  <a:lnTo>
                    <a:pt x="737" y="845"/>
                  </a:lnTo>
                  <a:lnTo>
                    <a:pt x="753" y="871"/>
                  </a:lnTo>
                  <a:lnTo>
                    <a:pt x="802" y="869"/>
                  </a:lnTo>
                  <a:lnTo>
                    <a:pt x="823" y="864"/>
                  </a:lnTo>
                  <a:lnTo>
                    <a:pt x="827" y="845"/>
                  </a:lnTo>
                  <a:lnTo>
                    <a:pt x="817" y="830"/>
                  </a:lnTo>
                  <a:lnTo>
                    <a:pt x="818" y="817"/>
                  </a:lnTo>
                  <a:lnTo>
                    <a:pt x="849" y="821"/>
                  </a:lnTo>
                  <a:lnTo>
                    <a:pt x="879" y="813"/>
                  </a:lnTo>
                  <a:lnTo>
                    <a:pt x="879" y="830"/>
                  </a:lnTo>
                  <a:lnTo>
                    <a:pt x="871" y="854"/>
                  </a:lnTo>
                  <a:lnTo>
                    <a:pt x="857" y="873"/>
                  </a:lnTo>
                  <a:lnTo>
                    <a:pt x="852" y="899"/>
                  </a:lnTo>
                  <a:lnTo>
                    <a:pt x="873" y="910"/>
                  </a:lnTo>
                  <a:lnTo>
                    <a:pt x="900" y="907"/>
                  </a:lnTo>
                  <a:lnTo>
                    <a:pt x="916" y="916"/>
                  </a:lnTo>
                  <a:lnTo>
                    <a:pt x="930" y="912"/>
                  </a:lnTo>
                  <a:lnTo>
                    <a:pt x="936" y="929"/>
                  </a:lnTo>
                  <a:lnTo>
                    <a:pt x="924" y="955"/>
                  </a:lnTo>
                  <a:lnTo>
                    <a:pt x="935" y="970"/>
                  </a:lnTo>
                  <a:lnTo>
                    <a:pt x="936" y="1000"/>
                  </a:lnTo>
                  <a:lnTo>
                    <a:pt x="954" y="1021"/>
                  </a:lnTo>
                  <a:lnTo>
                    <a:pt x="978" y="1026"/>
                  </a:lnTo>
                  <a:lnTo>
                    <a:pt x="994" y="1021"/>
                  </a:lnTo>
                  <a:lnTo>
                    <a:pt x="1002" y="1023"/>
                  </a:lnTo>
                  <a:lnTo>
                    <a:pt x="1032" y="1023"/>
                  </a:lnTo>
                  <a:lnTo>
                    <a:pt x="1059" y="1024"/>
                  </a:lnTo>
                  <a:lnTo>
                    <a:pt x="1067" y="1011"/>
                  </a:lnTo>
                  <a:lnTo>
                    <a:pt x="1043" y="1034"/>
                  </a:lnTo>
                  <a:lnTo>
                    <a:pt x="1026" y="1032"/>
                  </a:lnTo>
                  <a:lnTo>
                    <a:pt x="1010" y="1034"/>
                  </a:lnTo>
                  <a:lnTo>
                    <a:pt x="978" y="1045"/>
                  </a:lnTo>
                  <a:lnTo>
                    <a:pt x="951" y="1030"/>
                  </a:lnTo>
                  <a:lnTo>
                    <a:pt x="925" y="1021"/>
                  </a:lnTo>
                  <a:lnTo>
                    <a:pt x="914" y="1023"/>
                  </a:lnTo>
                  <a:lnTo>
                    <a:pt x="916" y="1010"/>
                  </a:lnTo>
                  <a:lnTo>
                    <a:pt x="914" y="989"/>
                  </a:lnTo>
                  <a:lnTo>
                    <a:pt x="892" y="970"/>
                  </a:lnTo>
                  <a:lnTo>
                    <a:pt x="847" y="959"/>
                  </a:lnTo>
                  <a:lnTo>
                    <a:pt x="839" y="949"/>
                  </a:lnTo>
                  <a:lnTo>
                    <a:pt x="827" y="952"/>
                  </a:lnTo>
                  <a:lnTo>
                    <a:pt x="814" y="942"/>
                  </a:lnTo>
                  <a:lnTo>
                    <a:pt x="796" y="933"/>
                  </a:lnTo>
                  <a:lnTo>
                    <a:pt x="774" y="907"/>
                  </a:lnTo>
                  <a:lnTo>
                    <a:pt x="750" y="899"/>
                  </a:lnTo>
                  <a:lnTo>
                    <a:pt x="734" y="916"/>
                  </a:lnTo>
                  <a:lnTo>
                    <a:pt x="718" y="903"/>
                  </a:lnTo>
                  <a:lnTo>
                    <a:pt x="699" y="903"/>
                  </a:lnTo>
                  <a:lnTo>
                    <a:pt x="659" y="893"/>
                  </a:lnTo>
                  <a:lnTo>
                    <a:pt x="586" y="848"/>
                  </a:lnTo>
                  <a:lnTo>
                    <a:pt x="581" y="802"/>
                  </a:lnTo>
                  <a:lnTo>
                    <a:pt x="573" y="784"/>
                  </a:lnTo>
                  <a:lnTo>
                    <a:pt x="560" y="770"/>
                  </a:lnTo>
                  <a:lnTo>
                    <a:pt x="544" y="744"/>
                  </a:lnTo>
                  <a:lnTo>
                    <a:pt x="468" y="654"/>
                  </a:lnTo>
                  <a:lnTo>
                    <a:pt x="468" y="688"/>
                  </a:lnTo>
                  <a:lnTo>
                    <a:pt x="515" y="747"/>
                  </a:lnTo>
                  <a:lnTo>
                    <a:pt x="535" y="798"/>
                  </a:lnTo>
                  <a:lnTo>
                    <a:pt x="506" y="787"/>
                  </a:lnTo>
                  <a:lnTo>
                    <a:pt x="501" y="757"/>
                  </a:lnTo>
                  <a:lnTo>
                    <a:pt x="463" y="739"/>
                  </a:lnTo>
                  <a:lnTo>
                    <a:pt x="485" y="727"/>
                  </a:lnTo>
                  <a:lnTo>
                    <a:pt x="434" y="696"/>
                  </a:lnTo>
                  <a:lnTo>
                    <a:pt x="453" y="677"/>
                  </a:lnTo>
                  <a:lnTo>
                    <a:pt x="436" y="639"/>
                  </a:lnTo>
                  <a:lnTo>
                    <a:pt x="374" y="561"/>
                  </a:lnTo>
                  <a:lnTo>
                    <a:pt x="367" y="516"/>
                  </a:lnTo>
                  <a:lnTo>
                    <a:pt x="370" y="481"/>
                  </a:lnTo>
                  <a:lnTo>
                    <a:pt x="386" y="443"/>
                  </a:lnTo>
                  <a:lnTo>
                    <a:pt x="386" y="406"/>
                  </a:lnTo>
                  <a:lnTo>
                    <a:pt x="374" y="383"/>
                  </a:lnTo>
                  <a:lnTo>
                    <a:pt x="409" y="375"/>
                  </a:lnTo>
                  <a:lnTo>
                    <a:pt x="367" y="330"/>
                  </a:lnTo>
                  <a:lnTo>
                    <a:pt x="369" y="310"/>
                  </a:lnTo>
                  <a:lnTo>
                    <a:pt x="350" y="282"/>
                  </a:lnTo>
                  <a:lnTo>
                    <a:pt x="358" y="265"/>
                  </a:lnTo>
                  <a:lnTo>
                    <a:pt x="345" y="256"/>
                  </a:lnTo>
                  <a:lnTo>
                    <a:pt x="343" y="237"/>
                  </a:lnTo>
                  <a:lnTo>
                    <a:pt x="331" y="223"/>
                  </a:lnTo>
                  <a:lnTo>
                    <a:pt x="345" y="209"/>
                  </a:lnTo>
                  <a:lnTo>
                    <a:pt x="324" y="200"/>
                  </a:lnTo>
                  <a:lnTo>
                    <a:pt x="308" y="213"/>
                  </a:lnTo>
                  <a:lnTo>
                    <a:pt x="286" y="186"/>
                  </a:lnTo>
                  <a:lnTo>
                    <a:pt x="260" y="179"/>
                  </a:lnTo>
                  <a:lnTo>
                    <a:pt x="224" y="179"/>
                  </a:lnTo>
                  <a:lnTo>
                    <a:pt x="200" y="204"/>
                  </a:lnTo>
                  <a:lnTo>
                    <a:pt x="189" y="196"/>
                  </a:lnTo>
                  <a:lnTo>
                    <a:pt x="209" y="164"/>
                  </a:lnTo>
                  <a:lnTo>
                    <a:pt x="190" y="170"/>
                  </a:lnTo>
                  <a:lnTo>
                    <a:pt x="155" y="204"/>
                  </a:lnTo>
                  <a:lnTo>
                    <a:pt x="117" y="234"/>
                  </a:lnTo>
                  <a:lnTo>
                    <a:pt x="82" y="241"/>
                  </a:lnTo>
                  <a:lnTo>
                    <a:pt x="24" y="271"/>
                  </a:lnTo>
                  <a:lnTo>
                    <a:pt x="0" y="269"/>
                  </a:lnTo>
                </a:path>
              </a:pathLst>
            </a:custGeom>
            <a:solidFill>
              <a:srgbClr val="5F5F5F">
                <a:alpha val="49019"/>
              </a:srgbClr>
            </a:solidFill>
            <a:ln w="9525" cap="flat" cmpd="sng">
              <a:noFill/>
              <a:prstDash val="solid"/>
              <a:round/>
              <a:headEnd type="none" w="med" len="med"/>
              <a:tailEnd type="none" w="med" len="med"/>
            </a:ln>
          </p:spPr>
          <p:txBody>
            <a:bodyPr wrap="none" anchor="ctr" anchorCtr="1"/>
            <a:lstStyle/>
            <a:p>
              <a:endParaRPr lang="ko-KR" altLang="en-US"/>
            </a:p>
          </p:txBody>
        </p:sp>
        <p:sp>
          <p:nvSpPr>
            <p:cNvPr id="866" name="Freeform 425"/>
            <p:cNvSpPr>
              <a:spLocks/>
            </p:cNvSpPr>
            <p:nvPr/>
          </p:nvSpPr>
          <p:spPr bwMode="auto">
            <a:xfrm>
              <a:off x="1251" y="1899"/>
              <a:ext cx="273" cy="213"/>
            </a:xfrm>
            <a:custGeom>
              <a:avLst/>
              <a:gdLst>
                <a:gd name="T0" fmla="*/ 0 w 399"/>
                <a:gd name="T1" fmla="*/ 12 h 275"/>
                <a:gd name="T2" fmla="*/ 1 w 399"/>
                <a:gd name="T3" fmla="*/ 7 h 275"/>
                <a:gd name="T4" fmla="*/ 1 w 399"/>
                <a:gd name="T5" fmla="*/ 4 h 275"/>
                <a:gd name="T6" fmla="*/ 2 w 399"/>
                <a:gd name="T7" fmla="*/ 0 h 275"/>
                <a:gd name="T8" fmla="*/ 10 w 399"/>
                <a:gd name="T9" fmla="*/ 3 h 275"/>
                <a:gd name="T10" fmla="*/ 23 w 399"/>
                <a:gd name="T11" fmla="*/ 8 h 275"/>
                <a:gd name="T12" fmla="*/ 27 w 399"/>
                <a:gd name="T13" fmla="*/ 12 h 275"/>
                <a:gd name="T14" fmla="*/ 34 w 399"/>
                <a:gd name="T15" fmla="*/ 17 h 275"/>
                <a:gd name="T16" fmla="*/ 38 w 399"/>
                <a:gd name="T17" fmla="*/ 24 h 275"/>
                <a:gd name="T18" fmla="*/ 41 w 399"/>
                <a:gd name="T19" fmla="*/ 28 h 275"/>
                <a:gd name="T20" fmla="*/ 40 w 399"/>
                <a:gd name="T21" fmla="*/ 31 h 275"/>
                <a:gd name="T22" fmla="*/ 40 w 399"/>
                <a:gd name="T23" fmla="*/ 34 h 275"/>
                <a:gd name="T24" fmla="*/ 38 w 399"/>
                <a:gd name="T25" fmla="*/ 36 h 275"/>
                <a:gd name="T26" fmla="*/ 37 w 399"/>
                <a:gd name="T27" fmla="*/ 39 h 275"/>
                <a:gd name="T28" fmla="*/ 38 w 399"/>
                <a:gd name="T29" fmla="*/ 42 h 275"/>
                <a:gd name="T30" fmla="*/ 38 w 399"/>
                <a:gd name="T31" fmla="*/ 44 h 275"/>
                <a:gd name="T32" fmla="*/ 37 w 399"/>
                <a:gd name="T33" fmla="*/ 47 h 275"/>
                <a:gd name="T34" fmla="*/ 37 w 399"/>
                <a:gd name="T35" fmla="*/ 50 h 275"/>
                <a:gd name="T36" fmla="*/ 39 w 399"/>
                <a:gd name="T37" fmla="*/ 54 h 275"/>
                <a:gd name="T38" fmla="*/ 39 w 399"/>
                <a:gd name="T39" fmla="*/ 57 h 275"/>
                <a:gd name="T40" fmla="*/ 39 w 399"/>
                <a:gd name="T41" fmla="*/ 59 h 275"/>
                <a:gd name="T42" fmla="*/ 36 w 399"/>
                <a:gd name="T43" fmla="*/ 59 h 275"/>
                <a:gd name="T44" fmla="*/ 35 w 399"/>
                <a:gd name="T45" fmla="*/ 57 h 275"/>
                <a:gd name="T46" fmla="*/ 33 w 399"/>
                <a:gd name="T47" fmla="*/ 53 h 275"/>
                <a:gd name="T48" fmla="*/ 32 w 399"/>
                <a:gd name="T49" fmla="*/ 53 h 275"/>
                <a:gd name="T50" fmla="*/ 32 w 399"/>
                <a:gd name="T51" fmla="*/ 52 h 275"/>
                <a:gd name="T52" fmla="*/ 30 w 399"/>
                <a:gd name="T53" fmla="*/ 46 h 275"/>
                <a:gd name="T54" fmla="*/ 29 w 399"/>
                <a:gd name="T55" fmla="*/ 46 h 275"/>
                <a:gd name="T56" fmla="*/ 27 w 399"/>
                <a:gd name="T57" fmla="*/ 43 h 275"/>
                <a:gd name="T58" fmla="*/ 25 w 399"/>
                <a:gd name="T59" fmla="*/ 41 h 275"/>
                <a:gd name="T60" fmla="*/ 22 w 399"/>
                <a:gd name="T61" fmla="*/ 36 h 275"/>
                <a:gd name="T62" fmla="*/ 21 w 399"/>
                <a:gd name="T63" fmla="*/ 34 h 275"/>
                <a:gd name="T64" fmla="*/ 21 w 399"/>
                <a:gd name="T65" fmla="*/ 32 h 275"/>
                <a:gd name="T66" fmla="*/ 22 w 399"/>
                <a:gd name="T67" fmla="*/ 29 h 275"/>
                <a:gd name="T68" fmla="*/ 21 w 399"/>
                <a:gd name="T69" fmla="*/ 26 h 275"/>
                <a:gd name="T70" fmla="*/ 20 w 399"/>
                <a:gd name="T71" fmla="*/ 28 h 275"/>
                <a:gd name="T72" fmla="*/ 18 w 399"/>
                <a:gd name="T73" fmla="*/ 24 h 275"/>
                <a:gd name="T74" fmla="*/ 18 w 399"/>
                <a:gd name="T75" fmla="*/ 26 h 275"/>
                <a:gd name="T76" fmla="*/ 16 w 399"/>
                <a:gd name="T77" fmla="*/ 26 h 275"/>
                <a:gd name="T78" fmla="*/ 16 w 399"/>
                <a:gd name="T79" fmla="*/ 25 h 275"/>
                <a:gd name="T80" fmla="*/ 16 w 399"/>
                <a:gd name="T81" fmla="*/ 22 h 275"/>
                <a:gd name="T82" fmla="*/ 15 w 399"/>
                <a:gd name="T83" fmla="*/ 20 h 275"/>
                <a:gd name="T84" fmla="*/ 14 w 399"/>
                <a:gd name="T85" fmla="*/ 20 h 275"/>
                <a:gd name="T86" fmla="*/ 12 w 399"/>
                <a:gd name="T87" fmla="*/ 16 h 275"/>
                <a:gd name="T88" fmla="*/ 11 w 399"/>
                <a:gd name="T89" fmla="*/ 15 h 275"/>
                <a:gd name="T90" fmla="*/ 10 w 399"/>
                <a:gd name="T91" fmla="*/ 14 h 275"/>
                <a:gd name="T92" fmla="*/ 5 w 399"/>
                <a:gd name="T93" fmla="*/ 14 h 275"/>
                <a:gd name="T94" fmla="*/ 2 w 399"/>
                <a:gd name="T95" fmla="*/ 14 h 275"/>
                <a:gd name="T96" fmla="*/ 0 w 399"/>
                <a:gd name="T97" fmla="*/ 12 h 2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9"/>
                <a:gd name="T148" fmla="*/ 0 h 275"/>
                <a:gd name="T149" fmla="*/ 399 w 399"/>
                <a:gd name="T150" fmla="*/ 275 h 2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9" h="275">
                  <a:moveTo>
                    <a:pt x="0" y="56"/>
                  </a:moveTo>
                  <a:lnTo>
                    <a:pt x="9" y="35"/>
                  </a:lnTo>
                  <a:lnTo>
                    <a:pt x="9" y="21"/>
                  </a:lnTo>
                  <a:lnTo>
                    <a:pt x="24" y="0"/>
                  </a:lnTo>
                  <a:lnTo>
                    <a:pt x="96" y="13"/>
                  </a:lnTo>
                  <a:lnTo>
                    <a:pt x="219" y="37"/>
                  </a:lnTo>
                  <a:lnTo>
                    <a:pt x="269" y="58"/>
                  </a:lnTo>
                  <a:lnTo>
                    <a:pt x="333" y="77"/>
                  </a:lnTo>
                  <a:lnTo>
                    <a:pt x="366" y="112"/>
                  </a:lnTo>
                  <a:lnTo>
                    <a:pt x="398" y="131"/>
                  </a:lnTo>
                  <a:lnTo>
                    <a:pt x="386" y="144"/>
                  </a:lnTo>
                  <a:lnTo>
                    <a:pt x="386" y="160"/>
                  </a:lnTo>
                  <a:lnTo>
                    <a:pt x="373" y="165"/>
                  </a:lnTo>
                  <a:lnTo>
                    <a:pt x="363" y="179"/>
                  </a:lnTo>
                  <a:lnTo>
                    <a:pt x="373" y="194"/>
                  </a:lnTo>
                  <a:lnTo>
                    <a:pt x="371" y="205"/>
                  </a:lnTo>
                  <a:lnTo>
                    <a:pt x="358" y="221"/>
                  </a:lnTo>
                  <a:lnTo>
                    <a:pt x="360" y="235"/>
                  </a:lnTo>
                  <a:lnTo>
                    <a:pt x="382" y="250"/>
                  </a:lnTo>
                  <a:lnTo>
                    <a:pt x="384" y="265"/>
                  </a:lnTo>
                  <a:lnTo>
                    <a:pt x="379" y="272"/>
                  </a:lnTo>
                  <a:lnTo>
                    <a:pt x="357" y="274"/>
                  </a:lnTo>
                  <a:lnTo>
                    <a:pt x="341" y="267"/>
                  </a:lnTo>
                  <a:lnTo>
                    <a:pt x="323" y="248"/>
                  </a:lnTo>
                  <a:lnTo>
                    <a:pt x="315" y="248"/>
                  </a:lnTo>
                  <a:lnTo>
                    <a:pt x="307" y="240"/>
                  </a:lnTo>
                  <a:lnTo>
                    <a:pt x="297" y="218"/>
                  </a:lnTo>
                  <a:lnTo>
                    <a:pt x="286" y="211"/>
                  </a:lnTo>
                  <a:lnTo>
                    <a:pt x="264" y="200"/>
                  </a:lnTo>
                  <a:lnTo>
                    <a:pt x="243" y="192"/>
                  </a:lnTo>
                  <a:lnTo>
                    <a:pt x="214" y="171"/>
                  </a:lnTo>
                  <a:lnTo>
                    <a:pt x="202" y="157"/>
                  </a:lnTo>
                  <a:lnTo>
                    <a:pt x="203" y="146"/>
                  </a:lnTo>
                  <a:lnTo>
                    <a:pt x="216" y="136"/>
                  </a:lnTo>
                  <a:lnTo>
                    <a:pt x="205" y="123"/>
                  </a:lnTo>
                  <a:lnTo>
                    <a:pt x="195" y="131"/>
                  </a:lnTo>
                  <a:lnTo>
                    <a:pt x="176" y="112"/>
                  </a:lnTo>
                  <a:lnTo>
                    <a:pt x="173" y="121"/>
                  </a:lnTo>
                  <a:lnTo>
                    <a:pt x="157" y="121"/>
                  </a:lnTo>
                  <a:lnTo>
                    <a:pt x="153" y="114"/>
                  </a:lnTo>
                  <a:lnTo>
                    <a:pt x="153" y="101"/>
                  </a:lnTo>
                  <a:lnTo>
                    <a:pt x="146" y="93"/>
                  </a:lnTo>
                  <a:lnTo>
                    <a:pt x="136" y="95"/>
                  </a:lnTo>
                  <a:lnTo>
                    <a:pt x="120" y="75"/>
                  </a:lnTo>
                  <a:lnTo>
                    <a:pt x="110" y="72"/>
                  </a:lnTo>
                  <a:lnTo>
                    <a:pt x="94" y="64"/>
                  </a:lnTo>
                  <a:lnTo>
                    <a:pt x="59" y="65"/>
                  </a:lnTo>
                  <a:lnTo>
                    <a:pt x="25" y="64"/>
                  </a:lnTo>
                  <a:lnTo>
                    <a:pt x="0" y="56"/>
                  </a:lnTo>
                </a:path>
              </a:pathLst>
            </a:custGeom>
            <a:solidFill>
              <a:srgbClr val="5F5F5F">
                <a:alpha val="49019"/>
              </a:srgbClr>
            </a:solidFill>
            <a:ln w="9525" cap="flat" cmpd="sng">
              <a:noFill/>
              <a:prstDash val="solid"/>
              <a:round/>
              <a:headEnd type="none" w="med" len="med"/>
              <a:tailEnd type="none" w="med" len="med"/>
            </a:ln>
          </p:spPr>
          <p:txBody>
            <a:bodyPr wrap="none" anchor="ctr" anchorCtr="1"/>
            <a:lstStyle/>
            <a:p>
              <a:endParaRPr lang="ko-KR" altLang="en-US"/>
            </a:p>
          </p:txBody>
        </p:sp>
        <p:sp>
          <p:nvSpPr>
            <p:cNvPr id="867" name="Freeform 426"/>
            <p:cNvSpPr>
              <a:spLocks/>
            </p:cNvSpPr>
            <p:nvPr/>
          </p:nvSpPr>
          <p:spPr bwMode="auto">
            <a:xfrm>
              <a:off x="1354" y="2738"/>
              <a:ext cx="510" cy="882"/>
            </a:xfrm>
            <a:custGeom>
              <a:avLst/>
              <a:gdLst>
                <a:gd name="T0" fmla="*/ 8 w 747"/>
                <a:gd name="T1" fmla="*/ 4 h 1141"/>
                <a:gd name="T2" fmla="*/ 14 w 747"/>
                <a:gd name="T3" fmla="*/ 2 h 1141"/>
                <a:gd name="T4" fmla="*/ 12 w 747"/>
                <a:gd name="T5" fmla="*/ 9 h 1141"/>
                <a:gd name="T6" fmla="*/ 14 w 747"/>
                <a:gd name="T7" fmla="*/ 8 h 1141"/>
                <a:gd name="T8" fmla="*/ 17 w 747"/>
                <a:gd name="T9" fmla="*/ 7 h 1141"/>
                <a:gd name="T10" fmla="*/ 20 w 747"/>
                <a:gd name="T11" fmla="*/ 10 h 1141"/>
                <a:gd name="T12" fmla="*/ 31 w 747"/>
                <a:gd name="T13" fmla="*/ 15 h 1141"/>
                <a:gd name="T14" fmla="*/ 36 w 747"/>
                <a:gd name="T15" fmla="*/ 19 h 1141"/>
                <a:gd name="T16" fmla="*/ 41 w 747"/>
                <a:gd name="T17" fmla="*/ 22 h 1141"/>
                <a:gd name="T18" fmla="*/ 50 w 747"/>
                <a:gd name="T19" fmla="*/ 33 h 1141"/>
                <a:gd name="T20" fmla="*/ 51 w 747"/>
                <a:gd name="T21" fmla="*/ 49 h 1141"/>
                <a:gd name="T22" fmla="*/ 74 w 747"/>
                <a:gd name="T23" fmla="*/ 60 h 1141"/>
                <a:gd name="T24" fmla="*/ 74 w 747"/>
                <a:gd name="T25" fmla="*/ 80 h 1141"/>
                <a:gd name="T26" fmla="*/ 68 w 747"/>
                <a:gd name="T27" fmla="*/ 92 h 1141"/>
                <a:gd name="T28" fmla="*/ 68 w 747"/>
                <a:gd name="T29" fmla="*/ 107 h 1141"/>
                <a:gd name="T30" fmla="*/ 66 w 747"/>
                <a:gd name="T31" fmla="*/ 114 h 1141"/>
                <a:gd name="T32" fmla="*/ 61 w 747"/>
                <a:gd name="T33" fmla="*/ 126 h 1141"/>
                <a:gd name="T34" fmla="*/ 55 w 747"/>
                <a:gd name="T35" fmla="*/ 130 h 1141"/>
                <a:gd name="T36" fmla="*/ 51 w 747"/>
                <a:gd name="T37" fmla="*/ 141 h 1141"/>
                <a:gd name="T38" fmla="*/ 51 w 747"/>
                <a:gd name="T39" fmla="*/ 152 h 1141"/>
                <a:gd name="T40" fmla="*/ 46 w 747"/>
                <a:gd name="T41" fmla="*/ 162 h 1141"/>
                <a:gd name="T42" fmla="*/ 42 w 747"/>
                <a:gd name="T43" fmla="*/ 168 h 1141"/>
                <a:gd name="T44" fmla="*/ 40 w 747"/>
                <a:gd name="T45" fmla="*/ 172 h 1141"/>
                <a:gd name="T46" fmla="*/ 39 w 747"/>
                <a:gd name="T47" fmla="*/ 182 h 1141"/>
                <a:gd name="T48" fmla="*/ 34 w 747"/>
                <a:gd name="T49" fmla="*/ 186 h 1141"/>
                <a:gd name="T50" fmla="*/ 30 w 747"/>
                <a:gd name="T51" fmla="*/ 189 h 1141"/>
                <a:gd name="T52" fmla="*/ 30 w 747"/>
                <a:gd name="T53" fmla="*/ 199 h 1141"/>
                <a:gd name="T54" fmla="*/ 26 w 747"/>
                <a:gd name="T55" fmla="*/ 206 h 1141"/>
                <a:gd name="T56" fmla="*/ 29 w 747"/>
                <a:gd name="T57" fmla="*/ 213 h 1141"/>
                <a:gd name="T58" fmla="*/ 25 w 747"/>
                <a:gd name="T59" fmla="*/ 219 h 1141"/>
                <a:gd name="T60" fmla="*/ 23 w 747"/>
                <a:gd name="T61" fmla="*/ 229 h 1141"/>
                <a:gd name="T62" fmla="*/ 27 w 747"/>
                <a:gd name="T63" fmla="*/ 243 h 1141"/>
                <a:gd name="T64" fmla="*/ 21 w 747"/>
                <a:gd name="T65" fmla="*/ 236 h 1141"/>
                <a:gd name="T66" fmla="*/ 18 w 747"/>
                <a:gd name="T67" fmla="*/ 223 h 1141"/>
                <a:gd name="T68" fmla="*/ 18 w 747"/>
                <a:gd name="T69" fmla="*/ 189 h 1141"/>
                <a:gd name="T70" fmla="*/ 17 w 747"/>
                <a:gd name="T71" fmla="*/ 175 h 1141"/>
                <a:gd name="T72" fmla="*/ 17 w 747"/>
                <a:gd name="T73" fmla="*/ 159 h 1141"/>
                <a:gd name="T74" fmla="*/ 18 w 747"/>
                <a:gd name="T75" fmla="*/ 147 h 1141"/>
                <a:gd name="T76" fmla="*/ 18 w 747"/>
                <a:gd name="T77" fmla="*/ 128 h 1141"/>
                <a:gd name="T78" fmla="*/ 18 w 747"/>
                <a:gd name="T79" fmla="*/ 111 h 1141"/>
                <a:gd name="T80" fmla="*/ 14 w 747"/>
                <a:gd name="T81" fmla="*/ 100 h 1141"/>
                <a:gd name="T82" fmla="*/ 7 w 747"/>
                <a:gd name="T83" fmla="*/ 90 h 1141"/>
                <a:gd name="T84" fmla="*/ 5 w 747"/>
                <a:gd name="T85" fmla="*/ 77 h 1141"/>
                <a:gd name="T86" fmla="*/ 1 w 747"/>
                <a:gd name="T87" fmla="*/ 70 h 1141"/>
                <a:gd name="T88" fmla="*/ 1 w 747"/>
                <a:gd name="T89" fmla="*/ 56 h 1141"/>
                <a:gd name="T90" fmla="*/ 1 w 747"/>
                <a:gd name="T91" fmla="*/ 44 h 1141"/>
                <a:gd name="T92" fmla="*/ 5 w 747"/>
                <a:gd name="T93" fmla="*/ 20 h 11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7"/>
                <a:gd name="T142" fmla="*/ 0 h 1141"/>
                <a:gd name="T143" fmla="*/ 747 w 747"/>
                <a:gd name="T144" fmla="*/ 1141 h 11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7" h="1141">
                  <a:moveTo>
                    <a:pt x="59" y="51"/>
                  </a:moveTo>
                  <a:lnTo>
                    <a:pt x="67" y="37"/>
                  </a:lnTo>
                  <a:lnTo>
                    <a:pt x="86" y="19"/>
                  </a:lnTo>
                  <a:lnTo>
                    <a:pt x="113" y="8"/>
                  </a:lnTo>
                  <a:lnTo>
                    <a:pt x="127" y="0"/>
                  </a:lnTo>
                  <a:lnTo>
                    <a:pt x="142" y="2"/>
                  </a:lnTo>
                  <a:lnTo>
                    <a:pt x="138" y="11"/>
                  </a:lnTo>
                  <a:lnTo>
                    <a:pt x="121" y="21"/>
                  </a:lnTo>
                  <a:lnTo>
                    <a:pt x="118" y="40"/>
                  </a:lnTo>
                  <a:lnTo>
                    <a:pt x="121" y="54"/>
                  </a:lnTo>
                  <a:lnTo>
                    <a:pt x="137" y="54"/>
                  </a:lnTo>
                  <a:lnTo>
                    <a:pt x="142" y="37"/>
                  </a:lnTo>
                  <a:lnTo>
                    <a:pt x="145" y="21"/>
                  </a:lnTo>
                  <a:lnTo>
                    <a:pt x="154" y="26"/>
                  </a:lnTo>
                  <a:lnTo>
                    <a:pt x="165" y="35"/>
                  </a:lnTo>
                  <a:lnTo>
                    <a:pt x="183" y="32"/>
                  </a:lnTo>
                  <a:lnTo>
                    <a:pt x="194" y="40"/>
                  </a:lnTo>
                  <a:lnTo>
                    <a:pt x="198" y="48"/>
                  </a:lnTo>
                  <a:lnTo>
                    <a:pt x="226" y="45"/>
                  </a:lnTo>
                  <a:lnTo>
                    <a:pt x="280" y="40"/>
                  </a:lnTo>
                  <a:lnTo>
                    <a:pt x="300" y="69"/>
                  </a:lnTo>
                  <a:lnTo>
                    <a:pt x="334" y="85"/>
                  </a:lnTo>
                  <a:lnTo>
                    <a:pt x="333" y="97"/>
                  </a:lnTo>
                  <a:lnTo>
                    <a:pt x="347" y="90"/>
                  </a:lnTo>
                  <a:lnTo>
                    <a:pt x="363" y="90"/>
                  </a:lnTo>
                  <a:lnTo>
                    <a:pt x="383" y="103"/>
                  </a:lnTo>
                  <a:lnTo>
                    <a:pt x="406" y="101"/>
                  </a:lnTo>
                  <a:lnTo>
                    <a:pt x="426" y="103"/>
                  </a:lnTo>
                  <a:lnTo>
                    <a:pt x="459" y="127"/>
                  </a:lnTo>
                  <a:lnTo>
                    <a:pt x="493" y="157"/>
                  </a:lnTo>
                  <a:lnTo>
                    <a:pt x="507" y="191"/>
                  </a:lnTo>
                  <a:lnTo>
                    <a:pt x="499" y="216"/>
                  </a:lnTo>
                  <a:lnTo>
                    <a:pt x="504" y="228"/>
                  </a:lnTo>
                  <a:lnTo>
                    <a:pt x="609" y="239"/>
                  </a:lnTo>
                  <a:lnTo>
                    <a:pt x="681" y="254"/>
                  </a:lnTo>
                  <a:lnTo>
                    <a:pt x="725" y="284"/>
                  </a:lnTo>
                  <a:lnTo>
                    <a:pt x="746" y="312"/>
                  </a:lnTo>
                  <a:lnTo>
                    <a:pt x="746" y="348"/>
                  </a:lnTo>
                  <a:lnTo>
                    <a:pt x="728" y="379"/>
                  </a:lnTo>
                  <a:lnTo>
                    <a:pt x="708" y="396"/>
                  </a:lnTo>
                  <a:lnTo>
                    <a:pt x="695" y="407"/>
                  </a:lnTo>
                  <a:lnTo>
                    <a:pt x="681" y="432"/>
                  </a:lnTo>
                  <a:lnTo>
                    <a:pt x="679" y="452"/>
                  </a:lnTo>
                  <a:lnTo>
                    <a:pt x="681" y="479"/>
                  </a:lnTo>
                  <a:lnTo>
                    <a:pt x="673" y="504"/>
                  </a:lnTo>
                  <a:lnTo>
                    <a:pt x="663" y="510"/>
                  </a:lnTo>
                  <a:lnTo>
                    <a:pt x="658" y="525"/>
                  </a:lnTo>
                  <a:lnTo>
                    <a:pt x="646" y="536"/>
                  </a:lnTo>
                  <a:lnTo>
                    <a:pt x="644" y="549"/>
                  </a:lnTo>
                  <a:lnTo>
                    <a:pt x="628" y="564"/>
                  </a:lnTo>
                  <a:lnTo>
                    <a:pt x="602" y="591"/>
                  </a:lnTo>
                  <a:lnTo>
                    <a:pt x="580" y="598"/>
                  </a:lnTo>
                  <a:lnTo>
                    <a:pt x="566" y="596"/>
                  </a:lnTo>
                  <a:lnTo>
                    <a:pt x="539" y="609"/>
                  </a:lnTo>
                  <a:lnTo>
                    <a:pt x="512" y="639"/>
                  </a:lnTo>
                  <a:lnTo>
                    <a:pt x="506" y="650"/>
                  </a:lnTo>
                  <a:lnTo>
                    <a:pt x="506" y="665"/>
                  </a:lnTo>
                  <a:lnTo>
                    <a:pt x="512" y="682"/>
                  </a:lnTo>
                  <a:lnTo>
                    <a:pt x="499" y="698"/>
                  </a:lnTo>
                  <a:lnTo>
                    <a:pt x="499" y="712"/>
                  </a:lnTo>
                  <a:lnTo>
                    <a:pt x="477" y="727"/>
                  </a:lnTo>
                  <a:lnTo>
                    <a:pt x="461" y="738"/>
                  </a:lnTo>
                  <a:lnTo>
                    <a:pt x="448" y="755"/>
                  </a:lnTo>
                  <a:lnTo>
                    <a:pt x="442" y="772"/>
                  </a:lnTo>
                  <a:lnTo>
                    <a:pt x="424" y="792"/>
                  </a:lnTo>
                  <a:lnTo>
                    <a:pt x="416" y="788"/>
                  </a:lnTo>
                  <a:lnTo>
                    <a:pt x="402" y="788"/>
                  </a:lnTo>
                  <a:lnTo>
                    <a:pt x="384" y="796"/>
                  </a:lnTo>
                  <a:lnTo>
                    <a:pt x="397" y="805"/>
                  </a:lnTo>
                  <a:lnTo>
                    <a:pt x="397" y="824"/>
                  </a:lnTo>
                  <a:lnTo>
                    <a:pt x="395" y="839"/>
                  </a:lnTo>
                  <a:lnTo>
                    <a:pt x="386" y="850"/>
                  </a:lnTo>
                  <a:lnTo>
                    <a:pt x="363" y="852"/>
                  </a:lnTo>
                  <a:lnTo>
                    <a:pt x="345" y="858"/>
                  </a:lnTo>
                  <a:lnTo>
                    <a:pt x="336" y="869"/>
                  </a:lnTo>
                  <a:lnTo>
                    <a:pt x="336" y="887"/>
                  </a:lnTo>
                  <a:lnTo>
                    <a:pt x="314" y="892"/>
                  </a:lnTo>
                  <a:lnTo>
                    <a:pt x="296" y="887"/>
                  </a:lnTo>
                  <a:lnTo>
                    <a:pt x="291" y="897"/>
                  </a:lnTo>
                  <a:lnTo>
                    <a:pt x="300" y="905"/>
                  </a:lnTo>
                  <a:lnTo>
                    <a:pt x="294" y="932"/>
                  </a:lnTo>
                  <a:lnTo>
                    <a:pt x="287" y="956"/>
                  </a:lnTo>
                  <a:lnTo>
                    <a:pt x="263" y="956"/>
                  </a:lnTo>
                  <a:lnTo>
                    <a:pt x="256" y="966"/>
                  </a:lnTo>
                  <a:lnTo>
                    <a:pt x="258" y="985"/>
                  </a:lnTo>
                  <a:lnTo>
                    <a:pt x="271" y="985"/>
                  </a:lnTo>
                  <a:lnTo>
                    <a:pt x="280" y="996"/>
                  </a:lnTo>
                  <a:lnTo>
                    <a:pt x="274" y="1015"/>
                  </a:lnTo>
                  <a:lnTo>
                    <a:pt x="261" y="1017"/>
                  </a:lnTo>
                  <a:lnTo>
                    <a:pt x="242" y="1024"/>
                  </a:lnTo>
                  <a:lnTo>
                    <a:pt x="236" y="1039"/>
                  </a:lnTo>
                  <a:lnTo>
                    <a:pt x="234" y="1062"/>
                  </a:lnTo>
                  <a:lnTo>
                    <a:pt x="221" y="1073"/>
                  </a:lnTo>
                  <a:lnTo>
                    <a:pt x="267" y="1110"/>
                  </a:lnTo>
                  <a:lnTo>
                    <a:pt x="280" y="1129"/>
                  </a:lnTo>
                  <a:lnTo>
                    <a:pt x="272" y="1140"/>
                  </a:lnTo>
                  <a:lnTo>
                    <a:pt x="253" y="1132"/>
                  </a:lnTo>
                  <a:lnTo>
                    <a:pt x="236" y="1118"/>
                  </a:lnTo>
                  <a:lnTo>
                    <a:pt x="213" y="1106"/>
                  </a:lnTo>
                  <a:lnTo>
                    <a:pt x="191" y="1087"/>
                  </a:lnTo>
                  <a:lnTo>
                    <a:pt x="177" y="1065"/>
                  </a:lnTo>
                  <a:lnTo>
                    <a:pt x="175" y="1046"/>
                  </a:lnTo>
                  <a:lnTo>
                    <a:pt x="178" y="1031"/>
                  </a:lnTo>
                  <a:lnTo>
                    <a:pt x="177" y="910"/>
                  </a:lnTo>
                  <a:lnTo>
                    <a:pt x="171" y="887"/>
                  </a:lnTo>
                  <a:lnTo>
                    <a:pt x="154" y="865"/>
                  </a:lnTo>
                  <a:lnTo>
                    <a:pt x="154" y="844"/>
                  </a:lnTo>
                  <a:lnTo>
                    <a:pt x="165" y="820"/>
                  </a:lnTo>
                  <a:lnTo>
                    <a:pt x="175" y="791"/>
                  </a:lnTo>
                  <a:lnTo>
                    <a:pt x="171" y="761"/>
                  </a:lnTo>
                  <a:lnTo>
                    <a:pt x="169" y="748"/>
                  </a:lnTo>
                  <a:lnTo>
                    <a:pt x="167" y="730"/>
                  </a:lnTo>
                  <a:lnTo>
                    <a:pt x="172" y="723"/>
                  </a:lnTo>
                  <a:lnTo>
                    <a:pt x="177" y="690"/>
                  </a:lnTo>
                  <a:lnTo>
                    <a:pt x="172" y="673"/>
                  </a:lnTo>
                  <a:lnTo>
                    <a:pt x="180" y="631"/>
                  </a:lnTo>
                  <a:lnTo>
                    <a:pt x="172" y="596"/>
                  </a:lnTo>
                  <a:lnTo>
                    <a:pt x="178" y="578"/>
                  </a:lnTo>
                  <a:lnTo>
                    <a:pt x="188" y="542"/>
                  </a:lnTo>
                  <a:lnTo>
                    <a:pt x="178" y="519"/>
                  </a:lnTo>
                  <a:lnTo>
                    <a:pt x="159" y="503"/>
                  </a:lnTo>
                  <a:lnTo>
                    <a:pt x="154" y="484"/>
                  </a:lnTo>
                  <a:lnTo>
                    <a:pt x="134" y="467"/>
                  </a:lnTo>
                  <a:lnTo>
                    <a:pt x="113" y="456"/>
                  </a:lnTo>
                  <a:lnTo>
                    <a:pt x="81" y="450"/>
                  </a:lnTo>
                  <a:lnTo>
                    <a:pt x="67" y="424"/>
                  </a:lnTo>
                  <a:lnTo>
                    <a:pt x="48" y="400"/>
                  </a:lnTo>
                  <a:lnTo>
                    <a:pt x="46" y="379"/>
                  </a:lnTo>
                  <a:lnTo>
                    <a:pt x="43" y="360"/>
                  </a:lnTo>
                  <a:lnTo>
                    <a:pt x="38" y="348"/>
                  </a:lnTo>
                  <a:lnTo>
                    <a:pt x="27" y="333"/>
                  </a:lnTo>
                  <a:lnTo>
                    <a:pt x="13" y="325"/>
                  </a:lnTo>
                  <a:lnTo>
                    <a:pt x="2" y="310"/>
                  </a:lnTo>
                  <a:lnTo>
                    <a:pt x="14" y="298"/>
                  </a:lnTo>
                  <a:lnTo>
                    <a:pt x="14" y="266"/>
                  </a:lnTo>
                  <a:lnTo>
                    <a:pt x="8" y="248"/>
                  </a:lnTo>
                  <a:lnTo>
                    <a:pt x="0" y="232"/>
                  </a:lnTo>
                  <a:lnTo>
                    <a:pt x="8" y="208"/>
                  </a:lnTo>
                  <a:lnTo>
                    <a:pt x="36" y="147"/>
                  </a:lnTo>
                  <a:lnTo>
                    <a:pt x="38" y="122"/>
                  </a:lnTo>
                  <a:lnTo>
                    <a:pt x="54" y="93"/>
                  </a:lnTo>
                  <a:lnTo>
                    <a:pt x="54" y="78"/>
                  </a:lnTo>
                  <a:lnTo>
                    <a:pt x="59" y="51"/>
                  </a:lnTo>
                </a:path>
              </a:pathLst>
            </a:custGeom>
            <a:solidFill>
              <a:srgbClr val="5F5F5F">
                <a:alpha val="49019"/>
              </a:srgbClr>
            </a:solidFill>
            <a:ln w="9525" cap="flat" cmpd="sng">
              <a:noFill/>
              <a:prstDash val="solid"/>
              <a:round/>
              <a:headEnd type="none" w="med" len="med"/>
              <a:tailEnd type="none" w="med" len="med"/>
            </a:ln>
          </p:spPr>
          <p:txBody>
            <a:bodyPr wrap="none" anchor="ctr" anchorCtr="1"/>
            <a:lstStyle/>
            <a:p>
              <a:endParaRPr lang="ko-KR" altLang="en-US"/>
            </a:p>
          </p:txBody>
        </p:sp>
      </p:grpSp>
      <p:grpSp>
        <p:nvGrpSpPr>
          <p:cNvPr id="868" name="Group 3"/>
          <p:cNvGrpSpPr>
            <a:grpSpLocks/>
          </p:cNvGrpSpPr>
          <p:nvPr/>
        </p:nvGrpSpPr>
        <p:grpSpPr bwMode="auto">
          <a:xfrm>
            <a:off x="3078163" y="1747838"/>
            <a:ext cx="4551362" cy="4006850"/>
            <a:chOff x="1383" y="1296"/>
            <a:chExt cx="3000" cy="2653"/>
          </a:xfrm>
        </p:grpSpPr>
        <p:sp>
          <p:nvSpPr>
            <p:cNvPr id="869" name="Freeform 4"/>
            <p:cNvSpPr>
              <a:spLocks/>
            </p:cNvSpPr>
            <p:nvPr/>
          </p:nvSpPr>
          <p:spPr bwMode="auto">
            <a:xfrm>
              <a:off x="3576" y="2983"/>
              <a:ext cx="270" cy="131"/>
            </a:xfrm>
            <a:custGeom>
              <a:avLst/>
              <a:gdLst>
                <a:gd name="T0" fmla="*/ 561 w 245"/>
                <a:gd name="T1" fmla="*/ 24 h 130"/>
                <a:gd name="T2" fmla="*/ 449 w 245"/>
                <a:gd name="T3" fmla="*/ 15 h 130"/>
                <a:gd name="T4" fmla="*/ 381 w 245"/>
                <a:gd name="T5" fmla="*/ 10 h 130"/>
                <a:gd name="T6" fmla="*/ 338 w 245"/>
                <a:gd name="T7" fmla="*/ 16 h 130"/>
                <a:gd name="T8" fmla="*/ 335 w 245"/>
                <a:gd name="T9" fmla="*/ 27 h 130"/>
                <a:gd name="T10" fmla="*/ 284 w 245"/>
                <a:gd name="T11" fmla="*/ 37 h 130"/>
                <a:gd name="T12" fmla="*/ 245 w 245"/>
                <a:gd name="T13" fmla="*/ 39 h 130"/>
                <a:gd name="T14" fmla="*/ 176 w 245"/>
                <a:gd name="T15" fmla="*/ 34 h 130"/>
                <a:gd name="T16" fmla="*/ 141 w 245"/>
                <a:gd name="T17" fmla="*/ 9 h 130"/>
                <a:gd name="T18" fmla="*/ 74 w 245"/>
                <a:gd name="T19" fmla="*/ 0 h 130"/>
                <a:gd name="T20" fmla="*/ 41 w 245"/>
                <a:gd name="T21" fmla="*/ 0 h 130"/>
                <a:gd name="T22" fmla="*/ 0 w 245"/>
                <a:gd name="T23" fmla="*/ 6 h 130"/>
                <a:gd name="T24" fmla="*/ 0 w 245"/>
                <a:gd name="T25" fmla="*/ 13 h 130"/>
                <a:gd name="T26" fmla="*/ 55 w 245"/>
                <a:gd name="T27" fmla="*/ 27 h 130"/>
                <a:gd name="T28" fmla="*/ 76 w 245"/>
                <a:gd name="T29" fmla="*/ 48 h 130"/>
                <a:gd name="T30" fmla="*/ 141 w 245"/>
                <a:gd name="T31" fmla="*/ 46 h 130"/>
                <a:gd name="T32" fmla="*/ 171 w 245"/>
                <a:gd name="T33" fmla="*/ 48 h 130"/>
                <a:gd name="T34" fmla="*/ 245 w 245"/>
                <a:gd name="T35" fmla="*/ 51 h 130"/>
                <a:gd name="T36" fmla="*/ 335 w 245"/>
                <a:gd name="T37" fmla="*/ 52 h 130"/>
                <a:gd name="T38" fmla="*/ 381 w 245"/>
                <a:gd name="T39" fmla="*/ 82 h 130"/>
                <a:gd name="T40" fmla="*/ 496 w 245"/>
                <a:gd name="T41" fmla="*/ 112 h 130"/>
                <a:gd name="T42" fmla="*/ 540 w 245"/>
                <a:gd name="T43" fmla="*/ 112 h 130"/>
                <a:gd name="T44" fmla="*/ 595 w 245"/>
                <a:gd name="T45" fmla="*/ 124 h 130"/>
                <a:gd name="T46" fmla="*/ 682 w 245"/>
                <a:gd name="T47" fmla="*/ 124 h 130"/>
                <a:gd name="T48" fmla="*/ 769 w 245"/>
                <a:gd name="T49" fmla="*/ 107 h 130"/>
                <a:gd name="T50" fmla="*/ 810 w 245"/>
                <a:gd name="T51" fmla="*/ 107 h 130"/>
                <a:gd name="T52" fmla="*/ 911 w 245"/>
                <a:gd name="T53" fmla="*/ 119 h 130"/>
                <a:gd name="T54" fmla="*/ 941 w 245"/>
                <a:gd name="T55" fmla="*/ 133 h 130"/>
                <a:gd name="T56" fmla="*/ 1146 w 245"/>
                <a:gd name="T57" fmla="*/ 145 h 130"/>
                <a:gd name="T58" fmla="*/ 1152 w 245"/>
                <a:gd name="T59" fmla="*/ 139 h 130"/>
                <a:gd name="T60" fmla="*/ 1081 w 245"/>
                <a:gd name="T61" fmla="*/ 121 h 130"/>
                <a:gd name="T62" fmla="*/ 966 w 245"/>
                <a:gd name="T63" fmla="*/ 101 h 130"/>
                <a:gd name="T64" fmla="*/ 954 w 245"/>
                <a:gd name="T65" fmla="*/ 97 h 130"/>
                <a:gd name="T66" fmla="*/ 995 w 245"/>
                <a:gd name="T67" fmla="*/ 94 h 130"/>
                <a:gd name="T68" fmla="*/ 983 w 245"/>
                <a:gd name="T69" fmla="*/ 83 h 130"/>
                <a:gd name="T70" fmla="*/ 926 w 245"/>
                <a:gd name="T71" fmla="*/ 64 h 130"/>
                <a:gd name="T72" fmla="*/ 926 w 245"/>
                <a:gd name="T73" fmla="*/ 61 h 130"/>
                <a:gd name="T74" fmla="*/ 888 w 245"/>
                <a:gd name="T75" fmla="*/ 61 h 130"/>
                <a:gd name="T76" fmla="*/ 758 w 245"/>
                <a:gd name="T77" fmla="*/ 36 h 130"/>
                <a:gd name="T78" fmla="*/ 682 w 245"/>
                <a:gd name="T79" fmla="*/ 31 h 130"/>
                <a:gd name="T80" fmla="*/ 618 w 245"/>
                <a:gd name="T81" fmla="*/ 28 h 130"/>
                <a:gd name="T82" fmla="*/ 561 w 245"/>
                <a:gd name="T83" fmla="*/ 24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5"/>
                <a:gd name="T127" fmla="*/ 0 h 130"/>
                <a:gd name="T128" fmla="*/ 245 w 245"/>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5" h="130">
                  <a:moveTo>
                    <a:pt x="118" y="24"/>
                  </a:moveTo>
                  <a:lnTo>
                    <a:pt x="94" y="15"/>
                  </a:lnTo>
                  <a:lnTo>
                    <a:pt x="81" y="10"/>
                  </a:lnTo>
                  <a:lnTo>
                    <a:pt x="72" y="16"/>
                  </a:lnTo>
                  <a:lnTo>
                    <a:pt x="70" y="27"/>
                  </a:lnTo>
                  <a:lnTo>
                    <a:pt x="60" y="37"/>
                  </a:lnTo>
                  <a:lnTo>
                    <a:pt x="52" y="39"/>
                  </a:lnTo>
                  <a:lnTo>
                    <a:pt x="37" y="34"/>
                  </a:lnTo>
                  <a:lnTo>
                    <a:pt x="30" y="9"/>
                  </a:lnTo>
                  <a:lnTo>
                    <a:pt x="15" y="0"/>
                  </a:lnTo>
                  <a:lnTo>
                    <a:pt x="9" y="0"/>
                  </a:lnTo>
                  <a:lnTo>
                    <a:pt x="0" y="6"/>
                  </a:lnTo>
                  <a:lnTo>
                    <a:pt x="0" y="13"/>
                  </a:lnTo>
                  <a:lnTo>
                    <a:pt x="12" y="27"/>
                  </a:lnTo>
                  <a:lnTo>
                    <a:pt x="16" y="48"/>
                  </a:lnTo>
                  <a:lnTo>
                    <a:pt x="30" y="46"/>
                  </a:lnTo>
                  <a:lnTo>
                    <a:pt x="36" y="48"/>
                  </a:lnTo>
                  <a:lnTo>
                    <a:pt x="52" y="51"/>
                  </a:lnTo>
                  <a:lnTo>
                    <a:pt x="70" y="52"/>
                  </a:lnTo>
                  <a:lnTo>
                    <a:pt x="81" y="66"/>
                  </a:lnTo>
                  <a:lnTo>
                    <a:pt x="105" y="96"/>
                  </a:lnTo>
                  <a:lnTo>
                    <a:pt x="114" y="96"/>
                  </a:lnTo>
                  <a:lnTo>
                    <a:pt x="126" y="108"/>
                  </a:lnTo>
                  <a:lnTo>
                    <a:pt x="144" y="108"/>
                  </a:lnTo>
                  <a:lnTo>
                    <a:pt x="162" y="91"/>
                  </a:lnTo>
                  <a:lnTo>
                    <a:pt x="172" y="91"/>
                  </a:lnTo>
                  <a:lnTo>
                    <a:pt x="192" y="103"/>
                  </a:lnTo>
                  <a:lnTo>
                    <a:pt x="199" y="117"/>
                  </a:lnTo>
                  <a:lnTo>
                    <a:pt x="243" y="129"/>
                  </a:lnTo>
                  <a:lnTo>
                    <a:pt x="244" y="123"/>
                  </a:lnTo>
                  <a:lnTo>
                    <a:pt x="228" y="105"/>
                  </a:lnTo>
                  <a:lnTo>
                    <a:pt x="204" y="85"/>
                  </a:lnTo>
                  <a:lnTo>
                    <a:pt x="201" y="81"/>
                  </a:lnTo>
                  <a:lnTo>
                    <a:pt x="210" y="78"/>
                  </a:lnTo>
                  <a:lnTo>
                    <a:pt x="208" y="67"/>
                  </a:lnTo>
                  <a:lnTo>
                    <a:pt x="196" y="64"/>
                  </a:lnTo>
                  <a:lnTo>
                    <a:pt x="196" y="61"/>
                  </a:lnTo>
                  <a:lnTo>
                    <a:pt x="187" y="61"/>
                  </a:lnTo>
                  <a:lnTo>
                    <a:pt x="160" y="36"/>
                  </a:lnTo>
                  <a:lnTo>
                    <a:pt x="144" y="31"/>
                  </a:lnTo>
                  <a:lnTo>
                    <a:pt x="130" y="28"/>
                  </a:lnTo>
                  <a:lnTo>
                    <a:pt x="118" y="24"/>
                  </a:lnTo>
                </a:path>
              </a:pathLst>
            </a:custGeom>
            <a:solidFill>
              <a:srgbClr val="5F5F5F">
                <a:alpha val="49019"/>
              </a:srgbClr>
            </a:solidFill>
            <a:ln w="9525" algn="ctr">
              <a:noFill/>
              <a:round/>
              <a:headEnd/>
              <a:tailEnd/>
            </a:ln>
          </p:spPr>
          <p:txBody>
            <a:bodyPr wrap="none" anchor="ctr" anchorCtr="1"/>
            <a:lstStyle/>
            <a:p>
              <a:endParaRPr lang="ko-KR" altLang="en-US"/>
            </a:p>
          </p:txBody>
        </p:sp>
        <p:sp>
          <p:nvSpPr>
            <p:cNvPr id="870" name="Freeform 5"/>
            <p:cNvSpPr>
              <a:spLocks/>
            </p:cNvSpPr>
            <p:nvPr/>
          </p:nvSpPr>
          <p:spPr bwMode="auto">
            <a:xfrm>
              <a:off x="3263" y="2882"/>
              <a:ext cx="137" cy="145"/>
            </a:xfrm>
            <a:custGeom>
              <a:avLst/>
              <a:gdLst>
                <a:gd name="T0" fmla="*/ 103 w 124"/>
                <a:gd name="T1" fmla="*/ 84 h 145"/>
                <a:gd name="T2" fmla="*/ 31 w 124"/>
                <a:gd name="T3" fmla="*/ 84 h 145"/>
                <a:gd name="T4" fmla="*/ 0 w 124"/>
                <a:gd name="T5" fmla="*/ 90 h 145"/>
                <a:gd name="T6" fmla="*/ 3 w 124"/>
                <a:gd name="T7" fmla="*/ 105 h 145"/>
                <a:gd name="T8" fmla="*/ 2 w 124"/>
                <a:gd name="T9" fmla="*/ 114 h 145"/>
                <a:gd name="T10" fmla="*/ 0 w 124"/>
                <a:gd name="T11" fmla="*/ 119 h 145"/>
                <a:gd name="T12" fmla="*/ 56 w 124"/>
                <a:gd name="T13" fmla="*/ 126 h 145"/>
                <a:gd name="T14" fmla="*/ 114 w 124"/>
                <a:gd name="T15" fmla="*/ 135 h 145"/>
                <a:gd name="T16" fmla="*/ 204 w 124"/>
                <a:gd name="T17" fmla="*/ 132 h 145"/>
                <a:gd name="T18" fmla="*/ 236 w 124"/>
                <a:gd name="T19" fmla="*/ 138 h 145"/>
                <a:gd name="T20" fmla="*/ 293 w 124"/>
                <a:gd name="T21" fmla="*/ 137 h 145"/>
                <a:gd name="T22" fmla="*/ 318 w 124"/>
                <a:gd name="T23" fmla="*/ 144 h 145"/>
                <a:gd name="T24" fmla="*/ 371 w 124"/>
                <a:gd name="T25" fmla="*/ 144 h 145"/>
                <a:gd name="T26" fmla="*/ 396 w 124"/>
                <a:gd name="T27" fmla="*/ 135 h 145"/>
                <a:gd name="T28" fmla="*/ 388 w 124"/>
                <a:gd name="T29" fmla="*/ 120 h 145"/>
                <a:gd name="T30" fmla="*/ 388 w 124"/>
                <a:gd name="T31" fmla="*/ 111 h 145"/>
                <a:gd name="T32" fmla="*/ 457 w 124"/>
                <a:gd name="T33" fmla="*/ 107 h 145"/>
                <a:gd name="T34" fmla="*/ 463 w 124"/>
                <a:gd name="T35" fmla="*/ 96 h 145"/>
                <a:gd name="T36" fmla="*/ 484 w 124"/>
                <a:gd name="T37" fmla="*/ 90 h 145"/>
                <a:gd name="T38" fmla="*/ 544 w 124"/>
                <a:gd name="T39" fmla="*/ 90 h 145"/>
                <a:gd name="T40" fmla="*/ 566 w 124"/>
                <a:gd name="T41" fmla="*/ 84 h 145"/>
                <a:gd name="T42" fmla="*/ 558 w 124"/>
                <a:gd name="T43" fmla="*/ 77 h 145"/>
                <a:gd name="T44" fmla="*/ 535 w 124"/>
                <a:gd name="T45" fmla="*/ 72 h 145"/>
                <a:gd name="T46" fmla="*/ 484 w 124"/>
                <a:gd name="T47" fmla="*/ 72 h 145"/>
                <a:gd name="T48" fmla="*/ 484 w 124"/>
                <a:gd name="T49" fmla="*/ 56 h 145"/>
                <a:gd name="T50" fmla="*/ 515 w 124"/>
                <a:gd name="T51" fmla="*/ 54 h 145"/>
                <a:gd name="T52" fmla="*/ 566 w 124"/>
                <a:gd name="T53" fmla="*/ 47 h 145"/>
                <a:gd name="T54" fmla="*/ 569 w 124"/>
                <a:gd name="T55" fmla="*/ 38 h 145"/>
                <a:gd name="T56" fmla="*/ 566 w 124"/>
                <a:gd name="T57" fmla="*/ 30 h 145"/>
                <a:gd name="T58" fmla="*/ 607 w 124"/>
                <a:gd name="T59" fmla="*/ 30 h 145"/>
                <a:gd name="T60" fmla="*/ 601 w 124"/>
                <a:gd name="T61" fmla="*/ 24 h 145"/>
                <a:gd name="T62" fmla="*/ 484 w 124"/>
                <a:gd name="T63" fmla="*/ 0 h 145"/>
                <a:gd name="T64" fmla="*/ 440 w 124"/>
                <a:gd name="T65" fmla="*/ 2 h 145"/>
                <a:gd name="T66" fmla="*/ 371 w 124"/>
                <a:gd name="T67" fmla="*/ 11 h 145"/>
                <a:gd name="T68" fmla="*/ 324 w 124"/>
                <a:gd name="T69" fmla="*/ 30 h 145"/>
                <a:gd name="T70" fmla="*/ 310 w 124"/>
                <a:gd name="T71" fmla="*/ 39 h 145"/>
                <a:gd name="T72" fmla="*/ 159 w 124"/>
                <a:gd name="T73" fmla="*/ 57 h 145"/>
                <a:gd name="T74" fmla="*/ 103 w 124"/>
                <a:gd name="T75" fmla="*/ 84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4"/>
                <a:gd name="T115" fmla="*/ 0 h 145"/>
                <a:gd name="T116" fmla="*/ 124 w 124"/>
                <a:gd name="T117" fmla="*/ 145 h 1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4" h="145">
                  <a:moveTo>
                    <a:pt x="21" y="84"/>
                  </a:moveTo>
                  <a:lnTo>
                    <a:pt x="6" y="84"/>
                  </a:lnTo>
                  <a:lnTo>
                    <a:pt x="0" y="90"/>
                  </a:lnTo>
                  <a:lnTo>
                    <a:pt x="3" y="105"/>
                  </a:lnTo>
                  <a:lnTo>
                    <a:pt x="2" y="114"/>
                  </a:lnTo>
                  <a:lnTo>
                    <a:pt x="0" y="119"/>
                  </a:lnTo>
                  <a:lnTo>
                    <a:pt x="12" y="126"/>
                  </a:lnTo>
                  <a:lnTo>
                    <a:pt x="23" y="135"/>
                  </a:lnTo>
                  <a:lnTo>
                    <a:pt x="41" y="132"/>
                  </a:lnTo>
                  <a:lnTo>
                    <a:pt x="48" y="138"/>
                  </a:lnTo>
                  <a:lnTo>
                    <a:pt x="60" y="137"/>
                  </a:lnTo>
                  <a:lnTo>
                    <a:pt x="65" y="144"/>
                  </a:lnTo>
                  <a:lnTo>
                    <a:pt x="74" y="144"/>
                  </a:lnTo>
                  <a:lnTo>
                    <a:pt x="81" y="135"/>
                  </a:lnTo>
                  <a:lnTo>
                    <a:pt x="80" y="120"/>
                  </a:lnTo>
                  <a:lnTo>
                    <a:pt x="80" y="111"/>
                  </a:lnTo>
                  <a:lnTo>
                    <a:pt x="92" y="107"/>
                  </a:lnTo>
                  <a:lnTo>
                    <a:pt x="93" y="96"/>
                  </a:lnTo>
                  <a:lnTo>
                    <a:pt x="98" y="90"/>
                  </a:lnTo>
                  <a:lnTo>
                    <a:pt x="110" y="90"/>
                  </a:lnTo>
                  <a:lnTo>
                    <a:pt x="114" y="84"/>
                  </a:lnTo>
                  <a:lnTo>
                    <a:pt x="113" y="77"/>
                  </a:lnTo>
                  <a:lnTo>
                    <a:pt x="108" y="72"/>
                  </a:lnTo>
                  <a:lnTo>
                    <a:pt x="98" y="72"/>
                  </a:lnTo>
                  <a:lnTo>
                    <a:pt x="98" y="56"/>
                  </a:lnTo>
                  <a:lnTo>
                    <a:pt x="105" y="54"/>
                  </a:lnTo>
                  <a:lnTo>
                    <a:pt x="114" y="47"/>
                  </a:lnTo>
                  <a:lnTo>
                    <a:pt x="116" y="38"/>
                  </a:lnTo>
                  <a:lnTo>
                    <a:pt x="114" y="30"/>
                  </a:lnTo>
                  <a:lnTo>
                    <a:pt x="123" y="30"/>
                  </a:lnTo>
                  <a:lnTo>
                    <a:pt x="122" y="24"/>
                  </a:lnTo>
                  <a:lnTo>
                    <a:pt x="98" y="0"/>
                  </a:lnTo>
                  <a:lnTo>
                    <a:pt x="90" y="2"/>
                  </a:lnTo>
                  <a:lnTo>
                    <a:pt x="74" y="11"/>
                  </a:lnTo>
                  <a:lnTo>
                    <a:pt x="66" y="30"/>
                  </a:lnTo>
                  <a:lnTo>
                    <a:pt x="62" y="39"/>
                  </a:lnTo>
                  <a:lnTo>
                    <a:pt x="32" y="57"/>
                  </a:lnTo>
                  <a:lnTo>
                    <a:pt x="21" y="84"/>
                  </a:lnTo>
                </a:path>
              </a:pathLst>
            </a:custGeom>
            <a:solidFill>
              <a:srgbClr val="5F5F5F"/>
            </a:solidFill>
            <a:ln w="9525" algn="ctr">
              <a:noFill/>
              <a:round/>
              <a:headEnd/>
              <a:tailEnd/>
            </a:ln>
          </p:spPr>
          <p:txBody>
            <a:bodyPr wrap="none" anchor="ctr" anchorCtr="1"/>
            <a:lstStyle/>
            <a:p>
              <a:endParaRPr lang="ko-KR" altLang="en-US"/>
            </a:p>
          </p:txBody>
        </p:sp>
        <p:sp>
          <p:nvSpPr>
            <p:cNvPr id="871" name="Freeform 6"/>
            <p:cNvSpPr>
              <a:spLocks/>
            </p:cNvSpPr>
            <p:nvPr/>
          </p:nvSpPr>
          <p:spPr bwMode="auto">
            <a:xfrm>
              <a:off x="1601" y="2105"/>
              <a:ext cx="77" cy="80"/>
            </a:xfrm>
            <a:custGeom>
              <a:avLst/>
              <a:gdLst>
                <a:gd name="T0" fmla="*/ 1 w 70"/>
                <a:gd name="T1" fmla="*/ 20 h 79"/>
                <a:gd name="T2" fmla="*/ 0 w 70"/>
                <a:gd name="T3" fmla="*/ 32 h 79"/>
                <a:gd name="T4" fmla="*/ 43 w 70"/>
                <a:gd name="T5" fmla="*/ 39 h 79"/>
                <a:gd name="T6" fmla="*/ 57 w 70"/>
                <a:gd name="T7" fmla="*/ 64 h 79"/>
                <a:gd name="T8" fmla="*/ 57 w 70"/>
                <a:gd name="T9" fmla="*/ 84 h 79"/>
                <a:gd name="T10" fmla="*/ 57 w 70"/>
                <a:gd name="T11" fmla="*/ 94 h 79"/>
                <a:gd name="T12" fmla="*/ 135 w 70"/>
                <a:gd name="T13" fmla="*/ 94 h 79"/>
                <a:gd name="T14" fmla="*/ 264 w 70"/>
                <a:gd name="T15" fmla="*/ 78 h 79"/>
                <a:gd name="T16" fmla="*/ 279 w 70"/>
                <a:gd name="T17" fmla="*/ 64 h 79"/>
                <a:gd name="T18" fmla="*/ 278 w 70"/>
                <a:gd name="T19" fmla="*/ 32 h 79"/>
                <a:gd name="T20" fmla="*/ 253 w 70"/>
                <a:gd name="T21" fmla="*/ 24 h 79"/>
                <a:gd name="T22" fmla="*/ 307 w 70"/>
                <a:gd name="T23" fmla="*/ 20 h 79"/>
                <a:gd name="T24" fmla="*/ 317 w 70"/>
                <a:gd name="T25" fmla="*/ 8 h 79"/>
                <a:gd name="T26" fmla="*/ 279 w 70"/>
                <a:gd name="T27" fmla="*/ 0 h 79"/>
                <a:gd name="T28" fmla="*/ 238 w 70"/>
                <a:gd name="T29" fmla="*/ 0 h 79"/>
                <a:gd name="T30" fmla="*/ 156 w 70"/>
                <a:gd name="T31" fmla="*/ 0 h 79"/>
                <a:gd name="T32" fmla="*/ 156 w 70"/>
                <a:gd name="T33" fmla="*/ 2 h 79"/>
                <a:gd name="T34" fmla="*/ 129 w 70"/>
                <a:gd name="T35" fmla="*/ 3 h 79"/>
                <a:gd name="T36" fmla="*/ 135 w 70"/>
                <a:gd name="T37" fmla="*/ 14 h 79"/>
                <a:gd name="T38" fmla="*/ 112 w 70"/>
                <a:gd name="T39" fmla="*/ 20 h 79"/>
                <a:gd name="T40" fmla="*/ 76 w 70"/>
                <a:gd name="T41" fmla="*/ 26 h 79"/>
                <a:gd name="T42" fmla="*/ 43 w 70"/>
                <a:gd name="T43" fmla="*/ 21 h 79"/>
                <a:gd name="T44" fmla="*/ 1 w 70"/>
                <a:gd name="T45" fmla="*/ 2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79"/>
                <a:gd name="T71" fmla="*/ 70 w 70"/>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79">
                  <a:moveTo>
                    <a:pt x="1" y="20"/>
                  </a:moveTo>
                  <a:lnTo>
                    <a:pt x="0" y="32"/>
                  </a:lnTo>
                  <a:lnTo>
                    <a:pt x="10" y="39"/>
                  </a:lnTo>
                  <a:lnTo>
                    <a:pt x="13" y="48"/>
                  </a:lnTo>
                  <a:lnTo>
                    <a:pt x="13" y="68"/>
                  </a:lnTo>
                  <a:lnTo>
                    <a:pt x="13" y="78"/>
                  </a:lnTo>
                  <a:lnTo>
                    <a:pt x="30" y="78"/>
                  </a:lnTo>
                  <a:lnTo>
                    <a:pt x="58" y="62"/>
                  </a:lnTo>
                  <a:lnTo>
                    <a:pt x="61" y="48"/>
                  </a:lnTo>
                  <a:lnTo>
                    <a:pt x="60" y="32"/>
                  </a:lnTo>
                  <a:lnTo>
                    <a:pt x="55" y="24"/>
                  </a:lnTo>
                  <a:lnTo>
                    <a:pt x="67" y="20"/>
                  </a:lnTo>
                  <a:lnTo>
                    <a:pt x="69" y="8"/>
                  </a:lnTo>
                  <a:lnTo>
                    <a:pt x="61" y="0"/>
                  </a:lnTo>
                  <a:lnTo>
                    <a:pt x="52" y="0"/>
                  </a:lnTo>
                  <a:lnTo>
                    <a:pt x="34" y="0"/>
                  </a:lnTo>
                  <a:lnTo>
                    <a:pt x="34" y="2"/>
                  </a:lnTo>
                  <a:lnTo>
                    <a:pt x="28" y="3"/>
                  </a:lnTo>
                  <a:lnTo>
                    <a:pt x="30" y="14"/>
                  </a:lnTo>
                  <a:lnTo>
                    <a:pt x="25" y="20"/>
                  </a:lnTo>
                  <a:lnTo>
                    <a:pt x="16" y="26"/>
                  </a:lnTo>
                  <a:lnTo>
                    <a:pt x="10" y="21"/>
                  </a:lnTo>
                  <a:lnTo>
                    <a:pt x="1" y="20"/>
                  </a:lnTo>
                </a:path>
              </a:pathLst>
            </a:custGeom>
            <a:solidFill>
              <a:srgbClr val="5F5F5F"/>
            </a:solidFill>
            <a:ln w="9525" algn="ctr">
              <a:noFill/>
              <a:round/>
              <a:headEnd/>
              <a:tailEnd/>
            </a:ln>
          </p:spPr>
          <p:txBody>
            <a:bodyPr wrap="none" anchor="ctr" anchorCtr="1"/>
            <a:lstStyle/>
            <a:p>
              <a:endParaRPr lang="ko-KR" altLang="en-US"/>
            </a:p>
          </p:txBody>
        </p:sp>
        <p:sp>
          <p:nvSpPr>
            <p:cNvPr id="872" name="Freeform 7"/>
            <p:cNvSpPr>
              <a:spLocks/>
            </p:cNvSpPr>
            <p:nvPr/>
          </p:nvSpPr>
          <p:spPr bwMode="auto">
            <a:xfrm>
              <a:off x="2570" y="1491"/>
              <a:ext cx="87" cy="181"/>
            </a:xfrm>
            <a:custGeom>
              <a:avLst/>
              <a:gdLst>
                <a:gd name="T0" fmla="*/ 322 w 79"/>
                <a:gd name="T1" fmla="*/ 9 h 180"/>
                <a:gd name="T2" fmla="*/ 322 w 79"/>
                <a:gd name="T3" fmla="*/ 6 h 180"/>
                <a:gd name="T4" fmla="*/ 316 w 79"/>
                <a:gd name="T5" fmla="*/ 1 h 180"/>
                <a:gd name="T6" fmla="*/ 306 w 79"/>
                <a:gd name="T7" fmla="*/ 0 h 180"/>
                <a:gd name="T8" fmla="*/ 275 w 79"/>
                <a:gd name="T9" fmla="*/ 8 h 180"/>
                <a:gd name="T10" fmla="*/ 252 w 79"/>
                <a:gd name="T11" fmla="*/ 14 h 180"/>
                <a:gd name="T12" fmla="*/ 229 w 79"/>
                <a:gd name="T13" fmla="*/ 18 h 180"/>
                <a:gd name="T14" fmla="*/ 213 w 79"/>
                <a:gd name="T15" fmla="*/ 23 h 180"/>
                <a:gd name="T16" fmla="*/ 187 w 79"/>
                <a:gd name="T17" fmla="*/ 26 h 180"/>
                <a:gd name="T18" fmla="*/ 170 w 79"/>
                <a:gd name="T19" fmla="*/ 29 h 180"/>
                <a:gd name="T20" fmla="*/ 154 w 79"/>
                <a:gd name="T21" fmla="*/ 31 h 180"/>
                <a:gd name="T22" fmla="*/ 149 w 79"/>
                <a:gd name="T23" fmla="*/ 31 h 180"/>
                <a:gd name="T24" fmla="*/ 144 w 79"/>
                <a:gd name="T25" fmla="*/ 32 h 180"/>
                <a:gd name="T26" fmla="*/ 34 w 79"/>
                <a:gd name="T27" fmla="*/ 86 h 180"/>
                <a:gd name="T28" fmla="*/ 1 w 79"/>
                <a:gd name="T29" fmla="*/ 128 h 180"/>
                <a:gd name="T30" fmla="*/ 2 w 79"/>
                <a:gd name="T31" fmla="*/ 137 h 180"/>
                <a:gd name="T32" fmla="*/ 0 w 79"/>
                <a:gd name="T33" fmla="*/ 158 h 180"/>
                <a:gd name="T34" fmla="*/ 1 w 79"/>
                <a:gd name="T35" fmla="*/ 158 h 180"/>
                <a:gd name="T36" fmla="*/ 3 w 79"/>
                <a:gd name="T37" fmla="*/ 159 h 180"/>
                <a:gd name="T38" fmla="*/ 28 w 79"/>
                <a:gd name="T39" fmla="*/ 163 h 180"/>
                <a:gd name="T40" fmla="*/ 4 w 79"/>
                <a:gd name="T41" fmla="*/ 169 h 180"/>
                <a:gd name="T42" fmla="*/ 3 w 79"/>
                <a:gd name="T43" fmla="*/ 176 h 180"/>
                <a:gd name="T44" fmla="*/ 3 w 79"/>
                <a:gd name="T45" fmla="*/ 182 h 180"/>
                <a:gd name="T46" fmla="*/ 34 w 79"/>
                <a:gd name="T47" fmla="*/ 187 h 180"/>
                <a:gd name="T48" fmla="*/ 55 w 79"/>
                <a:gd name="T49" fmla="*/ 188 h 180"/>
                <a:gd name="T50" fmla="*/ 93 w 79"/>
                <a:gd name="T51" fmla="*/ 190 h 180"/>
                <a:gd name="T52" fmla="*/ 108 w 79"/>
                <a:gd name="T53" fmla="*/ 191 h 180"/>
                <a:gd name="T54" fmla="*/ 119 w 79"/>
                <a:gd name="T55" fmla="*/ 194 h 180"/>
                <a:gd name="T56" fmla="*/ 123 w 79"/>
                <a:gd name="T57" fmla="*/ 195 h 180"/>
                <a:gd name="T58" fmla="*/ 175 w 79"/>
                <a:gd name="T59" fmla="*/ 195 h 180"/>
                <a:gd name="T60" fmla="*/ 181 w 79"/>
                <a:gd name="T61" fmla="*/ 195 h 180"/>
                <a:gd name="T62" fmla="*/ 195 w 79"/>
                <a:gd name="T63" fmla="*/ 194 h 180"/>
                <a:gd name="T64" fmla="*/ 213 w 79"/>
                <a:gd name="T65" fmla="*/ 192 h 180"/>
                <a:gd name="T66" fmla="*/ 215 w 79"/>
                <a:gd name="T67" fmla="*/ 187 h 180"/>
                <a:gd name="T68" fmla="*/ 206 w 79"/>
                <a:gd name="T69" fmla="*/ 183 h 180"/>
                <a:gd name="T70" fmla="*/ 193 w 79"/>
                <a:gd name="T71" fmla="*/ 180 h 180"/>
                <a:gd name="T72" fmla="*/ 177 w 79"/>
                <a:gd name="T73" fmla="*/ 180 h 180"/>
                <a:gd name="T74" fmla="*/ 170 w 79"/>
                <a:gd name="T75" fmla="*/ 180 h 180"/>
                <a:gd name="T76" fmla="*/ 131 w 79"/>
                <a:gd name="T77" fmla="*/ 169 h 180"/>
                <a:gd name="T78" fmla="*/ 131 w 79"/>
                <a:gd name="T79" fmla="*/ 167 h 180"/>
                <a:gd name="T80" fmla="*/ 123 w 79"/>
                <a:gd name="T81" fmla="*/ 162 h 180"/>
                <a:gd name="T82" fmla="*/ 119 w 79"/>
                <a:gd name="T83" fmla="*/ 155 h 180"/>
                <a:gd name="T84" fmla="*/ 108 w 79"/>
                <a:gd name="T85" fmla="*/ 147 h 180"/>
                <a:gd name="T86" fmla="*/ 102 w 79"/>
                <a:gd name="T87" fmla="*/ 138 h 180"/>
                <a:gd name="T88" fmla="*/ 112 w 79"/>
                <a:gd name="T89" fmla="*/ 128 h 180"/>
                <a:gd name="T90" fmla="*/ 123 w 79"/>
                <a:gd name="T91" fmla="*/ 120 h 180"/>
                <a:gd name="T92" fmla="*/ 144 w 79"/>
                <a:gd name="T93" fmla="*/ 113 h 180"/>
                <a:gd name="T94" fmla="*/ 140 w 79"/>
                <a:gd name="T95" fmla="*/ 110 h 180"/>
                <a:gd name="T96" fmla="*/ 140 w 79"/>
                <a:gd name="T97" fmla="*/ 89 h 180"/>
                <a:gd name="T98" fmla="*/ 149 w 79"/>
                <a:gd name="T99" fmla="*/ 81 h 180"/>
                <a:gd name="T100" fmla="*/ 170 w 79"/>
                <a:gd name="T101" fmla="*/ 74 h 180"/>
                <a:gd name="T102" fmla="*/ 187 w 79"/>
                <a:gd name="T103" fmla="*/ 69 h 180"/>
                <a:gd name="T104" fmla="*/ 206 w 79"/>
                <a:gd name="T105" fmla="*/ 64 h 180"/>
                <a:gd name="T106" fmla="*/ 215 w 79"/>
                <a:gd name="T107" fmla="*/ 57 h 180"/>
                <a:gd name="T108" fmla="*/ 237 w 79"/>
                <a:gd name="T109" fmla="*/ 49 h 180"/>
                <a:gd name="T110" fmla="*/ 261 w 79"/>
                <a:gd name="T111" fmla="*/ 43 h 180"/>
                <a:gd name="T112" fmla="*/ 285 w 79"/>
                <a:gd name="T113" fmla="*/ 35 h 180"/>
                <a:gd name="T114" fmla="*/ 322 w 79"/>
                <a:gd name="T115" fmla="*/ 28 h 180"/>
                <a:gd name="T116" fmla="*/ 369 w 79"/>
                <a:gd name="T117" fmla="*/ 21 h 180"/>
                <a:gd name="T118" fmla="*/ 322 w 79"/>
                <a:gd name="T119" fmla="*/ 9 h 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
                <a:gd name="T181" fmla="*/ 0 h 180"/>
                <a:gd name="T182" fmla="*/ 79 w 79"/>
                <a:gd name="T183" fmla="*/ 180 h 1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 h="180">
                  <a:moveTo>
                    <a:pt x="69" y="9"/>
                  </a:moveTo>
                  <a:lnTo>
                    <a:pt x="69" y="6"/>
                  </a:lnTo>
                  <a:lnTo>
                    <a:pt x="68" y="1"/>
                  </a:lnTo>
                  <a:lnTo>
                    <a:pt x="65" y="0"/>
                  </a:lnTo>
                  <a:lnTo>
                    <a:pt x="58" y="8"/>
                  </a:lnTo>
                  <a:lnTo>
                    <a:pt x="54" y="14"/>
                  </a:lnTo>
                  <a:lnTo>
                    <a:pt x="49" y="18"/>
                  </a:lnTo>
                  <a:lnTo>
                    <a:pt x="45" y="23"/>
                  </a:lnTo>
                  <a:lnTo>
                    <a:pt x="40" y="26"/>
                  </a:lnTo>
                  <a:lnTo>
                    <a:pt x="36" y="29"/>
                  </a:lnTo>
                  <a:lnTo>
                    <a:pt x="33" y="31"/>
                  </a:lnTo>
                  <a:lnTo>
                    <a:pt x="32" y="31"/>
                  </a:lnTo>
                  <a:lnTo>
                    <a:pt x="31" y="32"/>
                  </a:lnTo>
                  <a:lnTo>
                    <a:pt x="7" y="86"/>
                  </a:lnTo>
                  <a:lnTo>
                    <a:pt x="1" y="112"/>
                  </a:lnTo>
                  <a:lnTo>
                    <a:pt x="2" y="121"/>
                  </a:lnTo>
                  <a:lnTo>
                    <a:pt x="0" y="142"/>
                  </a:lnTo>
                  <a:lnTo>
                    <a:pt x="1" y="142"/>
                  </a:lnTo>
                  <a:lnTo>
                    <a:pt x="3" y="143"/>
                  </a:lnTo>
                  <a:lnTo>
                    <a:pt x="5" y="147"/>
                  </a:lnTo>
                  <a:lnTo>
                    <a:pt x="4" y="153"/>
                  </a:lnTo>
                  <a:lnTo>
                    <a:pt x="3" y="160"/>
                  </a:lnTo>
                  <a:lnTo>
                    <a:pt x="3" y="166"/>
                  </a:lnTo>
                  <a:lnTo>
                    <a:pt x="7" y="171"/>
                  </a:lnTo>
                  <a:lnTo>
                    <a:pt x="12" y="172"/>
                  </a:lnTo>
                  <a:lnTo>
                    <a:pt x="20" y="174"/>
                  </a:lnTo>
                  <a:lnTo>
                    <a:pt x="23" y="175"/>
                  </a:lnTo>
                  <a:lnTo>
                    <a:pt x="25" y="178"/>
                  </a:lnTo>
                  <a:lnTo>
                    <a:pt x="26" y="179"/>
                  </a:lnTo>
                  <a:lnTo>
                    <a:pt x="37" y="179"/>
                  </a:lnTo>
                  <a:lnTo>
                    <a:pt x="39" y="179"/>
                  </a:lnTo>
                  <a:lnTo>
                    <a:pt x="42" y="178"/>
                  </a:lnTo>
                  <a:lnTo>
                    <a:pt x="45" y="176"/>
                  </a:lnTo>
                  <a:lnTo>
                    <a:pt x="46" y="171"/>
                  </a:lnTo>
                  <a:lnTo>
                    <a:pt x="44" y="167"/>
                  </a:lnTo>
                  <a:lnTo>
                    <a:pt x="41" y="164"/>
                  </a:lnTo>
                  <a:lnTo>
                    <a:pt x="38" y="164"/>
                  </a:lnTo>
                  <a:lnTo>
                    <a:pt x="36" y="164"/>
                  </a:lnTo>
                  <a:lnTo>
                    <a:pt x="28" y="153"/>
                  </a:lnTo>
                  <a:lnTo>
                    <a:pt x="28" y="151"/>
                  </a:lnTo>
                  <a:lnTo>
                    <a:pt x="26" y="146"/>
                  </a:lnTo>
                  <a:lnTo>
                    <a:pt x="25" y="139"/>
                  </a:lnTo>
                  <a:lnTo>
                    <a:pt x="23" y="131"/>
                  </a:lnTo>
                  <a:lnTo>
                    <a:pt x="22" y="122"/>
                  </a:lnTo>
                  <a:lnTo>
                    <a:pt x="24" y="112"/>
                  </a:lnTo>
                  <a:lnTo>
                    <a:pt x="26" y="104"/>
                  </a:lnTo>
                  <a:lnTo>
                    <a:pt x="31" y="97"/>
                  </a:lnTo>
                  <a:lnTo>
                    <a:pt x="30" y="94"/>
                  </a:lnTo>
                  <a:lnTo>
                    <a:pt x="30" y="89"/>
                  </a:lnTo>
                  <a:lnTo>
                    <a:pt x="32" y="81"/>
                  </a:lnTo>
                  <a:lnTo>
                    <a:pt x="36" y="74"/>
                  </a:lnTo>
                  <a:lnTo>
                    <a:pt x="40" y="69"/>
                  </a:lnTo>
                  <a:lnTo>
                    <a:pt x="44" y="64"/>
                  </a:lnTo>
                  <a:lnTo>
                    <a:pt x="46" y="57"/>
                  </a:lnTo>
                  <a:lnTo>
                    <a:pt x="51" y="49"/>
                  </a:lnTo>
                  <a:lnTo>
                    <a:pt x="56" y="43"/>
                  </a:lnTo>
                  <a:lnTo>
                    <a:pt x="61" y="35"/>
                  </a:lnTo>
                  <a:lnTo>
                    <a:pt x="69" y="28"/>
                  </a:lnTo>
                  <a:lnTo>
                    <a:pt x="78" y="21"/>
                  </a:lnTo>
                  <a:lnTo>
                    <a:pt x="69" y="9"/>
                  </a:lnTo>
                </a:path>
              </a:pathLst>
            </a:custGeom>
            <a:solidFill>
              <a:srgbClr val="5F5F5F"/>
            </a:solidFill>
            <a:ln w="9525" algn="ctr">
              <a:noFill/>
              <a:round/>
              <a:headEnd/>
              <a:tailEnd/>
            </a:ln>
          </p:spPr>
          <p:txBody>
            <a:bodyPr wrap="none" anchor="ctr" anchorCtr="1"/>
            <a:lstStyle/>
            <a:p>
              <a:endParaRPr lang="ko-KR" altLang="en-US"/>
            </a:p>
          </p:txBody>
        </p:sp>
        <p:sp>
          <p:nvSpPr>
            <p:cNvPr id="873" name="Freeform 8"/>
            <p:cNvSpPr>
              <a:spLocks/>
            </p:cNvSpPr>
            <p:nvPr/>
          </p:nvSpPr>
          <p:spPr bwMode="auto">
            <a:xfrm>
              <a:off x="2373" y="1335"/>
              <a:ext cx="116" cy="64"/>
            </a:xfrm>
            <a:custGeom>
              <a:avLst/>
              <a:gdLst>
                <a:gd name="T0" fmla="*/ 109 w 106"/>
                <a:gd name="T1" fmla="*/ 8 h 64"/>
                <a:gd name="T2" fmla="*/ 109 w 106"/>
                <a:gd name="T3" fmla="*/ 10 h 64"/>
                <a:gd name="T4" fmla="*/ 100 w 106"/>
                <a:gd name="T5" fmla="*/ 13 h 64"/>
                <a:gd name="T6" fmla="*/ 83 w 106"/>
                <a:gd name="T7" fmla="*/ 16 h 64"/>
                <a:gd name="T8" fmla="*/ 53 w 106"/>
                <a:gd name="T9" fmla="*/ 19 h 64"/>
                <a:gd name="T10" fmla="*/ 37 w 106"/>
                <a:gd name="T11" fmla="*/ 20 h 64"/>
                <a:gd name="T12" fmla="*/ 28 w 106"/>
                <a:gd name="T13" fmla="*/ 22 h 64"/>
                <a:gd name="T14" fmla="*/ 3 w 106"/>
                <a:gd name="T15" fmla="*/ 23 h 64"/>
                <a:gd name="T16" fmla="*/ 1 w 106"/>
                <a:gd name="T17" fmla="*/ 26 h 64"/>
                <a:gd name="T18" fmla="*/ 0 w 106"/>
                <a:gd name="T19" fmla="*/ 27 h 64"/>
                <a:gd name="T20" fmla="*/ 1 w 106"/>
                <a:gd name="T21" fmla="*/ 29 h 64"/>
                <a:gd name="T22" fmla="*/ 4 w 106"/>
                <a:gd name="T23" fmla="*/ 32 h 64"/>
                <a:gd name="T24" fmla="*/ 34 w 106"/>
                <a:gd name="T25" fmla="*/ 34 h 64"/>
                <a:gd name="T26" fmla="*/ 53 w 106"/>
                <a:gd name="T27" fmla="*/ 36 h 64"/>
                <a:gd name="T28" fmla="*/ 83 w 106"/>
                <a:gd name="T29" fmla="*/ 37 h 64"/>
                <a:gd name="T30" fmla="*/ 109 w 106"/>
                <a:gd name="T31" fmla="*/ 37 h 64"/>
                <a:gd name="T32" fmla="*/ 138 w 106"/>
                <a:gd name="T33" fmla="*/ 39 h 64"/>
                <a:gd name="T34" fmla="*/ 165 w 106"/>
                <a:gd name="T35" fmla="*/ 39 h 64"/>
                <a:gd name="T36" fmla="*/ 186 w 106"/>
                <a:gd name="T37" fmla="*/ 39 h 64"/>
                <a:gd name="T38" fmla="*/ 195 w 106"/>
                <a:gd name="T39" fmla="*/ 39 h 64"/>
                <a:gd name="T40" fmla="*/ 198 w 106"/>
                <a:gd name="T41" fmla="*/ 39 h 64"/>
                <a:gd name="T42" fmla="*/ 278 w 106"/>
                <a:gd name="T43" fmla="*/ 63 h 64"/>
                <a:gd name="T44" fmla="*/ 344 w 106"/>
                <a:gd name="T45" fmla="*/ 50 h 64"/>
                <a:gd name="T46" fmla="*/ 350 w 106"/>
                <a:gd name="T47" fmla="*/ 39 h 64"/>
                <a:gd name="T48" fmla="*/ 356 w 106"/>
                <a:gd name="T49" fmla="*/ 39 h 64"/>
                <a:gd name="T50" fmla="*/ 367 w 106"/>
                <a:gd name="T51" fmla="*/ 37 h 64"/>
                <a:gd name="T52" fmla="*/ 378 w 106"/>
                <a:gd name="T53" fmla="*/ 37 h 64"/>
                <a:gd name="T54" fmla="*/ 401 w 106"/>
                <a:gd name="T55" fmla="*/ 34 h 64"/>
                <a:gd name="T56" fmla="*/ 411 w 106"/>
                <a:gd name="T57" fmla="*/ 32 h 64"/>
                <a:gd name="T58" fmla="*/ 419 w 106"/>
                <a:gd name="T59" fmla="*/ 28 h 64"/>
                <a:gd name="T60" fmla="*/ 439 w 106"/>
                <a:gd name="T61" fmla="*/ 24 h 64"/>
                <a:gd name="T62" fmla="*/ 444 w 106"/>
                <a:gd name="T63" fmla="*/ 19 h 64"/>
                <a:gd name="T64" fmla="*/ 440 w 106"/>
                <a:gd name="T65" fmla="*/ 14 h 64"/>
                <a:gd name="T66" fmla="*/ 416 w 106"/>
                <a:gd name="T67" fmla="*/ 15 h 64"/>
                <a:gd name="T68" fmla="*/ 406 w 106"/>
                <a:gd name="T69" fmla="*/ 17 h 64"/>
                <a:gd name="T70" fmla="*/ 401 w 106"/>
                <a:gd name="T71" fmla="*/ 19 h 64"/>
                <a:gd name="T72" fmla="*/ 320 w 106"/>
                <a:gd name="T73" fmla="*/ 28 h 64"/>
                <a:gd name="T74" fmla="*/ 254 w 106"/>
                <a:gd name="T75" fmla="*/ 26 h 64"/>
                <a:gd name="T76" fmla="*/ 244 w 106"/>
                <a:gd name="T77" fmla="*/ 26 h 64"/>
                <a:gd name="T78" fmla="*/ 233 w 106"/>
                <a:gd name="T79" fmla="*/ 23 h 64"/>
                <a:gd name="T80" fmla="*/ 223 w 106"/>
                <a:gd name="T81" fmla="*/ 19 h 64"/>
                <a:gd name="T82" fmla="*/ 232 w 106"/>
                <a:gd name="T83" fmla="*/ 16 h 64"/>
                <a:gd name="T84" fmla="*/ 239 w 106"/>
                <a:gd name="T85" fmla="*/ 11 h 64"/>
                <a:gd name="T86" fmla="*/ 255 w 106"/>
                <a:gd name="T87" fmla="*/ 6 h 64"/>
                <a:gd name="T88" fmla="*/ 259 w 106"/>
                <a:gd name="T89" fmla="*/ 4 h 64"/>
                <a:gd name="T90" fmla="*/ 262 w 106"/>
                <a:gd name="T91" fmla="*/ 3 h 64"/>
                <a:gd name="T92" fmla="*/ 259 w 106"/>
                <a:gd name="T93" fmla="*/ 2 h 64"/>
                <a:gd name="T94" fmla="*/ 254 w 106"/>
                <a:gd name="T95" fmla="*/ 2 h 64"/>
                <a:gd name="T96" fmla="*/ 232 w 106"/>
                <a:gd name="T97" fmla="*/ 1 h 64"/>
                <a:gd name="T98" fmla="*/ 198 w 106"/>
                <a:gd name="T99" fmla="*/ 0 h 64"/>
                <a:gd name="T100" fmla="*/ 177 w 106"/>
                <a:gd name="T101" fmla="*/ 0 h 64"/>
                <a:gd name="T102" fmla="*/ 149 w 106"/>
                <a:gd name="T103" fmla="*/ 1 h 64"/>
                <a:gd name="T104" fmla="*/ 124 w 106"/>
                <a:gd name="T105" fmla="*/ 4 h 64"/>
                <a:gd name="T106" fmla="*/ 109 w 106"/>
                <a:gd name="T107" fmla="*/ 8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6"/>
                <a:gd name="T163" fmla="*/ 0 h 64"/>
                <a:gd name="T164" fmla="*/ 106 w 106"/>
                <a:gd name="T165" fmla="*/ 64 h 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6" h="64">
                  <a:moveTo>
                    <a:pt x="26" y="8"/>
                  </a:moveTo>
                  <a:lnTo>
                    <a:pt x="26" y="10"/>
                  </a:lnTo>
                  <a:lnTo>
                    <a:pt x="24" y="13"/>
                  </a:lnTo>
                  <a:lnTo>
                    <a:pt x="20" y="16"/>
                  </a:lnTo>
                  <a:lnTo>
                    <a:pt x="13" y="19"/>
                  </a:lnTo>
                  <a:lnTo>
                    <a:pt x="9" y="20"/>
                  </a:lnTo>
                  <a:lnTo>
                    <a:pt x="6" y="22"/>
                  </a:lnTo>
                  <a:lnTo>
                    <a:pt x="3" y="23"/>
                  </a:lnTo>
                  <a:lnTo>
                    <a:pt x="1" y="26"/>
                  </a:lnTo>
                  <a:lnTo>
                    <a:pt x="0" y="27"/>
                  </a:lnTo>
                  <a:lnTo>
                    <a:pt x="1" y="29"/>
                  </a:lnTo>
                  <a:lnTo>
                    <a:pt x="4" y="32"/>
                  </a:lnTo>
                  <a:lnTo>
                    <a:pt x="8" y="34"/>
                  </a:lnTo>
                  <a:lnTo>
                    <a:pt x="13" y="36"/>
                  </a:lnTo>
                  <a:lnTo>
                    <a:pt x="20" y="37"/>
                  </a:lnTo>
                  <a:lnTo>
                    <a:pt x="26" y="37"/>
                  </a:lnTo>
                  <a:lnTo>
                    <a:pt x="33" y="39"/>
                  </a:lnTo>
                  <a:lnTo>
                    <a:pt x="39" y="39"/>
                  </a:lnTo>
                  <a:lnTo>
                    <a:pt x="44" y="39"/>
                  </a:lnTo>
                  <a:lnTo>
                    <a:pt x="46" y="39"/>
                  </a:lnTo>
                  <a:lnTo>
                    <a:pt x="47" y="39"/>
                  </a:lnTo>
                  <a:lnTo>
                    <a:pt x="65" y="63"/>
                  </a:lnTo>
                  <a:lnTo>
                    <a:pt x="81" y="50"/>
                  </a:lnTo>
                  <a:lnTo>
                    <a:pt x="83" y="39"/>
                  </a:lnTo>
                  <a:lnTo>
                    <a:pt x="84" y="39"/>
                  </a:lnTo>
                  <a:lnTo>
                    <a:pt x="87" y="37"/>
                  </a:lnTo>
                  <a:lnTo>
                    <a:pt x="90" y="37"/>
                  </a:lnTo>
                  <a:lnTo>
                    <a:pt x="94" y="34"/>
                  </a:lnTo>
                  <a:lnTo>
                    <a:pt x="97" y="32"/>
                  </a:lnTo>
                  <a:lnTo>
                    <a:pt x="100" y="28"/>
                  </a:lnTo>
                  <a:lnTo>
                    <a:pt x="103" y="24"/>
                  </a:lnTo>
                  <a:lnTo>
                    <a:pt x="105" y="19"/>
                  </a:lnTo>
                  <a:lnTo>
                    <a:pt x="104" y="14"/>
                  </a:lnTo>
                  <a:lnTo>
                    <a:pt x="99" y="15"/>
                  </a:lnTo>
                  <a:lnTo>
                    <a:pt x="96" y="17"/>
                  </a:lnTo>
                  <a:lnTo>
                    <a:pt x="94" y="19"/>
                  </a:lnTo>
                  <a:lnTo>
                    <a:pt x="76" y="28"/>
                  </a:lnTo>
                  <a:lnTo>
                    <a:pt x="59" y="26"/>
                  </a:lnTo>
                  <a:lnTo>
                    <a:pt x="58" y="26"/>
                  </a:lnTo>
                  <a:lnTo>
                    <a:pt x="55" y="23"/>
                  </a:lnTo>
                  <a:lnTo>
                    <a:pt x="53" y="19"/>
                  </a:lnTo>
                  <a:lnTo>
                    <a:pt x="54" y="16"/>
                  </a:lnTo>
                  <a:lnTo>
                    <a:pt x="57" y="11"/>
                  </a:lnTo>
                  <a:lnTo>
                    <a:pt x="60" y="6"/>
                  </a:lnTo>
                  <a:lnTo>
                    <a:pt x="61" y="4"/>
                  </a:lnTo>
                  <a:lnTo>
                    <a:pt x="62" y="3"/>
                  </a:lnTo>
                  <a:lnTo>
                    <a:pt x="61" y="2"/>
                  </a:lnTo>
                  <a:lnTo>
                    <a:pt x="59" y="2"/>
                  </a:lnTo>
                  <a:lnTo>
                    <a:pt x="54" y="1"/>
                  </a:lnTo>
                  <a:lnTo>
                    <a:pt x="47" y="0"/>
                  </a:lnTo>
                  <a:lnTo>
                    <a:pt x="41" y="0"/>
                  </a:lnTo>
                  <a:lnTo>
                    <a:pt x="35" y="1"/>
                  </a:lnTo>
                  <a:lnTo>
                    <a:pt x="29" y="4"/>
                  </a:lnTo>
                  <a:lnTo>
                    <a:pt x="26" y="8"/>
                  </a:lnTo>
                </a:path>
              </a:pathLst>
            </a:custGeom>
            <a:solidFill>
              <a:srgbClr val="5F5F5F"/>
            </a:solidFill>
            <a:ln w="9525" algn="ctr">
              <a:noFill/>
              <a:round/>
              <a:headEnd/>
              <a:tailEnd/>
            </a:ln>
          </p:spPr>
          <p:txBody>
            <a:bodyPr wrap="none" anchor="ctr" anchorCtr="1"/>
            <a:lstStyle/>
            <a:p>
              <a:endParaRPr lang="ko-KR" altLang="en-US"/>
            </a:p>
          </p:txBody>
        </p:sp>
        <p:sp>
          <p:nvSpPr>
            <p:cNvPr id="874" name="Freeform 9"/>
            <p:cNvSpPr>
              <a:spLocks/>
            </p:cNvSpPr>
            <p:nvPr/>
          </p:nvSpPr>
          <p:spPr bwMode="auto">
            <a:xfrm>
              <a:off x="2469" y="1332"/>
              <a:ext cx="20" cy="10"/>
            </a:xfrm>
            <a:custGeom>
              <a:avLst/>
              <a:gdLst>
                <a:gd name="T0" fmla="*/ 6 w 19"/>
                <a:gd name="T1" fmla="*/ 0 h 10"/>
                <a:gd name="T2" fmla="*/ 5 w 19"/>
                <a:gd name="T3" fmla="*/ 1 h 10"/>
                <a:gd name="T4" fmla="*/ 2 w 19"/>
                <a:gd name="T5" fmla="*/ 3 h 10"/>
                <a:gd name="T6" fmla="*/ 0 w 19"/>
                <a:gd name="T7" fmla="*/ 5 h 10"/>
                <a:gd name="T8" fmla="*/ 1 w 19"/>
                <a:gd name="T9" fmla="*/ 7 h 10"/>
                <a:gd name="T10" fmla="*/ 3 w 19"/>
                <a:gd name="T11" fmla="*/ 8 h 10"/>
                <a:gd name="T12" fmla="*/ 6 w 19"/>
                <a:gd name="T13" fmla="*/ 8 h 10"/>
                <a:gd name="T14" fmla="*/ 8 w 19"/>
                <a:gd name="T15" fmla="*/ 9 h 10"/>
                <a:gd name="T16" fmla="*/ 27 w 19"/>
                <a:gd name="T17" fmla="*/ 9 h 10"/>
                <a:gd name="T18" fmla="*/ 31 w 19"/>
                <a:gd name="T19" fmla="*/ 9 h 10"/>
                <a:gd name="T20" fmla="*/ 35 w 19"/>
                <a:gd name="T21" fmla="*/ 9 h 10"/>
                <a:gd name="T22" fmla="*/ 37 w 19"/>
                <a:gd name="T23" fmla="*/ 8 h 10"/>
                <a:gd name="T24" fmla="*/ 39 w 19"/>
                <a:gd name="T25" fmla="*/ 7 h 10"/>
                <a:gd name="T26" fmla="*/ 35 w 19"/>
                <a:gd name="T27" fmla="*/ 5 h 10"/>
                <a:gd name="T28" fmla="*/ 28 w 19"/>
                <a:gd name="T29" fmla="*/ 2 h 10"/>
                <a:gd name="T30" fmla="*/ 8 w 19"/>
                <a:gd name="T31" fmla="*/ 1 h 10"/>
                <a:gd name="T32" fmla="*/ 6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0"/>
                <a:gd name="T53" fmla="*/ 19 w 1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0">
                  <a:moveTo>
                    <a:pt x="6" y="0"/>
                  </a:moveTo>
                  <a:lnTo>
                    <a:pt x="5" y="1"/>
                  </a:lnTo>
                  <a:lnTo>
                    <a:pt x="2" y="3"/>
                  </a:lnTo>
                  <a:lnTo>
                    <a:pt x="0" y="5"/>
                  </a:lnTo>
                  <a:lnTo>
                    <a:pt x="1" y="7"/>
                  </a:lnTo>
                  <a:lnTo>
                    <a:pt x="3" y="8"/>
                  </a:lnTo>
                  <a:lnTo>
                    <a:pt x="6" y="8"/>
                  </a:lnTo>
                  <a:lnTo>
                    <a:pt x="8" y="9"/>
                  </a:lnTo>
                  <a:lnTo>
                    <a:pt x="11" y="9"/>
                  </a:lnTo>
                  <a:lnTo>
                    <a:pt x="14" y="9"/>
                  </a:lnTo>
                  <a:lnTo>
                    <a:pt x="16" y="9"/>
                  </a:lnTo>
                  <a:lnTo>
                    <a:pt x="17" y="8"/>
                  </a:lnTo>
                  <a:lnTo>
                    <a:pt x="18" y="7"/>
                  </a:lnTo>
                  <a:lnTo>
                    <a:pt x="16" y="5"/>
                  </a:lnTo>
                  <a:lnTo>
                    <a:pt x="12" y="2"/>
                  </a:lnTo>
                  <a:lnTo>
                    <a:pt x="8" y="1"/>
                  </a:lnTo>
                  <a:lnTo>
                    <a:pt x="6" y="0"/>
                  </a:lnTo>
                </a:path>
              </a:pathLst>
            </a:custGeom>
            <a:solidFill>
              <a:srgbClr val="5F5F5F"/>
            </a:solidFill>
            <a:ln w="9525" algn="ctr">
              <a:noFill/>
              <a:round/>
              <a:headEnd/>
              <a:tailEnd/>
            </a:ln>
          </p:spPr>
          <p:txBody>
            <a:bodyPr wrap="none" anchor="ctr" anchorCtr="1"/>
            <a:lstStyle/>
            <a:p>
              <a:endParaRPr lang="ko-KR" altLang="en-US"/>
            </a:p>
          </p:txBody>
        </p:sp>
        <p:sp>
          <p:nvSpPr>
            <p:cNvPr id="875" name="Freeform 10"/>
            <p:cNvSpPr>
              <a:spLocks/>
            </p:cNvSpPr>
            <p:nvPr/>
          </p:nvSpPr>
          <p:spPr bwMode="auto">
            <a:xfrm>
              <a:off x="2469" y="1332"/>
              <a:ext cx="27" cy="16"/>
            </a:xfrm>
            <a:custGeom>
              <a:avLst/>
              <a:gdLst>
                <a:gd name="T0" fmla="*/ 29 w 25"/>
                <a:gd name="T1" fmla="*/ 0 h 16"/>
                <a:gd name="T2" fmla="*/ 29 w 25"/>
                <a:gd name="T3" fmla="*/ 0 h 16"/>
                <a:gd name="T4" fmla="*/ 6 w 25"/>
                <a:gd name="T5" fmla="*/ 2 h 16"/>
                <a:gd name="T6" fmla="*/ 2 w 25"/>
                <a:gd name="T7" fmla="*/ 5 h 16"/>
                <a:gd name="T8" fmla="*/ 0 w 25"/>
                <a:gd name="T9" fmla="*/ 9 h 16"/>
                <a:gd name="T10" fmla="*/ 1 w 25"/>
                <a:gd name="T11" fmla="*/ 12 h 16"/>
                <a:gd name="T12" fmla="*/ 4 w 25"/>
                <a:gd name="T13" fmla="*/ 13 h 16"/>
                <a:gd name="T14" fmla="*/ 29 w 25"/>
                <a:gd name="T15" fmla="*/ 14 h 16"/>
                <a:gd name="T16" fmla="*/ 36 w 25"/>
                <a:gd name="T17" fmla="*/ 15 h 16"/>
                <a:gd name="T18" fmla="*/ 49 w 25"/>
                <a:gd name="T19" fmla="*/ 15 h 16"/>
                <a:gd name="T20" fmla="*/ 62 w 25"/>
                <a:gd name="T21" fmla="*/ 15 h 16"/>
                <a:gd name="T22" fmla="*/ 72 w 25"/>
                <a:gd name="T23" fmla="*/ 15 h 16"/>
                <a:gd name="T24" fmla="*/ 78 w 25"/>
                <a:gd name="T25" fmla="*/ 14 h 16"/>
                <a:gd name="T26" fmla="*/ 82 w 25"/>
                <a:gd name="T27" fmla="*/ 12 h 16"/>
                <a:gd name="T28" fmla="*/ 72 w 25"/>
                <a:gd name="T29" fmla="*/ 8 h 16"/>
                <a:gd name="T30" fmla="*/ 53 w 25"/>
                <a:gd name="T31" fmla="*/ 4 h 16"/>
                <a:gd name="T32" fmla="*/ 33 w 25"/>
                <a:gd name="T33" fmla="*/ 1 h 16"/>
                <a:gd name="T34" fmla="*/ 29 w 25"/>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6"/>
                <a:gd name="T56" fmla="*/ 25 w 25"/>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6">
                  <a:moveTo>
                    <a:pt x="8" y="0"/>
                  </a:moveTo>
                  <a:lnTo>
                    <a:pt x="8" y="0"/>
                  </a:lnTo>
                  <a:lnTo>
                    <a:pt x="6" y="2"/>
                  </a:lnTo>
                  <a:lnTo>
                    <a:pt x="2" y="5"/>
                  </a:lnTo>
                  <a:lnTo>
                    <a:pt x="0" y="9"/>
                  </a:lnTo>
                  <a:lnTo>
                    <a:pt x="1" y="12"/>
                  </a:lnTo>
                  <a:lnTo>
                    <a:pt x="4" y="13"/>
                  </a:lnTo>
                  <a:lnTo>
                    <a:pt x="8" y="14"/>
                  </a:lnTo>
                  <a:lnTo>
                    <a:pt x="11" y="15"/>
                  </a:lnTo>
                  <a:lnTo>
                    <a:pt x="15" y="15"/>
                  </a:lnTo>
                  <a:lnTo>
                    <a:pt x="18" y="15"/>
                  </a:lnTo>
                  <a:lnTo>
                    <a:pt x="21" y="15"/>
                  </a:lnTo>
                  <a:lnTo>
                    <a:pt x="23" y="14"/>
                  </a:lnTo>
                  <a:lnTo>
                    <a:pt x="24" y="12"/>
                  </a:lnTo>
                  <a:lnTo>
                    <a:pt x="21" y="8"/>
                  </a:lnTo>
                  <a:lnTo>
                    <a:pt x="16" y="4"/>
                  </a:lnTo>
                  <a:lnTo>
                    <a:pt x="10" y="1"/>
                  </a:lnTo>
                  <a:lnTo>
                    <a:pt x="8" y="0"/>
                  </a:lnTo>
                </a:path>
              </a:pathLst>
            </a:custGeom>
            <a:solidFill>
              <a:srgbClr val="5F5F5F"/>
            </a:solidFill>
            <a:ln w="9525" algn="ctr">
              <a:noFill/>
              <a:round/>
              <a:headEnd/>
              <a:tailEnd/>
            </a:ln>
          </p:spPr>
          <p:txBody>
            <a:bodyPr wrap="none" anchor="ctr" anchorCtr="1"/>
            <a:lstStyle/>
            <a:p>
              <a:endParaRPr lang="ko-KR" altLang="en-US"/>
            </a:p>
          </p:txBody>
        </p:sp>
        <p:sp>
          <p:nvSpPr>
            <p:cNvPr id="876" name="Freeform 11"/>
            <p:cNvSpPr>
              <a:spLocks/>
            </p:cNvSpPr>
            <p:nvPr/>
          </p:nvSpPr>
          <p:spPr bwMode="auto">
            <a:xfrm>
              <a:off x="2477" y="1406"/>
              <a:ext cx="26" cy="13"/>
            </a:xfrm>
            <a:custGeom>
              <a:avLst/>
              <a:gdLst>
                <a:gd name="T0" fmla="*/ 68 w 23"/>
                <a:gd name="T1" fmla="*/ 0 h 12"/>
                <a:gd name="T2" fmla="*/ 109 w 23"/>
                <a:gd name="T3" fmla="*/ 0 h 12"/>
                <a:gd name="T4" fmla="*/ 139 w 23"/>
                <a:gd name="T5" fmla="*/ 1 h 12"/>
                <a:gd name="T6" fmla="*/ 157 w 23"/>
                <a:gd name="T7" fmla="*/ 3 h 12"/>
                <a:gd name="T8" fmla="*/ 158 w 23"/>
                <a:gd name="T9" fmla="*/ 5 h 12"/>
                <a:gd name="T10" fmla="*/ 157 w 23"/>
                <a:gd name="T11" fmla="*/ 28 h 12"/>
                <a:gd name="T12" fmla="*/ 139 w 23"/>
                <a:gd name="T13" fmla="*/ 32 h 12"/>
                <a:gd name="T14" fmla="*/ 109 w 23"/>
                <a:gd name="T15" fmla="*/ 35 h 12"/>
                <a:gd name="T16" fmla="*/ 68 w 23"/>
                <a:gd name="T17" fmla="*/ 38 h 12"/>
                <a:gd name="T18" fmla="*/ 42 w 23"/>
                <a:gd name="T19" fmla="*/ 35 h 12"/>
                <a:gd name="T20" fmla="*/ 3 w 23"/>
                <a:gd name="T21" fmla="*/ 32 h 12"/>
                <a:gd name="T22" fmla="*/ 1 w 23"/>
                <a:gd name="T23" fmla="*/ 28 h 12"/>
                <a:gd name="T24" fmla="*/ 0 w 23"/>
                <a:gd name="T25" fmla="*/ 5 h 12"/>
                <a:gd name="T26" fmla="*/ 1 w 23"/>
                <a:gd name="T27" fmla="*/ 3 h 12"/>
                <a:gd name="T28" fmla="*/ 3 w 23"/>
                <a:gd name="T29" fmla="*/ 1 h 12"/>
                <a:gd name="T30" fmla="*/ 42 w 23"/>
                <a:gd name="T31" fmla="*/ 0 h 12"/>
                <a:gd name="T32" fmla="*/ 68 w 23"/>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2"/>
                <a:gd name="T53" fmla="*/ 23 w 2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2">
                  <a:moveTo>
                    <a:pt x="10" y="0"/>
                  </a:moveTo>
                  <a:lnTo>
                    <a:pt x="15" y="0"/>
                  </a:lnTo>
                  <a:lnTo>
                    <a:pt x="19" y="1"/>
                  </a:lnTo>
                  <a:lnTo>
                    <a:pt x="21" y="3"/>
                  </a:lnTo>
                  <a:lnTo>
                    <a:pt x="22" y="5"/>
                  </a:lnTo>
                  <a:lnTo>
                    <a:pt x="21" y="7"/>
                  </a:lnTo>
                  <a:lnTo>
                    <a:pt x="19" y="9"/>
                  </a:lnTo>
                  <a:lnTo>
                    <a:pt x="15" y="10"/>
                  </a:lnTo>
                  <a:lnTo>
                    <a:pt x="10" y="11"/>
                  </a:lnTo>
                  <a:lnTo>
                    <a:pt x="6" y="10"/>
                  </a:lnTo>
                  <a:lnTo>
                    <a:pt x="3" y="9"/>
                  </a:lnTo>
                  <a:lnTo>
                    <a:pt x="1" y="7"/>
                  </a:lnTo>
                  <a:lnTo>
                    <a:pt x="0" y="5"/>
                  </a:lnTo>
                  <a:lnTo>
                    <a:pt x="1" y="3"/>
                  </a:lnTo>
                  <a:lnTo>
                    <a:pt x="3" y="1"/>
                  </a:lnTo>
                  <a:lnTo>
                    <a:pt x="6" y="0"/>
                  </a:lnTo>
                  <a:lnTo>
                    <a:pt x="10" y="0"/>
                  </a:lnTo>
                </a:path>
              </a:pathLst>
            </a:custGeom>
            <a:solidFill>
              <a:srgbClr val="5F5F5F"/>
            </a:solidFill>
            <a:ln w="9525" algn="ctr">
              <a:noFill/>
              <a:round/>
              <a:headEnd/>
              <a:tailEnd/>
            </a:ln>
          </p:spPr>
          <p:txBody>
            <a:bodyPr wrap="none" anchor="ctr" anchorCtr="1"/>
            <a:lstStyle/>
            <a:p>
              <a:endParaRPr lang="ko-KR" altLang="en-US"/>
            </a:p>
          </p:txBody>
        </p:sp>
        <p:sp>
          <p:nvSpPr>
            <p:cNvPr id="877" name="Freeform 12"/>
            <p:cNvSpPr>
              <a:spLocks/>
            </p:cNvSpPr>
            <p:nvPr/>
          </p:nvSpPr>
          <p:spPr bwMode="auto">
            <a:xfrm>
              <a:off x="2575" y="1358"/>
              <a:ext cx="23" cy="37"/>
            </a:xfrm>
            <a:custGeom>
              <a:avLst/>
              <a:gdLst>
                <a:gd name="T0" fmla="*/ 45 w 21"/>
                <a:gd name="T1" fmla="*/ 0 h 37"/>
                <a:gd name="T2" fmla="*/ 65 w 21"/>
                <a:gd name="T3" fmla="*/ 2 h 37"/>
                <a:gd name="T4" fmla="*/ 78 w 21"/>
                <a:gd name="T5" fmla="*/ 5 h 37"/>
                <a:gd name="T6" fmla="*/ 80 w 21"/>
                <a:gd name="T7" fmla="*/ 11 h 37"/>
                <a:gd name="T8" fmla="*/ 85 w 21"/>
                <a:gd name="T9" fmla="*/ 18 h 37"/>
                <a:gd name="T10" fmla="*/ 80 w 21"/>
                <a:gd name="T11" fmla="*/ 25 h 37"/>
                <a:gd name="T12" fmla="*/ 78 w 21"/>
                <a:gd name="T13" fmla="*/ 31 h 37"/>
                <a:gd name="T14" fmla="*/ 65 w 21"/>
                <a:gd name="T15" fmla="*/ 34 h 37"/>
                <a:gd name="T16" fmla="*/ 45 w 21"/>
                <a:gd name="T17" fmla="*/ 36 h 37"/>
                <a:gd name="T18" fmla="*/ 28 w 21"/>
                <a:gd name="T19" fmla="*/ 34 h 37"/>
                <a:gd name="T20" fmla="*/ 3 w 21"/>
                <a:gd name="T21" fmla="*/ 31 h 37"/>
                <a:gd name="T22" fmla="*/ 2 w 21"/>
                <a:gd name="T23" fmla="*/ 25 h 37"/>
                <a:gd name="T24" fmla="*/ 0 w 21"/>
                <a:gd name="T25" fmla="*/ 18 h 37"/>
                <a:gd name="T26" fmla="*/ 2 w 21"/>
                <a:gd name="T27" fmla="*/ 11 h 37"/>
                <a:gd name="T28" fmla="*/ 3 w 21"/>
                <a:gd name="T29" fmla="*/ 5 h 37"/>
                <a:gd name="T30" fmla="*/ 28 w 21"/>
                <a:gd name="T31" fmla="*/ 2 h 37"/>
                <a:gd name="T32" fmla="*/ 45 w 21"/>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7"/>
                <a:gd name="T53" fmla="*/ 21 w 2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7">
                  <a:moveTo>
                    <a:pt x="11" y="0"/>
                  </a:moveTo>
                  <a:lnTo>
                    <a:pt x="15" y="2"/>
                  </a:lnTo>
                  <a:lnTo>
                    <a:pt x="18" y="5"/>
                  </a:lnTo>
                  <a:lnTo>
                    <a:pt x="19" y="11"/>
                  </a:lnTo>
                  <a:lnTo>
                    <a:pt x="20" y="18"/>
                  </a:lnTo>
                  <a:lnTo>
                    <a:pt x="19" y="25"/>
                  </a:lnTo>
                  <a:lnTo>
                    <a:pt x="18" y="31"/>
                  </a:lnTo>
                  <a:lnTo>
                    <a:pt x="15" y="34"/>
                  </a:lnTo>
                  <a:lnTo>
                    <a:pt x="11" y="36"/>
                  </a:lnTo>
                  <a:lnTo>
                    <a:pt x="6" y="34"/>
                  </a:lnTo>
                  <a:lnTo>
                    <a:pt x="3" y="31"/>
                  </a:lnTo>
                  <a:lnTo>
                    <a:pt x="2" y="25"/>
                  </a:lnTo>
                  <a:lnTo>
                    <a:pt x="0" y="18"/>
                  </a:lnTo>
                  <a:lnTo>
                    <a:pt x="2" y="11"/>
                  </a:lnTo>
                  <a:lnTo>
                    <a:pt x="3" y="5"/>
                  </a:lnTo>
                  <a:lnTo>
                    <a:pt x="6" y="2"/>
                  </a:lnTo>
                  <a:lnTo>
                    <a:pt x="11" y="0"/>
                  </a:lnTo>
                </a:path>
              </a:pathLst>
            </a:custGeom>
            <a:solidFill>
              <a:srgbClr val="5F5F5F"/>
            </a:solidFill>
            <a:ln w="9525" algn="ctr">
              <a:noFill/>
              <a:round/>
              <a:headEnd/>
              <a:tailEnd/>
            </a:ln>
          </p:spPr>
          <p:txBody>
            <a:bodyPr wrap="none" anchor="ctr" anchorCtr="1"/>
            <a:lstStyle/>
            <a:p>
              <a:endParaRPr lang="ko-KR" altLang="en-US"/>
            </a:p>
          </p:txBody>
        </p:sp>
        <p:sp>
          <p:nvSpPr>
            <p:cNvPr id="878" name="Freeform 13"/>
            <p:cNvSpPr>
              <a:spLocks/>
            </p:cNvSpPr>
            <p:nvPr/>
          </p:nvSpPr>
          <p:spPr bwMode="auto">
            <a:xfrm>
              <a:off x="2613" y="1355"/>
              <a:ext cx="10" cy="31"/>
            </a:xfrm>
            <a:custGeom>
              <a:avLst/>
              <a:gdLst>
                <a:gd name="T0" fmla="*/ 4 w 9"/>
                <a:gd name="T1" fmla="*/ 30 h 31"/>
                <a:gd name="T2" fmla="*/ 33 w 9"/>
                <a:gd name="T3" fmla="*/ 29 h 31"/>
                <a:gd name="T4" fmla="*/ 37 w 9"/>
                <a:gd name="T5" fmla="*/ 26 h 31"/>
                <a:gd name="T6" fmla="*/ 41 w 9"/>
                <a:gd name="T7" fmla="*/ 21 h 31"/>
                <a:gd name="T8" fmla="*/ 41 w 9"/>
                <a:gd name="T9" fmla="*/ 15 h 31"/>
                <a:gd name="T10" fmla="*/ 41 w 9"/>
                <a:gd name="T11" fmla="*/ 9 h 31"/>
                <a:gd name="T12" fmla="*/ 37 w 9"/>
                <a:gd name="T13" fmla="*/ 4 h 31"/>
                <a:gd name="T14" fmla="*/ 33 w 9"/>
                <a:gd name="T15" fmla="*/ 1 h 31"/>
                <a:gd name="T16" fmla="*/ 4 w 9"/>
                <a:gd name="T17" fmla="*/ 0 h 31"/>
                <a:gd name="T18" fmla="*/ 2 w 9"/>
                <a:gd name="T19" fmla="*/ 1 h 31"/>
                <a:gd name="T20" fmla="*/ 1 w 9"/>
                <a:gd name="T21" fmla="*/ 4 h 31"/>
                <a:gd name="T22" fmla="*/ 1 w 9"/>
                <a:gd name="T23" fmla="*/ 9 h 31"/>
                <a:gd name="T24" fmla="*/ 0 w 9"/>
                <a:gd name="T25" fmla="*/ 15 h 31"/>
                <a:gd name="T26" fmla="*/ 1 w 9"/>
                <a:gd name="T27" fmla="*/ 21 h 31"/>
                <a:gd name="T28" fmla="*/ 1 w 9"/>
                <a:gd name="T29" fmla="*/ 26 h 31"/>
                <a:gd name="T30" fmla="*/ 2 w 9"/>
                <a:gd name="T31" fmla="*/ 29 h 31"/>
                <a:gd name="T32" fmla="*/ 4 w 9"/>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1"/>
                <a:gd name="T53" fmla="*/ 9 w 9"/>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1">
                  <a:moveTo>
                    <a:pt x="4" y="30"/>
                  </a:moveTo>
                  <a:lnTo>
                    <a:pt x="6" y="29"/>
                  </a:lnTo>
                  <a:lnTo>
                    <a:pt x="7" y="26"/>
                  </a:lnTo>
                  <a:lnTo>
                    <a:pt x="8" y="21"/>
                  </a:lnTo>
                  <a:lnTo>
                    <a:pt x="8" y="15"/>
                  </a:lnTo>
                  <a:lnTo>
                    <a:pt x="8" y="9"/>
                  </a:lnTo>
                  <a:lnTo>
                    <a:pt x="7" y="4"/>
                  </a:lnTo>
                  <a:lnTo>
                    <a:pt x="6" y="1"/>
                  </a:lnTo>
                  <a:lnTo>
                    <a:pt x="4" y="0"/>
                  </a:lnTo>
                  <a:lnTo>
                    <a:pt x="2" y="1"/>
                  </a:lnTo>
                  <a:lnTo>
                    <a:pt x="1" y="4"/>
                  </a:lnTo>
                  <a:lnTo>
                    <a:pt x="1" y="9"/>
                  </a:lnTo>
                  <a:lnTo>
                    <a:pt x="0" y="15"/>
                  </a:lnTo>
                  <a:lnTo>
                    <a:pt x="1" y="21"/>
                  </a:lnTo>
                  <a:lnTo>
                    <a:pt x="1" y="26"/>
                  </a:lnTo>
                  <a:lnTo>
                    <a:pt x="2" y="29"/>
                  </a:lnTo>
                  <a:lnTo>
                    <a:pt x="4" y="30"/>
                  </a:lnTo>
                </a:path>
              </a:pathLst>
            </a:custGeom>
            <a:solidFill>
              <a:srgbClr val="5F5F5F"/>
            </a:solidFill>
            <a:ln w="9525" algn="ctr">
              <a:noFill/>
              <a:round/>
              <a:headEnd/>
              <a:tailEnd/>
            </a:ln>
          </p:spPr>
          <p:txBody>
            <a:bodyPr wrap="none" anchor="ctr" anchorCtr="1"/>
            <a:lstStyle/>
            <a:p>
              <a:endParaRPr lang="ko-KR" altLang="en-US"/>
            </a:p>
          </p:txBody>
        </p:sp>
        <p:sp>
          <p:nvSpPr>
            <p:cNvPr id="879" name="Freeform 14"/>
            <p:cNvSpPr>
              <a:spLocks/>
            </p:cNvSpPr>
            <p:nvPr/>
          </p:nvSpPr>
          <p:spPr bwMode="auto">
            <a:xfrm>
              <a:off x="2509" y="1382"/>
              <a:ext cx="27" cy="21"/>
            </a:xfrm>
            <a:custGeom>
              <a:avLst/>
              <a:gdLst>
                <a:gd name="T0" fmla="*/ 75 w 24"/>
                <a:gd name="T1" fmla="*/ 20 h 21"/>
                <a:gd name="T2" fmla="*/ 107 w 24"/>
                <a:gd name="T3" fmla="*/ 18 h 21"/>
                <a:gd name="T4" fmla="*/ 135 w 24"/>
                <a:gd name="T5" fmla="*/ 17 h 21"/>
                <a:gd name="T6" fmla="*/ 144 w 24"/>
                <a:gd name="T7" fmla="*/ 13 h 21"/>
                <a:gd name="T8" fmla="*/ 152 w 24"/>
                <a:gd name="T9" fmla="*/ 10 h 21"/>
                <a:gd name="T10" fmla="*/ 144 w 24"/>
                <a:gd name="T11" fmla="*/ 6 h 21"/>
                <a:gd name="T12" fmla="*/ 135 w 24"/>
                <a:gd name="T13" fmla="*/ 3 h 21"/>
                <a:gd name="T14" fmla="*/ 107 w 24"/>
                <a:gd name="T15" fmla="*/ 1 h 21"/>
                <a:gd name="T16" fmla="*/ 75 w 24"/>
                <a:gd name="T17" fmla="*/ 0 h 21"/>
                <a:gd name="T18" fmla="*/ 47 w 24"/>
                <a:gd name="T19" fmla="*/ 1 h 21"/>
                <a:gd name="T20" fmla="*/ 33 w 24"/>
                <a:gd name="T21" fmla="*/ 3 h 21"/>
                <a:gd name="T22" fmla="*/ 2 w 24"/>
                <a:gd name="T23" fmla="*/ 6 h 21"/>
                <a:gd name="T24" fmla="*/ 0 w 24"/>
                <a:gd name="T25" fmla="*/ 10 h 21"/>
                <a:gd name="T26" fmla="*/ 2 w 24"/>
                <a:gd name="T27" fmla="*/ 13 h 21"/>
                <a:gd name="T28" fmla="*/ 33 w 24"/>
                <a:gd name="T29" fmla="*/ 17 h 21"/>
                <a:gd name="T30" fmla="*/ 47 w 24"/>
                <a:gd name="T31" fmla="*/ 18 h 21"/>
                <a:gd name="T32" fmla="*/ 75 w 24"/>
                <a:gd name="T33" fmla="*/ 2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1"/>
                <a:gd name="T53" fmla="*/ 24 w 2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1">
                  <a:moveTo>
                    <a:pt x="11" y="20"/>
                  </a:moveTo>
                  <a:lnTo>
                    <a:pt x="16" y="18"/>
                  </a:lnTo>
                  <a:lnTo>
                    <a:pt x="20" y="17"/>
                  </a:lnTo>
                  <a:lnTo>
                    <a:pt x="22" y="13"/>
                  </a:lnTo>
                  <a:lnTo>
                    <a:pt x="23" y="10"/>
                  </a:lnTo>
                  <a:lnTo>
                    <a:pt x="22" y="6"/>
                  </a:lnTo>
                  <a:lnTo>
                    <a:pt x="20" y="3"/>
                  </a:lnTo>
                  <a:lnTo>
                    <a:pt x="16" y="1"/>
                  </a:lnTo>
                  <a:lnTo>
                    <a:pt x="11" y="0"/>
                  </a:lnTo>
                  <a:lnTo>
                    <a:pt x="7" y="1"/>
                  </a:lnTo>
                  <a:lnTo>
                    <a:pt x="4" y="3"/>
                  </a:lnTo>
                  <a:lnTo>
                    <a:pt x="2" y="6"/>
                  </a:lnTo>
                  <a:lnTo>
                    <a:pt x="0" y="10"/>
                  </a:lnTo>
                  <a:lnTo>
                    <a:pt x="2" y="13"/>
                  </a:lnTo>
                  <a:lnTo>
                    <a:pt x="4" y="17"/>
                  </a:lnTo>
                  <a:lnTo>
                    <a:pt x="7" y="18"/>
                  </a:lnTo>
                  <a:lnTo>
                    <a:pt x="11" y="20"/>
                  </a:lnTo>
                </a:path>
              </a:pathLst>
            </a:custGeom>
            <a:solidFill>
              <a:srgbClr val="5F5F5F"/>
            </a:solidFill>
            <a:ln w="9525" algn="ctr">
              <a:noFill/>
              <a:round/>
              <a:headEnd/>
              <a:tailEnd/>
            </a:ln>
          </p:spPr>
          <p:txBody>
            <a:bodyPr wrap="none" anchor="ctr" anchorCtr="1"/>
            <a:lstStyle/>
            <a:p>
              <a:endParaRPr lang="ko-KR" altLang="en-US"/>
            </a:p>
          </p:txBody>
        </p:sp>
        <p:sp>
          <p:nvSpPr>
            <p:cNvPr id="880" name="Freeform 15"/>
            <p:cNvSpPr>
              <a:spLocks/>
            </p:cNvSpPr>
            <p:nvPr/>
          </p:nvSpPr>
          <p:spPr bwMode="auto">
            <a:xfrm>
              <a:off x="2551" y="1374"/>
              <a:ext cx="13" cy="35"/>
            </a:xfrm>
            <a:custGeom>
              <a:avLst/>
              <a:gdLst>
                <a:gd name="T0" fmla="*/ 26 w 12"/>
                <a:gd name="T1" fmla="*/ 34 h 35"/>
                <a:gd name="T2" fmla="*/ 30 w 12"/>
                <a:gd name="T3" fmla="*/ 32 h 35"/>
                <a:gd name="T4" fmla="*/ 32 w 12"/>
                <a:gd name="T5" fmla="*/ 29 h 35"/>
                <a:gd name="T6" fmla="*/ 35 w 12"/>
                <a:gd name="T7" fmla="*/ 24 h 35"/>
                <a:gd name="T8" fmla="*/ 38 w 12"/>
                <a:gd name="T9" fmla="*/ 17 h 35"/>
                <a:gd name="T10" fmla="*/ 35 w 12"/>
                <a:gd name="T11" fmla="*/ 11 h 35"/>
                <a:gd name="T12" fmla="*/ 32 w 12"/>
                <a:gd name="T13" fmla="*/ 5 h 35"/>
                <a:gd name="T14" fmla="*/ 30 w 12"/>
                <a:gd name="T15" fmla="*/ 2 h 35"/>
                <a:gd name="T16" fmla="*/ 26 w 12"/>
                <a:gd name="T17" fmla="*/ 0 h 35"/>
                <a:gd name="T18" fmla="*/ 3 w 12"/>
                <a:gd name="T19" fmla="*/ 2 h 35"/>
                <a:gd name="T20" fmla="*/ 2 w 12"/>
                <a:gd name="T21" fmla="*/ 5 h 35"/>
                <a:gd name="T22" fmla="*/ 0 w 12"/>
                <a:gd name="T23" fmla="*/ 11 h 35"/>
                <a:gd name="T24" fmla="*/ 0 w 12"/>
                <a:gd name="T25" fmla="*/ 17 h 35"/>
                <a:gd name="T26" fmla="*/ 0 w 12"/>
                <a:gd name="T27" fmla="*/ 24 h 35"/>
                <a:gd name="T28" fmla="*/ 2 w 12"/>
                <a:gd name="T29" fmla="*/ 29 h 35"/>
                <a:gd name="T30" fmla="*/ 3 w 12"/>
                <a:gd name="T31" fmla="*/ 32 h 35"/>
                <a:gd name="T32" fmla="*/ 26 w 12"/>
                <a:gd name="T33" fmla="*/ 3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5"/>
                <a:gd name="T53" fmla="*/ 12 w 12"/>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5">
                  <a:moveTo>
                    <a:pt x="6" y="34"/>
                  </a:moveTo>
                  <a:lnTo>
                    <a:pt x="8" y="32"/>
                  </a:lnTo>
                  <a:lnTo>
                    <a:pt x="9" y="29"/>
                  </a:lnTo>
                  <a:lnTo>
                    <a:pt x="10" y="24"/>
                  </a:lnTo>
                  <a:lnTo>
                    <a:pt x="11" y="17"/>
                  </a:lnTo>
                  <a:lnTo>
                    <a:pt x="10" y="11"/>
                  </a:lnTo>
                  <a:lnTo>
                    <a:pt x="9" y="5"/>
                  </a:lnTo>
                  <a:lnTo>
                    <a:pt x="8" y="2"/>
                  </a:lnTo>
                  <a:lnTo>
                    <a:pt x="6" y="0"/>
                  </a:lnTo>
                  <a:lnTo>
                    <a:pt x="3" y="2"/>
                  </a:lnTo>
                  <a:lnTo>
                    <a:pt x="2" y="5"/>
                  </a:lnTo>
                  <a:lnTo>
                    <a:pt x="0" y="11"/>
                  </a:lnTo>
                  <a:lnTo>
                    <a:pt x="0" y="17"/>
                  </a:lnTo>
                  <a:lnTo>
                    <a:pt x="0" y="24"/>
                  </a:lnTo>
                  <a:lnTo>
                    <a:pt x="2" y="29"/>
                  </a:lnTo>
                  <a:lnTo>
                    <a:pt x="3" y="32"/>
                  </a:lnTo>
                  <a:lnTo>
                    <a:pt x="6" y="34"/>
                  </a:lnTo>
                </a:path>
              </a:pathLst>
            </a:custGeom>
            <a:solidFill>
              <a:srgbClr val="5F5F5F"/>
            </a:solidFill>
            <a:ln w="9525" algn="ctr">
              <a:noFill/>
              <a:round/>
              <a:headEnd/>
              <a:tailEnd/>
            </a:ln>
          </p:spPr>
          <p:txBody>
            <a:bodyPr wrap="none" anchor="ctr" anchorCtr="1"/>
            <a:lstStyle/>
            <a:p>
              <a:endParaRPr lang="ko-KR" altLang="en-US"/>
            </a:p>
          </p:txBody>
        </p:sp>
        <p:sp>
          <p:nvSpPr>
            <p:cNvPr id="881" name="Freeform 16"/>
            <p:cNvSpPr>
              <a:spLocks/>
            </p:cNvSpPr>
            <p:nvPr/>
          </p:nvSpPr>
          <p:spPr bwMode="auto">
            <a:xfrm>
              <a:off x="2507" y="1344"/>
              <a:ext cx="29" cy="21"/>
            </a:xfrm>
            <a:custGeom>
              <a:avLst/>
              <a:gdLst>
                <a:gd name="T0" fmla="*/ 69 w 26"/>
                <a:gd name="T1" fmla="*/ 20 h 21"/>
                <a:gd name="T2" fmla="*/ 96 w 26"/>
                <a:gd name="T3" fmla="*/ 18 h 21"/>
                <a:gd name="T4" fmla="*/ 119 w 26"/>
                <a:gd name="T5" fmla="*/ 17 h 21"/>
                <a:gd name="T6" fmla="*/ 136 w 26"/>
                <a:gd name="T7" fmla="*/ 14 h 21"/>
                <a:gd name="T8" fmla="*/ 147 w 26"/>
                <a:gd name="T9" fmla="*/ 10 h 21"/>
                <a:gd name="T10" fmla="*/ 136 w 26"/>
                <a:gd name="T11" fmla="*/ 6 h 21"/>
                <a:gd name="T12" fmla="*/ 119 w 26"/>
                <a:gd name="T13" fmla="*/ 3 h 21"/>
                <a:gd name="T14" fmla="*/ 96 w 26"/>
                <a:gd name="T15" fmla="*/ 1 h 21"/>
                <a:gd name="T16" fmla="*/ 69 w 26"/>
                <a:gd name="T17" fmla="*/ 0 h 21"/>
                <a:gd name="T18" fmla="*/ 40 w 26"/>
                <a:gd name="T19" fmla="*/ 1 h 21"/>
                <a:gd name="T20" fmla="*/ 3 w 26"/>
                <a:gd name="T21" fmla="*/ 3 h 21"/>
                <a:gd name="T22" fmla="*/ 1 w 26"/>
                <a:gd name="T23" fmla="*/ 6 h 21"/>
                <a:gd name="T24" fmla="*/ 0 w 26"/>
                <a:gd name="T25" fmla="*/ 10 h 21"/>
                <a:gd name="T26" fmla="*/ 1 w 26"/>
                <a:gd name="T27" fmla="*/ 14 h 21"/>
                <a:gd name="T28" fmla="*/ 3 w 26"/>
                <a:gd name="T29" fmla="*/ 17 h 21"/>
                <a:gd name="T30" fmla="*/ 40 w 26"/>
                <a:gd name="T31" fmla="*/ 18 h 21"/>
                <a:gd name="T32" fmla="*/ 69 w 26"/>
                <a:gd name="T33" fmla="*/ 2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1"/>
                <a:gd name="T53" fmla="*/ 26 w 2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1">
                  <a:moveTo>
                    <a:pt x="12" y="20"/>
                  </a:moveTo>
                  <a:lnTo>
                    <a:pt x="17" y="18"/>
                  </a:lnTo>
                  <a:lnTo>
                    <a:pt x="21" y="17"/>
                  </a:lnTo>
                  <a:lnTo>
                    <a:pt x="24" y="14"/>
                  </a:lnTo>
                  <a:lnTo>
                    <a:pt x="25" y="10"/>
                  </a:lnTo>
                  <a:lnTo>
                    <a:pt x="24" y="6"/>
                  </a:lnTo>
                  <a:lnTo>
                    <a:pt x="21" y="3"/>
                  </a:lnTo>
                  <a:lnTo>
                    <a:pt x="17" y="1"/>
                  </a:lnTo>
                  <a:lnTo>
                    <a:pt x="12" y="0"/>
                  </a:lnTo>
                  <a:lnTo>
                    <a:pt x="7" y="1"/>
                  </a:lnTo>
                  <a:lnTo>
                    <a:pt x="3" y="3"/>
                  </a:lnTo>
                  <a:lnTo>
                    <a:pt x="1" y="6"/>
                  </a:lnTo>
                  <a:lnTo>
                    <a:pt x="0" y="10"/>
                  </a:lnTo>
                  <a:lnTo>
                    <a:pt x="1" y="14"/>
                  </a:lnTo>
                  <a:lnTo>
                    <a:pt x="3" y="17"/>
                  </a:lnTo>
                  <a:lnTo>
                    <a:pt x="7" y="18"/>
                  </a:lnTo>
                  <a:lnTo>
                    <a:pt x="12" y="20"/>
                  </a:lnTo>
                </a:path>
              </a:pathLst>
            </a:custGeom>
            <a:solidFill>
              <a:srgbClr val="5F5F5F"/>
            </a:solidFill>
            <a:ln w="9525" algn="ctr">
              <a:noFill/>
              <a:round/>
              <a:headEnd/>
              <a:tailEnd/>
            </a:ln>
          </p:spPr>
          <p:txBody>
            <a:bodyPr wrap="none" anchor="ctr" anchorCtr="1"/>
            <a:lstStyle/>
            <a:p>
              <a:endParaRPr lang="ko-KR" altLang="en-US"/>
            </a:p>
          </p:txBody>
        </p:sp>
        <p:sp>
          <p:nvSpPr>
            <p:cNvPr id="882" name="Freeform 17"/>
            <p:cNvSpPr>
              <a:spLocks/>
            </p:cNvSpPr>
            <p:nvPr/>
          </p:nvSpPr>
          <p:spPr bwMode="auto">
            <a:xfrm>
              <a:off x="2656" y="1296"/>
              <a:ext cx="26" cy="24"/>
            </a:xfrm>
            <a:custGeom>
              <a:avLst/>
              <a:gdLst>
                <a:gd name="T0" fmla="*/ 82 w 24"/>
                <a:gd name="T1" fmla="*/ 2 h 24"/>
                <a:gd name="T2" fmla="*/ 78 w 24"/>
                <a:gd name="T3" fmla="*/ 2 h 24"/>
                <a:gd name="T4" fmla="*/ 70 w 24"/>
                <a:gd name="T5" fmla="*/ 0 h 24"/>
                <a:gd name="T6" fmla="*/ 52 w 24"/>
                <a:gd name="T7" fmla="*/ 1 h 24"/>
                <a:gd name="T8" fmla="*/ 35 w 24"/>
                <a:gd name="T9" fmla="*/ 5 h 24"/>
                <a:gd name="T10" fmla="*/ 30 w 24"/>
                <a:gd name="T11" fmla="*/ 8 h 24"/>
                <a:gd name="T12" fmla="*/ 26 w 24"/>
                <a:gd name="T13" fmla="*/ 10 h 24"/>
                <a:gd name="T14" fmla="*/ 3 w 24"/>
                <a:gd name="T15" fmla="*/ 13 h 24"/>
                <a:gd name="T16" fmla="*/ 2 w 24"/>
                <a:gd name="T17" fmla="*/ 15 h 24"/>
                <a:gd name="T18" fmla="*/ 0 w 24"/>
                <a:gd name="T19" fmla="*/ 17 h 24"/>
                <a:gd name="T20" fmla="*/ 0 w 24"/>
                <a:gd name="T21" fmla="*/ 19 h 24"/>
                <a:gd name="T22" fmla="*/ 1 w 24"/>
                <a:gd name="T23" fmla="*/ 21 h 24"/>
                <a:gd name="T24" fmla="*/ 2 w 24"/>
                <a:gd name="T25" fmla="*/ 22 h 24"/>
                <a:gd name="T26" fmla="*/ 26 w 24"/>
                <a:gd name="T27" fmla="*/ 23 h 24"/>
                <a:gd name="T28" fmla="*/ 35 w 24"/>
                <a:gd name="T29" fmla="*/ 21 h 24"/>
                <a:gd name="T30" fmla="*/ 44 w 24"/>
                <a:gd name="T31" fmla="*/ 19 h 24"/>
                <a:gd name="T32" fmla="*/ 61 w 24"/>
                <a:gd name="T33" fmla="*/ 15 h 24"/>
                <a:gd name="T34" fmla="*/ 72 w 24"/>
                <a:gd name="T35" fmla="*/ 12 h 24"/>
                <a:gd name="T36" fmla="*/ 78 w 24"/>
                <a:gd name="T37" fmla="*/ 8 h 24"/>
                <a:gd name="T38" fmla="*/ 82 w 24"/>
                <a:gd name="T39" fmla="*/ 5 h 24"/>
                <a:gd name="T40" fmla="*/ 82 w 24"/>
                <a:gd name="T41" fmla="*/ 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4"/>
                <a:gd name="T65" fmla="*/ 24 w 24"/>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4">
                  <a:moveTo>
                    <a:pt x="23" y="2"/>
                  </a:moveTo>
                  <a:lnTo>
                    <a:pt x="22" y="2"/>
                  </a:lnTo>
                  <a:lnTo>
                    <a:pt x="19" y="0"/>
                  </a:lnTo>
                  <a:lnTo>
                    <a:pt x="15" y="1"/>
                  </a:lnTo>
                  <a:lnTo>
                    <a:pt x="10" y="5"/>
                  </a:lnTo>
                  <a:lnTo>
                    <a:pt x="8" y="8"/>
                  </a:lnTo>
                  <a:lnTo>
                    <a:pt x="6" y="10"/>
                  </a:lnTo>
                  <a:lnTo>
                    <a:pt x="3" y="13"/>
                  </a:lnTo>
                  <a:lnTo>
                    <a:pt x="2" y="15"/>
                  </a:lnTo>
                  <a:lnTo>
                    <a:pt x="0" y="17"/>
                  </a:lnTo>
                  <a:lnTo>
                    <a:pt x="0" y="19"/>
                  </a:lnTo>
                  <a:lnTo>
                    <a:pt x="1" y="21"/>
                  </a:lnTo>
                  <a:lnTo>
                    <a:pt x="2" y="22"/>
                  </a:lnTo>
                  <a:lnTo>
                    <a:pt x="6" y="23"/>
                  </a:lnTo>
                  <a:lnTo>
                    <a:pt x="10" y="21"/>
                  </a:lnTo>
                  <a:lnTo>
                    <a:pt x="13" y="19"/>
                  </a:lnTo>
                  <a:lnTo>
                    <a:pt x="17" y="15"/>
                  </a:lnTo>
                  <a:lnTo>
                    <a:pt x="20" y="12"/>
                  </a:lnTo>
                  <a:lnTo>
                    <a:pt x="22" y="8"/>
                  </a:lnTo>
                  <a:lnTo>
                    <a:pt x="23" y="5"/>
                  </a:lnTo>
                  <a:lnTo>
                    <a:pt x="23" y="2"/>
                  </a:lnTo>
                </a:path>
              </a:pathLst>
            </a:custGeom>
            <a:solidFill>
              <a:srgbClr val="5F5F5F"/>
            </a:solidFill>
            <a:ln w="9525" algn="ctr">
              <a:noFill/>
              <a:round/>
              <a:headEnd/>
              <a:tailEnd/>
            </a:ln>
          </p:spPr>
          <p:txBody>
            <a:bodyPr wrap="none" anchor="ctr" anchorCtr="1"/>
            <a:lstStyle/>
            <a:p>
              <a:endParaRPr lang="ko-KR" altLang="en-US"/>
            </a:p>
          </p:txBody>
        </p:sp>
        <p:sp>
          <p:nvSpPr>
            <p:cNvPr id="883" name="Freeform 18"/>
            <p:cNvSpPr>
              <a:spLocks/>
            </p:cNvSpPr>
            <p:nvPr/>
          </p:nvSpPr>
          <p:spPr bwMode="auto">
            <a:xfrm>
              <a:off x="2550" y="1315"/>
              <a:ext cx="40" cy="26"/>
            </a:xfrm>
            <a:custGeom>
              <a:avLst/>
              <a:gdLst>
                <a:gd name="T0" fmla="*/ 70 w 36"/>
                <a:gd name="T1" fmla="*/ 2 h 26"/>
                <a:gd name="T2" fmla="*/ 70 w 36"/>
                <a:gd name="T3" fmla="*/ 2 h 26"/>
                <a:gd name="T4" fmla="*/ 51 w 36"/>
                <a:gd name="T5" fmla="*/ 2 h 26"/>
                <a:gd name="T6" fmla="*/ 46 w 36"/>
                <a:gd name="T7" fmla="*/ 1 h 26"/>
                <a:gd name="T8" fmla="*/ 30 w 36"/>
                <a:gd name="T9" fmla="*/ 0 h 26"/>
                <a:gd name="T10" fmla="*/ 3 w 36"/>
                <a:gd name="T11" fmla="*/ 0 h 26"/>
                <a:gd name="T12" fmla="*/ 1 w 36"/>
                <a:gd name="T13" fmla="*/ 0 h 26"/>
                <a:gd name="T14" fmla="*/ 0 w 36"/>
                <a:gd name="T15" fmla="*/ 2 h 26"/>
                <a:gd name="T16" fmla="*/ 1 w 36"/>
                <a:gd name="T17" fmla="*/ 6 h 26"/>
                <a:gd name="T18" fmla="*/ 3 w 36"/>
                <a:gd name="T19" fmla="*/ 10 h 26"/>
                <a:gd name="T20" fmla="*/ 33 w 36"/>
                <a:gd name="T21" fmla="*/ 14 h 26"/>
                <a:gd name="T22" fmla="*/ 46 w 36"/>
                <a:gd name="T23" fmla="*/ 17 h 26"/>
                <a:gd name="T24" fmla="*/ 70 w 36"/>
                <a:gd name="T25" fmla="*/ 19 h 26"/>
                <a:gd name="T26" fmla="*/ 87 w 36"/>
                <a:gd name="T27" fmla="*/ 22 h 26"/>
                <a:gd name="T28" fmla="*/ 108 w 36"/>
                <a:gd name="T29" fmla="*/ 23 h 26"/>
                <a:gd name="T30" fmla="*/ 134 w 36"/>
                <a:gd name="T31" fmla="*/ 24 h 26"/>
                <a:gd name="T32" fmla="*/ 149 w 36"/>
                <a:gd name="T33" fmla="*/ 25 h 26"/>
                <a:gd name="T34" fmla="*/ 184 w 36"/>
                <a:gd name="T35" fmla="*/ 24 h 26"/>
                <a:gd name="T36" fmla="*/ 188 w 36"/>
                <a:gd name="T37" fmla="*/ 21 h 26"/>
                <a:gd name="T38" fmla="*/ 184 w 36"/>
                <a:gd name="T39" fmla="*/ 18 h 26"/>
                <a:gd name="T40" fmla="*/ 164 w 36"/>
                <a:gd name="T41" fmla="*/ 15 h 26"/>
                <a:gd name="T42" fmla="*/ 149 w 36"/>
                <a:gd name="T43" fmla="*/ 14 h 26"/>
                <a:gd name="T44" fmla="*/ 138 w 36"/>
                <a:gd name="T45" fmla="*/ 12 h 26"/>
                <a:gd name="T46" fmla="*/ 120 w 36"/>
                <a:gd name="T47" fmla="*/ 10 h 26"/>
                <a:gd name="T48" fmla="*/ 108 w 36"/>
                <a:gd name="T49" fmla="*/ 8 h 26"/>
                <a:gd name="T50" fmla="*/ 91 w 36"/>
                <a:gd name="T51" fmla="*/ 6 h 26"/>
                <a:gd name="T52" fmla="*/ 82 w 36"/>
                <a:gd name="T53" fmla="*/ 4 h 26"/>
                <a:gd name="T54" fmla="*/ 78 w 36"/>
                <a:gd name="T55" fmla="*/ 3 h 26"/>
                <a:gd name="T56" fmla="*/ 70 w 36"/>
                <a:gd name="T57" fmla="*/ 2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26"/>
                <a:gd name="T89" fmla="*/ 36 w 3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26">
                  <a:moveTo>
                    <a:pt x="13" y="2"/>
                  </a:moveTo>
                  <a:lnTo>
                    <a:pt x="13" y="2"/>
                  </a:lnTo>
                  <a:lnTo>
                    <a:pt x="10" y="2"/>
                  </a:lnTo>
                  <a:lnTo>
                    <a:pt x="9" y="1"/>
                  </a:lnTo>
                  <a:lnTo>
                    <a:pt x="5" y="0"/>
                  </a:lnTo>
                  <a:lnTo>
                    <a:pt x="3" y="0"/>
                  </a:lnTo>
                  <a:lnTo>
                    <a:pt x="1" y="0"/>
                  </a:lnTo>
                  <a:lnTo>
                    <a:pt x="0" y="2"/>
                  </a:lnTo>
                  <a:lnTo>
                    <a:pt x="1" y="6"/>
                  </a:lnTo>
                  <a:lnTo>
                    <a:pt x="3" y="10"/>
                  </a:lnTo>
                  <a:lnTo>
                    <a:pt x="6" y="14"/>
                  </a:lnTo>
                  <a:lnTo>
                    <a:pt x="9" y="17"/>
                  </a:lnTo>
                  <a:lnTo>
                    <a:pt x="13" y="19"/>
                  </a:lnTo>
                  <a:lnTo>
                    <a:pt x="16" y="22"/>
                  </a:lnTo>
                  <a:lnTo>
                    <a:pt x="20" y="23"/>
                  </a:lnTo>
                  <a:lnTo>
                    <a:pt x="25" y="24"/>
                  </a:lnTo>
                  <a:lnTo>
                    <a:pt x="28" y="25"/>
                  </a:lnTo>
                  <a:lnTo>
                    <a:pt x="34" y="24"/>
                  </a:lnTo>
                  <a:lnTo>
                    <a:pt x="35" y="21"/>
                  </a:lnTo>
                  <a:lnTo>
                    <a:pt x="34" y="18"/>
                  </a:lnTo>
                  <a:lnTo>
                    <a:pt x="30" y="15"/>
                  </a:lnTo>
                  <a:lnTo>
                    <a:pt x="28" y="14"/>
                  </a:lnTo>
                  <a:lnTo>
                    <a:pt x="26" y="12"/>
                  </a:lnTo>
                  <a:lnTo>
                    <a:pt x="22" y="10"/>
                  </a:lnTo>
                  <a:lnTo>
                    <a:pt x="20" y="8"/>
                  </a:lnTo>
                  <a:lnTo>
                    <a:pt x="17" y="6"/>
                  </a:lnTo>
                  <a:lnTo>
                    <a:pt x="15" y="4"/>
                  </a:lnTo>
                  <a:lnTo>
                    <a:pt x="14" y="3"/>
                  </a:lnTo>
                  <a:lnTo>
                    <a:pt x="13" y="2"/>
                  </a:lnTo>
                </a:path>
              </a:pathLst>
            </a:custGeom>
            <a:solidFill>
              <a:srgbClr val="5F5F5F"/>
            </a:solidFill>
            <a:ln w="9525" algn="ctr">
              <a:noFill/>
              <a:round/>
              <a:headEnd/>
              <a:tailEnd/>
            </a:ln>
          </p:spPr>
          <p:txBody>
            <a:bodyPr wrap="none" anchor="ctr" anchorCtr="1"/>
            <a:lstStyle/>
            <a:p>
              <a:endParaRPr lang="ko-KR" altLang="en-US"/>
            </a:p>
          </p:txBody>
        </p:sp>
        <p:sp>
          <p:nvSpPr>
            <p:cNvPr id="884" name="Freeform 19"/>
            <p:cNvSpPr>
              <a:spLocks/>
            </p:cNvSpPr>
            <p:nvPr/>
          </p:nvSpPr>
          <p:spPr bwMode="auto">
            <a:xfrm>
              <a:off x="2537" y="1332"/>
              <a:ext cx="34" cy="27"/>
            </a:xfrm>
            <a:custGeom>
              <a:avLst/>
              <a:gdLst>
                <a:gd name="T0" fmla="*/ 72 w 31"/>
                <a:gd name="T1" fmla="*/ 8 h 27"/>
                <a:gd name="T2" fmla="*/ 72 w 31"/>
                <a:gd name="T3" fmla="*/ 7 h 27"/>
                <a:gd name="T4" fmla="*/ 66 w 31"/>
                <a:gd name="T5" fmla="*/ 6 h 27"/>
                <a:gd name="T6" fmla="*/ 55 w 31"/>
                <a:gd name="T7" fmla="*/ 4 h 27"/>
                <a:gd name="T8" fmla="*/ 42 w 31"/>
                <a:gd name="T9" fmla="*/ 2 h 27"/>
                <a:gd name="T10" fmla="*/ 35 w 31"/>
                <a:gd name="T11" fmla="*/ 1 h 27"/>
                <a:gd name="T12" fmla="*/ 29 w 31"/>
                <a:gd name="T13" fmla="*/ 0 h 27"/>
                <a:gd name="T14" fmla="*/ 3 w 31"/>
                <a:gd name="T15" fmla="*/ 1 h 27"/>
                <a:gd name="T16" fmla="*/ 1 w 31"/>
                <a:gd name="T17" fmla="*/ 3 h 27"/>
                <a:gd name="T18" fmla="*/ 0 w 31"/>
                <a:gd name="T19" fmla="*/ 7 h 27"/>
                <a:gd name="T20" fmla="*/ 1 w 31"/>
                <a:gd name="T21" fmla="*/ 10 h 27"/>
                <a:gd name="T22" fmla="*/ 3 w 31"/>
                <a:gd name="T23" fmla="*/ 13 h 27"/>
                <a:gd name="T24" fmla="*/ 29 w 31"/>
                <a:gd name="T25" fmla="*/ 15 h 27"/>
                <a:gd name="T26" fmla="*/ 38 w 31"/>
                <a:gd name="T27" fmla="*/ 17 h 27"/>
                <a:gd name="T28" fmla="*/ 50 w 31"/>
                <a:gd name="T29" fmla="*/ 19 h 27"/>
                <a:gd name="T30" fmla="*/ 55 w 31"/>
                <a:gd name="T31" fmla="*/ 20 h 27"/>
                <a:gd name="T32" fmla="*/ 66 w 31"/>
                <a:gd name="T33" fmla="*/ 20 h 27"/>
                <a:gd name="T34" fmla="*/ 66 w 31"/>
                <a:gd name="T35" fmla="*/ 20 h 27"/>
                <a:gd name="T36" fmla="*/ 76 w 31"/>
                <a:gd name="T37" fmla="*/ 21 h 27"/>
                <a:gd name="T38" fmla="*/ 79 w 31"/>
                <a:gd name="T39" fmla="*/ 23 h 27"/>
                <a:gd name="T40" fmla="*/ 91 w 31"/>
                <a:gd name="T41" fmla="*/ 24 h 27"/>
                <a:gd name="T42" fmla="*/ 100 w 31"/>
                <a:gd name="T43" fmla="*/ 25 h 27"/>
                <a:gd name="T44" fmla="*/ 114 w 31"/>
                <a:gd name="T45" fmla="*/ 26 h 27"/>
                <a:gd name="T46" fmla="*/ 124 w 31"/>
                <a:gd name="T47" fmla="*/ 25 h 27"/>
                <a:gd name="T48" fmla="*/ 125 w 31"/>
                <a:gd name="T49" fmla="*/ 23 h 27"/>
                <a:gd name="T50" fmla="*/ 133 w 31"/>
                <a:gd name="T51" fmla="*/ 20 h 27"/>
                <a:gd name="T52" fmla="*/ 125 w 31"/>
                <a:gd name="T53" fmla="*/ 17 h 27"/>
                <a:gd name="T54" fmla="*/ 121 w 31"/>
                <a:gd name="T55" fmla="*/ 15 h 27"/>
                <a:gd name="T56" fmla="*/ 104 w 31"/>
                <a:gd name="T57" fmla="*/ 12 h 27"/>
                <a:gd name="T58" fmla="*/ 95 w 31"/>
                <a:gd name="T59" fmla="*/ 11 h 27"/>
                <a:gd name="T60" fmla="*/ 79 w 31"/>
                <a:gd name="T61" fmla="*/ 9 h 27"/>
                <a:gd name="T62" fmla="*/ 76 w 31"/>
                <a:gd name="T63" fmla="*/ 8 h 27"/>
                <a:gd name="T64" fmla="*/ 72 w 31"/>
                <a:gd name="T65" fmla="*/ 8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7"/>
                <a:gd name="T101" fmla="*/ 31 w 31"/>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7">
                  <a:moveTo>
                    <a:pt x="16" y="8"/>
                  </a:moveTo>
                  <a:lnTo>
                    <a:pt x="16" y="7"/>
                  </a:lnTo>
                  <a:lnTo>
                    <a:pt x="15" y="6"/>
                  </a:lnTo>
                  <a:lnTo>
                    <a:pt x="13" y="4"/>
                  </a:lnTo>
                  <a:lnTo>
                    <a:pt x="10" y="2"/>
                  </a:lnTo>
                  <a:lnTo>
                    <a:pt x="8" y="1"/>
                  </a:lnTo>
                  <a:lnTo>
                    <a:pt x="6" y="0"/>
                  </a:lnTo>
                  <a:lnTo>
                    <a:pt x="3" y="1"/>
                  </a:lnTo>
                  <a:lnTo>
                    <a:pt x="1" y="3"/>
                  </a:lnTo>
                  <a:lnTo>
                    <a:pt x="0" y="7"/>
                  </a:lnTo>
                  <a:lnTo>
                    <a:pt x="1" y="10"/>
                  </a:lnTo>
                  <a:lnTo>
                    <a:pt x="3" y="13"/>
                  </a:lnTo>
                  <a:lnTo>
                    <a:pt x="6" y="15"/>
                  </a:lnTo>
                  <a:lnTo>
                    <a:pt x="9" y="17"/>
                  </a:lnTo>
                  <a:lnTo>
                    <a:pt x="12" y="19"/>
                  </a:lnTo>
                  <a:lnTo>
                    <a:pt x="13" y="20"/>
                  </a:lnTo>
                  <a:lnTo>
                    <a:pt x="15" y="20"/>
                  </a:lnTo>
                  <a:lnTo>
                    <a:pt x="17" y="21"/>
                  </a:lnTo>
                  <a:lnTo>
                    <a:pt x="18" y="23"/>
                  </a:lnTo>
                  <a:lnTo>
                    <a:pt x="21" y="24"/>
                  </a:lnTo>
                  <a:lnTo>
                    <a:pt x="23" y="25"/>
                  </a:lnTo>
                  <a:lnTo>
                    <a:pt x="26" y="26"/>
                  </a:lnTo>
                  <a:lnTo>
                    <a:pt x="28" y="25"/>
                  </a:lnTo>
                  <a:lnTo>
                    <a:pt x="29" y="23"/>
                  </a:lnTo>
                  <a:lnTo>
                    <a:pt x="30" y="20"/>
                  </a:lnTo>
                  <a:lnTo>
                    <a:pt x="29" y="17"/>
                  </a:lnTo>
                  <a:lnTo>
                    <a:pt x="27" y="15"/>
                  </a:lnTo>
                  <a:lnTo>
                    <a:pt x="24" y="12"/>
                  </a:lnTo>
                  <a:lnTo>
                    <a:pt x="22" y="11"/>
                  </a:lnTo>
                  <a:lnTo>
                    <a:pt x="18" y="9"/>
                  </a:lnTo>
                  <a:lnTo>
                    <a:pt x="17" y="8"/>
                  </a:lnTo>
                  <a:lnTo>
                    <a:pt x="16" y="8"/>
                  </a:lnTo>
                </a:path>
              </a:pathLst>
            </a:custGeom>
            <a:solidFill>
              <a:srgbClr val="5F5F5F"/>
            </a:solidFill>
            <a:ln w="9525" algn="ctr">
              <a:noFill/>
              <a:round/>
              <a:headEnd/>
              <a:tailEnd/>
            </a:ln>
          </p:spPr>
          <p:txBody>
            <a:bodyPr wrap="none" anchor="ctr" anchorCtr="1"/>
            <a:lstStyle/>
            <a:p>
              <a:endParaRPr lang="ko-KR" altLang="en-US"/>
            </a:p>
          </p:txBody>
        </p:sp>
        <p:sp>
          <p:nvSpPr>
            <p:cNvPr id="885" name="Freeform 20"/>
            <p:cNvSpPr>
              <a:spLocks/>
            </p:cNvSpPr>
            <p:nvPr/>
          </p:nvSpPr>
          <p:spPr bwMode="auto">
            <a:xfrm>
              <a:off x="2585" y="1307"/>
              <a:ext cx="18" cy="21"/>
            </a:xfrm>
            <a:custGeom>
              <a:avLst/>
              <a:gdLst>
                <a:gd name="T0" fmla="*/ 38 w 16"/>
                <a:gd name="T1" fmla="*/ 1 h 21"/>
                <a:gd name="T2" fmla="*/ 34 w 16"/>
                <a:gd name="T3" fmla="*/ 0 h 21"/>
                <a:gd name="T4" fmla="*/ 2 w 16"/>
                <a:gd name="T5" fmla="*/ 1 h 21"/>
                <a:gd name="T6" fmla="*/ 0 w 16"/>
                <a:gd name="T7" fmla="*/ 3 h 21"/>
                <a:gd name="T8" fmla="*/ 1 w 16"/>
                <a:gd name="T9" fmla="*/ 10 h 21"/>
                <a:gd name="T10" fmla="*/ 3 w 16"/>
                <a:gd name="T11" fmla="*/ 14 h 21"/>
                <a:gd name="T12" fmla="*/ 34 w 16"/>
                <a:gd name="T13" fmla="*/ 17 h 21"/>
                <a:gd name="T14" fmla="*/ 43 w 16"/>
                <a:gd name="T15" fmla="*/ 18 h 21"/>
                <a:gd name="T16" fmla="*/ 61 w 16"/>
                <a:gd name="T17" fmla="*/ 19 h 21"/>
                <a:gd name="T18" fmla="*/ 78 w 16"/>
                <a:gd name="T19" fmla="*/ 20 h 21"/>
                <a:gd name="T20" fmla="*/ 89 w 16"/>
                <a:gd name="T21" fmla="*/ 20 h 21"/>
                <a:gd name="T22" fmla="*/ 99 w 16"/>
                <a:gd name="T23" fmla="*/ 19 h 21"/>
                <a:gd name="T24" fmla="*/ 38 w 16"/>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1"/>
                <a:gd name="T41" fmla="*/ 16 w 1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1">
                  <a:moveTo>
                    <a:pt x="6" y="1"/>
                  </a:moveTo>
                  <a:lnTo>
                    <a:pt x="5" y="0"/>
                  </a:lnTo>
                  <a:lnTo>
                    <a:pt x="2" y="1"/>
                  </a:lnTo>
                  <a:lnTo>
                    <a:pt x="0" y="3"/>
                  </a:lnTo>
                  <a:lnTo>
                    <a:pt x="1" y="10"/>
                  </a:lnTo>
                  <a:lnTo>
                    <a:pt x="3" y="14"/>
                  </a:lnTo>
                  <a:lnTo>
                    <a:pt x="5" y="17"/>
                  </a:lnTo>
                  <a:lnTo>
                    <a:pt x="7" y="18"/>
                  </a:lnTo>
                  <a:lnTo>
                    <a:pt x="10" y="19"/>
                  </a:lnTo>
                  <a:lnTo>
                    <a:pt x="12" y="20"/>
                  </a:lnTo>
                  <a:lnTo>
                    <a:pt x="14" y="20"/>
                  </a:lnTo>
                  <a:lnTo>
                    <a:pt x="15" y="19"/>
                  </a:lnTo>
                  <a:lnTo>
                    <a:pt x="6" y="1"/>
                  </a:lnTo>
                </a:path>
              </a:pathLst>
            </a:custGeom>
            <a:solidFill>
              <a:srgbClr val="5F5F5F"/>
            </a:solidFill>
            <a:ln w="9525" algn="ctr">
              <a:noFill/>
              <a:round/>
              <a:headEnd/>
              <a:tailEnd/>
            </a:ln>
          </p:spPr>
          <p:txBody>
            <a:bodyPr wrap="none" anchor="ctr" anchorCtr="1"/>
            <a:lstStyle/>
            <a:p>
              <a:endParaRPr lang="ko-KR" altLang="en-US"/>
            </a:p>
          </p:txBody>
        </p:sp>
        <p:sp>
          <p:nvSpPr>
            <p:cNvPr id="886" name="Freeform 21"/>
            <p:cNvSpPr>
              <a:spLocks/>
            </p:cNvSpPr>
            <p:nvPr/>
          </p:nvSpPr>
          <p:spPr bwMode="auto">
            <a:xfrm>
              <a:off x="2630" y="1336"/>
              <a:ext cx="11" cy="19"/>
            </a:xfrm>
            <a:custGeom>
              <a:avLst/>
              <a:gdLst>
                <a:gd name="T0" fmla="*/ 29 w 10"/>
                <a:gd name="T1" fmla="*/ 0 h 19"/>
                <a:gd name="T2" fmla="*/ 26 w 10"/>
                <a:gd name="T3" fmla="*/ 0 h 19"/>
                <a:gd name="T4" fmla="*/ 4 w 10"/>
                <a:gd name="T5" fmla="*/ 1 h 19"/>
                <a:gd name="T6" fmla="*/ 3 w 10"/>
                <a:gd name="T7" fmla="*/ 1 h 19"/>
                <a:gd name="T8" fmla="*/ 1 w 10"/>
                <a:gd name="T9" fmla="*/ 2 h 19"/>
                <a:gd name="T10" fmla="*/ 0 w 10"/>
                <a:gd name="T11" fmla="*/ 5 h 19"/>
                <a:gd name="T12" fmla="*/ 1 w 10"/>
                <a:gd name="T13" fmla="*/ 8 h 19"/>
                <a:gd name="T14" fmla="*/ 2 w 10"/>
                <a:gd name="T15" fmla="*/ 12 h 19"/>
                <a:gd name="T16" fmla="*/ 29 w 10"/>
                <a:gd name="T17" fmla="*/ 18 h 19"/>
                <a:gd name="T18" fmla="*/ 32 w 10"/>
                <a:gd name="T19" fmla="*/ 17 h 19"/>
                <a:gd name="T20" fmla="*/ 39 w 10"/>
                <a:gd name="T21" fmla="*/ 14 h 19"/>
                <a:gd name="T22" fmla="*/ 39 w 10"/>
                <a:gd name="T23" fmla="*/ 9 h 19"/>
                <a:gd name="T24" fmla="*/ 29 w 1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9"/>
                <a:gd name="T41" fmla="*/ 10 w 1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9">
                  <a:moveTo>
                    <a:pt x="6" y="0"/>
                  </a:moveTo>
                  <a:lnTo>
                    <a:pt x="5" y="0"/>
                  </a:lnTo>
                  <a:lnTo>
                    <a:pt x="4" y="1"/>
                  </a:lnTo>
                  <a:lnTo>
                    <a:pt x="3" y="1"/>
                  </a:lnTo>
                  <a:lnTo>
                    <a:pt x="1" y="2"/>
                  </a:lnTo>
                  <a:lnTo>
                    <a:pt x="0" y="5"/>
                  </a:lnTo>
                  <a:lnTo>
                    <a:pt x="1" y="8"/>
                  </a:lnTo>
                  <a:lnTo>
                    <a:pt x="2" y="12"/>
                  </a:lnTo>
                  <a:lnTo>
                    <a:pt x="6" y="18"/>
                  </a:lnTo>
                  <a:lnTo>
                    <a:pt x="7" y="17"/>
                  </a:lnTo>
                  <a:lnTo>
                    <a:pt x="9" y="14"/>
                  </a:lnTo>
                  <a:lnTo>
                    <a:pt x="9" y="9"/>
                  </a:lnTo>
                  <a:lnTo>
                    <a:pt x="6" y="0"/>
                  </a:lnTo>
                </a:path>
              </a:pathLst>
            </a:custGeom>
            <a:solidFill>
              <a:srgbClr val="5F5F5F"/>
            </a:solidFill>
            <a:ln w="9525" algn="ctr">
              <a:noFill/>
              <a:round/>
              <a:headEnd/>
              <a:tailEnd/>
            </a:ln>
          </p:spPr>
          <p:txBody>
            <a:bodyPr wrap="none" anchor="ctr" anchorCtr="1"/>
            <a:lstStyle/>
            <a:p>
              <a:endParaRPr lang="ko-KR" altLang="en-US"/>
            </a:p>
          </p:txBody>
        </p:sp>
        <p:sp>
          <p:nvSpPr>
            <p:cNvPr id="887" name="Freeform 22"/>
            <p:cNvSpPr>
              <a:spLocks/>
            </p:cNvSpPr>
            <p:nvPr/>
          </p:nvSpPr>
          <p:spPr bwMode="auto">
            <a:xfrm>
              <a:off x="2630" y="1336"/>
              <a:ext cx="18" cy="25"/>
            </a:xfrm>
            <a:custGeom>
              <a:avLst/>
              <a:gdLst>
                <a:gd name="T0" fmla="*/ 61 w 16"/>
                <a:gd name="T1" fmla="*/ 0 h 25"/>
                <a:gd name="T2" fmla="*/ 61 w 16"/>
                <a:gd name="T3" fmla="*/ 0 h 25"/>
                <a:gd name="T4" fmla="*/ 54 w 16"/>
                <a:gd name="T5" fmla="*/ 0 h 25"/>
                <a:gd name="T6" fmla="*/ 43 w 16"/>
                <a:gd name="T7" fmla="*/ 1 h 25"/>
                <a:gd name="T8" fmla="*/ 34 w 16"/>
                <a:gd name="T9" fmla="*/ 1 h 25"/>
                <a:gd name="T10" fmla="*/ 2 w 16"/>
                <a:gd name="T11" fmla="*/ 3 h 25"/>
                <a:gd name="T12" fmla="*/ 0 w 16"/>
                <a:gd name="T13" fmla="*/ 6 h 25"/>
                <a:gd name="T14" fmla="*/ 1 w 16"/>
                <a:gd name="T15" fmla="*/ 11 h 25"/>
                <a:gd name="T16" fmla="*/ 30 w 16"/>
                <a:gd name="T17" fmla="*/ 16 h 25"/>
                <a:gd name="T18" fmla="*/ 61 w 16"/>
                <a:gd name="T19" fmla="*/ 24 h 25"/>
                <a:gd name="T20" fmla="*/ 78 w 16"/>
                <a:gd name="T21" fmla="*/ 23 h 25"/>
                <a:gd name="T22" fmla="*/ 99 w 16"/>
                <a:gd name="T23" fmla="*/ 19 h 25"/>
                <a:gd name="T24" fmla="*/ 99 w 16"/>
                <a:gd name="T25" fmla="*/ 12 h 25"/>
                <a:gd name="T26" fmla="*/ 61 w 16"/>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5"/>
                <a:gd name="T44" fmla="*/ 16 w 16"/>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5">
                  <a:moveTo>
                    <a:pt x="10" y="0"/>
                  </a:moveTo>
                  <a:lnTo>
                    <a:pt x="10" y="0"/>
                  </a:lnTo>
                  <a:lnTo>
                    <a:pt x="9" y="0"/>
                  </a:lnTo>
                  <a:lnTo>
                    <a:pt x="7" y="1"/>
                  </a:lnTo>
                  <a:lnTo>
                    <a:pt x="5" y="1"/>
                  </a:lnTo>
                  <a:lnTo>
                    <a:pt x="2" y="3"/>
                  </a:lnTo>
                  <a:lnTo>
                    <a:pt x="0" y="6"/>
                  </a:lnTo>
                  <a:lnTo>
                    <a:pt x="1" y="11"/>
                  </a:lnTo>
                  <a:lnTo>
                    <a:pt x="4" y="16"/>
                  </a:lnTo>
                  <a:lnTo>
                    <a:pt x="10" y="24"/>
                  </a:lnTo>
                  <a:lnTo>
                    <a:pt x="12" y="23"/>
                  </a:lnTo>
                  <a:lnTo>
                    <a:pt x="15" y="19"/>
                  </a:lnTo>
                  <a:lnTo>
                    <a:pt x="15" y="12"/>
                  </a:lnTo>
                  <a:lnTo>
                    <a:pt x="10" y="0"/>
                  </a:lnTo>
                </a:path>
              </a:pathLst>
            </a:custGeom>
            <a:solidFill>
              <a:srgbClr val="5F5F5F"/>
            </a:solidFill>
            <a:ln w="9525" algn="ctr">
              <a:noFill/>
              <a:round/>
              <a:headEnd/>
              <a:tailEnd/>
            </a:ln>
          </p:spPr>
          <p:txBody>
            <a:bodyPr wrap="none" anchor="ctr" anchorCtr="1"/>
            <a:lstStyle/>
            <a:p>
              <a:endParaRPr lang="ko-KR" altLang="en-US"/>
            </a:p>
          </p:txBody>
        </p:sp>
        <p:sp>
          <p:nvSpPr>
            <p:cNvPr id="888" name="Freeform 23"/>
            <p:cNvSpPr>
              <a:spLocks/>
            </p:cNvSpPr>
            <p:nvPr/>
          </p:nvSpPr>
          <p:spPr bwMode="auto">
            <a:xfrm>
              <a:off x="1965" y="1351"/>
              <a:ext cx="116" cy="216"/>
            </a:xfrm>
            <a:custGeom>
              <a:avLst/>
              <a:gdLst>
                <a:gd name="T0" fmla="*/ 203 w 105"/>
                <a:gd name="T1" fmla="*/ 19 h 215"/>
                <a:gd name="T2" fmla="*/ 160 w 105"/>
                <a:gd name="T3" fmla="*/ 18 h 215"/>
                <a:gd name="T4" fmla="*/ 159 w 105"/>
                <a:gd name="T5" fmla="*/ 29 h 215"/>
                <a:gd name="T6" fmla="*/ 125 w 105"/>
                <a:gd name="T7" fmla="*/ 33 h 215"/>
                <a:gd name="T8" fmla="*/ 113 w 105"/>
                <a:gd name="T9" fmla="*/ 32 h 215"/>
                <a:gd name="T10" fmla="*/ 98 w 105"/>
                <a:gd name="T11" fmla="*/ 26 h 215"/>
                <a:gd name="T12" fmla="*/ 68 w 105"/>
                <a:gd name="T13" fmla="*/ 19 h 215"/>
                <a:gd name="T14" fmla="*/ 34 w 105"/>
                <a:gd name="T15" fmla="*/ 16 h 215"/>
                <a:gd name="T16" fmla="*/ 0 w 105"/>
                <a:gd name="T17" fmla="*/ 35 h 215"/>
                <a:gd name="T18" fmla="*/ 1 w 105"/>
                <a:gd name="T19" fmla="*/ 60 h 215"/>
                <a:gd name="T20" fmla="*/ 38 w 105"/>
                <a:gd name="T21" fmla="*/ 82 h 215"/>
                <a:gd name="T22" fmla="*/ 131 w 105"/>
                <a:gd name="T23" fmla="*/ 127 h 215"/>
                <a:gd name="T24" fmla="*/ 214 w 105"/>
                <a:gd name="T25" fmla="*/ 91 h 215"/>
                <a:gd name="T26" fmla="*/ 276 w 105"/>
                <a:gd name="T27" fmla="*/ 92 h 215"/>
                <a:gd name="T28" fmla="*/ 302 w 105"/>
                <a:gd name="T29" fmla="*/ 94 h 215"/>
                <a:gd name="T30" fmla="*/ 313 w 105"/>
                <a:gd name="T31" fmla="*/ 100 h 215"/>
                <a:gd name="T32" fmla="*/ 312 w 105"/>
                <a:gd name="T33" fmla="*/ 107 h 215"/>
                <a:gd name="T34" fmla="*/ 265 w 105"/>
                <a:gd name="T35" fmla="*/ 131 h 215"/>
                <a:gd name="T36" fmla="*/ 217 w 105"/>
                <a:gd name="T37" fmla="*/ 138 h 215"/>
                <a:gd name="T38" fmla="*/ 194 w 105"/>
                <a:gd name="T39" fmla="*/ 141 h 215"/>
                <a:gd name="T40" fmla="*/ 176 w 105"/>
                <a:gd name="T41" fmla="*/ 142 h 215"/>
                <a:gd name="T42" fmla="*/ 214 w 105"/>
                <a:gd name="T43" fmla="*/ 164 h 215"/>
                <a:gd name="T44" fmla="*/ 176 w 105"/>
                <a:gd name="T45" fmla="*/ 179 h 215"/>
                <a:gd name="T46" fmla="*/ 205 w 105"/>
                <a:gd name="T47" fmla="*/ 195 h 215"/>
                <a:gd name="T48" fmla="*/ 240 w 105"/>
                <a:gd name="T49" fmla="*/ 206 h 215"/>
                <a:gd name="T50" fmla="*/ 273 w 105"/>
                <a:gd name="T51" fmla="*/ 215 h 215"/>
                <a:gd name="T52" fmla="*/ 293 w 105"/>
                <a:gd name="T53" fmla="*/ 223 h 215"/>
                <a:gd name="T54" fmla="*/ 305 w 105"/>
                <a:gd name="T55" fmla="*/ 229 h 215"/>
                <a:gd name="T56" fmla="*/ 346 w 105"/>
                <a:gd name="T57" fmla="*/ 222 h 215"/>
                <a:gd name="T58" fmla="*/ 421 w 105"/>
                <a:gd name="T59" fmla="*/ 166 h 215"/>
                <a:gd name="T60" fmla="*/ 486 w 105"/>
                <a:gd name="T61" fmla="*/ 95 h 215"/>
                <a:gd name="T62" fmla="*/ 502 w 105"/>
                <a:gd name="T63" fmla="*/ 85 h 215"/>
                <a:gd name="T64" fmla="*/ 510 w 105"/>
                <a:gd name="T65" fmla="*/ 64 h 215"/>
                <a:gd name="T66" fmla="*/ 473 w 105"/>
                <a:gd name="T67" fmla="*/ 21 h 215"/>
                <a:gd name="T68" fmla="*/ 313 w 105"/>
                <a:gd name="T69" fmla="*/ 1 h 215"/>
                <a:gd name="T70" fmla="*/ 282 w 105"/>
                <a:gd name="T71" fmla="*/ 6 h 215"/>
                <a:gd name="T72" fmla="*/ 273 w 105"/>
                <a:gd name="T73" fmla="*/ 16 h 215"/>
                <a:gd name="T74" fmla="*/ 261 w 105"/>
                <a:gd name="T75" fmla="*/ 27 h 215"/>
                <a:gd name="T76" fmla="*/ 214 w 105"/>
                <a:gd name="T77" fmla="*/ 19 h 2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5"/>
                <a:gd name="T118" fmla="*/ 0 h 215"/>
                <a:gd name="T119" fmla="*/ 105 w 105"/>
                <a:gd name="T120" fmla="*/ 215 h 2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5" h="215">
                  <a:moveTo>
                    <a:pt x="43" y="19"/>
                  </a:moveTo>
                  <a:lnTo>
                    <a:pt x="41" y="19"/>
                  </a:lnTo>
                  <a:lnTo>
                    <a:pt x="37" y="18"/>
                  </a:lnTo>
                  <a:lnTo>
                    <a:pt x="33" y="18"/>
                  </a:lnTo>
                  <a:lnTo>
                    <a:pt x="32" y="23"/>
                  </a:lnTo>
                  <a:lnTo>
                    <a:pt x="32" y="29"/>
                  </a:lnTo>
                  <a:lnTo>
                    <a:pt x="28" y="32"/>
                  </a:lnTo>
                  <a:lnTo>
                    <a:pt x="25" y="33"/>
                  </a:lnTo>
                  <a:lnTo>
                    <a:pt x="23" y="33"/>
                  </a:lnTo>
                  <a:lnTo>
                    <a:pt x="23" y="32"/>
                  </a:lnTo>
                  <a:lnTo>
                    <a:pt x="22" y="30"/>
                  </a:lnTo>
                  <a:lnTo>
                    <a:pt x="20" y="26"/>
                  </a:lnTo>
                  <a:lnTo>
                    <a:pt x="17" y="23"/>
                  </a:lnTo>
                  <a:lnTo>
                    <a:pt x="14" y="19"/>
                  </a:lnTo>
                  <a:lnTo>
                    <a:pt x="10" y="17"/>
                  </a:lnTo>
                  <a:lnTo>
                    <a:pt x="7" y="16"/>
                  </a:lnTo>
                  <a:lnTo>
                    <a:pt x="3" y="16"/>
                  </a:lnTo>
                  <a:lnTo>
                    <a:pt x="0" y="35"/>
                  </a:lnTo>
                  <a:lnTo>
                    <a:pt x="0" y="56"/>
                  </a:lnTo>
                  <a:lnTo>
                    <a:pt x="1" y="60"/>
                  </a:lnTo>
                  <a:lnTo>
                    <a:pt x="4" y="70"/>
                  </a:lnTo>
                  <a:lnTo>
                    <a:pt x="8" y="82"/>
                  </a:lnTo>
                  <a:lnTo>
                    <a:pt x="14" y="89"/>
                  </a:lnTo>
                  <a:lnTo>
                    <a:pt x="27" y="111"/>
                  </a:lnTo>
                  <a:lnTo>
                    <a:pt x="40" y="103"/>
                  </a:lnTo>
                  <a:lnTo>
                    <a:pt x="43" y="91"/>
                  </a:lnTo>
                  <a:lnTo>
                    <a:pt x="55" y="91"/>
                  </a:lnTo>
                  <a:lnTo>
                    <a:pt x="56" y="92"/>
                  </a:lnTo>
                  <a:lnTo>
                    <a:pt x="58" y="93"/>
                  </a:lnTo>
                  <a:lnTo>
                    <a:pt x="61" y="94"/>
                  </a:lnTo>
                  <a:lnTo>
                    <a:pt x="63" y="97"/>
                  </a:lnTo>
                  <a:lnTo>
                    <a:pt x="64" y="100"/>
                  </a:lnTo>
                  <a:lnTo>
                    <a:pt x="65" y="103"/>
                  </a:lnTo>
                  <a:lnTo>
                    <a:pt x="63" y="107"/>
                  </a:lnTo>
                  <a:lnTo>
                    <a:pt x="60" y="111"/>
                  </a:lnTo>
                  <a:lnTo>
                    <a:pt x="54" y="115"/>
                  </a:lnTo>
                  <a:lnTo>
                    <a:pt x="49" y="119"/>
                  </a:lnTo>
                  <a:lnTo>
                    <a:pt x="44" y="122"/>
                  </a:lnTo>
                  <a:lnTo>
                    <a:pt x="42" y="124"/>
                  </a:lnTo>
                  <a:lnTo>
                    <a:pt x="39" y="125"/>
                  </a:lnTo>
                  <a:lnTo>
                    <a:pt x="36" y="126"/>
                  </a:lnTo>
                  <a:lnTo>
                    <a:pt x="35" y="126"/>
                  </a:lnTo>
                  <a:lnTo>
                    <a:pt x="35" y="140"/>
                  </a:lnTo>
                  <a:lnTo>
                    <a:pt x="43" y="148"/>
                  </a:lnTo>
                  <a:lnTo>
                    <a:pt x="35" y="160"/>
                  </a:lnTo>
                  <a:lnTo>
                    <a:pt x="35" y="163"/>
                  </a:lnTo>
                  <a:lnTo>
                    <a:pt x="37" y="170"/>
                  </a:lnTo>
                  <a:lnTo>
                    <a:pt x="42" y="179"/>
                  </a:lnTo>
                  <a:lnTo>
                    <a:pt x="46" y="187"/>
                  </a:lnTo>
                  <a:lnTo>
                    <a:pt x="49" y="190"/>
                  </a:lnTo>
                  <a:lnTo>
                    <a:pt x="51" y="195"/>
                  </a:lnTo>
                  <a:lnTo>
                    <a:pt x="55" y="199"/>
                  </a:lnTo>
                  <a:lnTo>
                    <a:pt x="57" y="203"/>
                  </a:lnTo>
                  <a:lnTo>
                    <a:pt x="60" y="207"/>
                  </a:lnTo>
                  <a:lnTo>
                    <a:pt x="61" y="211"/>
                  </a:lnTo>
                  <a:lnTo>
                    <a:pt x="62" y="213"/>
                  </a:lnTo>
                  <a:lnTo>
                    <a:pt x="63" y="214"/>
                  </a:lnTo>
                  <a:lnTo>
                    <a:pt x="71" y="206"/>
                  </a:lnTo>
                  <a:lnTo>
                    <a:pt x="79" y="167"/>
                  </a:lnTo>
                  <a:lnTo>
                    <a:pt x="85" y="150"/>
                  </a:lnTo>
                  <a:lnTo>
                    <a:pt x="89" y="126"/>
                  </a:lnTo>
                  <a:lnTo>
                    <a:pt x="99" y="95"/>
                  </a:lnTo>
                  <a:lnTo>
                    <a:pt x="100" y="92"/>
                  </a:lnTo>
                  <a:lnTo>
                    <a:pt x="102" y="85"/>
                  </a:lnTo>
                  <a:lnTo>
                    <a:pt x="104" y="74"/>
                  </a:lnTo>
                  <a:lnTo>
                    <a:pt x="103" y="64"/>
                  </a:lnTo>
                  <a:lnTo>
                    <a:pt x="93" y="45"/>
                  </a:lnTo>
                  <a:lnTo>
                    <a:pt x="96" y="21"/>
                  </a:lnTo>
                  <a:lnTo>
                    <a:pt x="67" y="0"/>
                  </a:lnTo>
                  <a:lnTo>
                    <a:pt x="64" y="1"/>
                  </a:lnTo>
                  <a:lnTo>
                    <a:pt x="61" y="3"/>
                  </a:lnTo>
                  <a:lnTo>
                    <a:pt x="57" y="6"/>
                  </a:lnTo>
                  <a:lnTo>
                    <a:pt x="55" y="10"/>
                  </a:lnTo>
                  <a:lnTo>
                    <a:pt x="55" y="16"/>
                  </a:lnTo>
                  <a:lnTo>
                    <a:pt x="54" y="22"/>
                  </a:lnTo>
                  <a:lnTo>
                    <a:pt x="53" y="27"/>
                  </a:lnTo>
                  <a:lnTo>
                    <a:pt x="51" y="29"/>
                  </a:lnTo>
                  <a:lnTo>
                    <a:pt x="43" y="19"/>
                  </a:lnTo>
                </a:path>
              </a:pathLst>
            </a:custGeom>
            <a:solidFill>
              <a:srgbClr val="5F5F5F"/>
            </a:solidFill>
            <a:ln w="9525" algn="ctr">
              <a:noFill/>
              <a:round/>
              <a:headEnd/>
              <a:tailEnd/>
            </a:ln>
          </p:spPr>
          <p:txBody>
            <a:bodyPr wrap="none" anchor="ctr" anchorCtr="1"/>
            <a:lstStyle/>
            <a:p>
              <a:endParaRPr lang="ko-KR" altLang="en-US"/>
            </a:p>
          </p:txBody>
        </p:sp>
        <p:sp>
          <p:nvSpPr>
            <p:cNvPr id="889" name="Freeform 24"/>
            <p:cNvSpPr>
              <a:spLocks/>
            </p:cNvSpPr>
            <p:nvPr/>
          </p:nvSpPr>
          <p:spPr bwMode="auto">
            <a:xfrm>
              <a:off x="2062" y="1311"/>
              <a:ext cx="130" cy="89"/>
            </a:xfrm>
            <a:custGeom>
              <a:avLst/>
              <a:gdLst>
                <a:gd name="T0" fmla="*/ 99 w 118"/>
                <a:gd name="T1" fmla="*/ 0 h 89"/>
                <a:gd name="T2" fmla="*/ 61 w 118"/>
                <a:gd name="T3" fmla="*/ 19 h 89"/>
                <a:gd name="T4" fmla="*/ 0 w 118"/>
                <a:gd name="T5" fmla="*/ 28 h 89"/>
                <a:gd name="T6" fmla="*/ 2 w 118"/>
                <a:gd name="T7" fmla="*/ 31 h 89"/>
                <a:gd name="T8" fmla="*/ 4 w 118"/>
                <a:gd name="T9" fmla="*/ 37 h 89"/>
                <a:gd name="T10" fmla="*/ 37 w 118"/>
                <a:gd name="T11" fmla="*/ 44 h 89"/>
                <a:gd name="T12" fmla="*/ 55 w 118"/>
                <a:gd name="T13" fmla="*/ 49 h 89"/>
                <a:gd name="T14" fmla="*/ 67 w 118"/>
                <a:gd name="T15" fmla="*/ 50 h 89"/>
                <a:gd name="T16" fmla="*/ 84 w 118"/>
                <a:gd name="T17" fmla="*/ 51 h 89"/>
                <a:gd name="T18" fmla="*/ 102 w 118"/>
                <a:gd name="T19" fmla="*/ 51 h 89"/>
                <a:gd name="T20" fmla="*/ 123 w 118"/>
                <a:gd name="T21" fmla="*/ 51 h 89"/>
                <a:gd name="T22" fmla="*/ 136 w 118"/>
                <a:gd name="T23" fmla="*/ 52 h 89"/>
                <a:gd name="T24" fmla="*/ 141 w 118"/>
                <a:gd name="T25" fmla="*/ 54 h 89"/>
                <a:gd name="T26" fmla="*/ 141 w 118"/>
                <a:gd name="T27" fmla="*/ 56 h 89"/>
                <a:gd name="T28" fmla="*/ 132 w 118"/>
                <a:gd name="T29" fmla="*/ 60 h 89"/>
                <a:gd name="T30" fmla="*/ 112 w 118"/>
                <a:gd name="T31" fmla="*/ 65 h 89"/>
                <a:gd name="T32" fmla="*/ 109 w 118"/>
                <a:gd name="T33" fmla="*/ 68 h 89"/>
                <a:gd name="T34" fmla="*/ 112 w 118"/>
                <a:gd name="T35" fmla="*/ 72 h 89"/>
                <a:gd name="T36" fmla="*/ 123 w 118"/>
                <a:gd name="T37" fmla="*/ 75 h 89"/>
                <a:gd name="T38" fmla="*/ 136 w 118"/>
                <a:gd name="T39" fmla="*/ 78 h 89"/>
                <a:gd name="T40" fmla="*/ 145 w 118"/>
                <a:gd name="T41" fmla="*/ 81 h 89"/>
                <a:gd name="T42" fmla="*/ 165 w 118"/>
                <a:gd name="T43" fmla="*/ 81 h 89"/>
                <a:gd name="T44" fmla="*/ 178 w 118"/>
                <a:gd name="T45" fmla="*/ 82 h 89"/>
                <a:gd name="T46" fmla="*/ 196 w 118"/>
                <a:gd name="T47" fmla="*/ 82 h 89"/>
                <a:gd name="T48" fmla="*/ 216 w 118"/>
                <a:gd name="T49" fmla="*/ 81 h 89"/>
                <a:gd name="T50" fmla="*/ 229 w 118"/>
                <a:gd name="T51" fmla="*/ 81 h 89"/>
                <a:gd name="T52" fmla="*/ 252 w 118"/>
                <a:gd name="T53" fmla="*/ 81 h 89"/>
                <a:gd name="T54" fmla="*/ 284 w 118"/>
                <a:gd name="T55" fmla="*/ 81 h 89"/>
                <a:gd name="T56" fmla="*/ 306 w 118"/>
                <a:gd name="T57" fmla="*/ 82 h 89"/>
                <a:gd name="T58" fmla="*/ 336 w 118"/>
                <a:gd name="T59" fmla="*/ 84 h 89"/>
                <a:gd name="T60" fmla="*/ 358 w 118"/>
                <a:gd name="T61" fmla="*/ 88 h 89"/>
                <a:gd name="T62" fmla="*/ 548 w 118"/>
                <a:gd name="T63" fmla="*/ 39 h 89"/>
                <a:gd name="T64" fmla="*/ 510 w 118"/>
                <a:gd name="T65" fmla="*/ 22 h 89"/>
                <a:gd name="T66" fmla="*/ 419 w 118"/>
                <a:gd name="T67" fmla="*/ 19 h 89"/>
                <a:gd name="T68" fmla="*/ 251 w 118"/>
                <a:gd name="T69" fmla="*/ 0 h 89"/>
                <a:gd name="T70" fmla="*/ 243 w 118"/>
                <a:gd name="T71" fmla="*/ 11 h 89"/>
                <a:gd name="T72" fmla="*/ 178 w 118"/>
                <a:gd name="T73" fmla="*/ 9 h 89"/>
                <a:gd name="T74" fmla="*/ 99 w 118"/>
                <a:gd name="T75" fmla="*/ 0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89"/>
                <a:gd name="T116" fmla="*/ 118 w 118"/>
                <a:gd name="T117" fmla="*/ 89 h 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89">
                  <a:moveTo>
                    <a:pt x="21" y="0"/>
                  </a:moveTo>
                  <a:lnTo>
                    <a:pt x="13" y="19"/>
                  </a:lnTo>
                  <a:lnTo>
                    <a:pt x="0" y="28"/>
                  </a:lnTo>
                  <a:lnTo>
                    <a:pt x="2" y="31"/>
                  </a:lnTo>
                  <a:lnTo>
                    <a:pt x="4" y="37"/>
                  </a:lnTo>
                  <a:lnTo>
                    <a:pt x="8" y="44"/>
                  </a:lnTo>
                  <a:lnTo>
                    <a:pt x="12" y="49"/>
                  </a:lnTo>
                  <a:lnTo>
                    <a:pt x="14" y="50"/>
                  </a:lnTo>
                  <a:lnTo>
                    <a:pt x="18" y="51"/>
                  </a:lnTo>
                  <a:lnTo>
                    <a:pt x="22" y="51"/>
                  </a:lnTo>
                  <a:lnTo>
                    <a:pt x="26" y="51"/>
                  </a:lnTo>
                  <a:lnTo>
                    <a:pt x="29" y="52"/>
                  </a:lnTo>
                  <a:lnTo>
                    <a:pt x="30" y="54"/>
                  </a:lnTo>
                  <a:lnTo>
                    <a:pt x="30" y="56"/>
                  </a:lnTo>
                  <a:lnTo>
                    <a:pt x="28" y="60"/>
                  </a:lnTo>
                  <a:lnTo>
                    <a:pt x="24" y="65"/>
                  </a:lnTo>
                  <a:lnTo>
                    <a:pt x="23" y="68"/>
                  </a:lnTo>
                  <a:lnTo>
                    <a:pt x="24" y="72"/>
                  </a:lnTo>
                  <a:lnTo>
                    <a:pt x="26" y="75"/>
                  </a:lnTo>
                  <a:lnTo>
                    <a:pt x="29" y="78"/>
                  </a:lnTo>
                  <a:lnTo>
                    <a:pt x="31" y="81"/>
                  </a:lnTo>
                  <a:lnTo>
                    <a:pt x="35" y="81"/>
                  </a:lnTo>
                  <a:lnTo>
                    <a:pt x="38" y="82"/>
                  </a:lnTo>
                  <a:lnTo>
                    <a:pt x="42" y="82"/>
                  </a:lnTo>
                  <a:lnTo>
                    <a:pt x="46" y="81"/>
                  </a:lnTo>
                  <a:lnTo>
                    <a:pt x="49" y="81"/>
                  </a:lnTo>
                  <a:lnTo>
                    <a:pt x="54" y="81"/>
                  </a:lnTo>
                  <a:lnTo>
                    <a:pt x="60" y="81"/>
                  </a:lnTo>
                  <a:lnTo>
                    <a:pt x="65" y="82"/>
                  </a:lnTo>
                  <a:lnTo>
                    <a:pt x="71" y="84"/>
                  </a:lnTo>
                  <a:lnTo>
                    <a:pt x="76" y="88"/>
                  </a:lnTo>
                  <a:lnTo>
                    <a:pt x="117" y="39"/>
                  </a:lnTo>
                  <a:lnTo>
                    <a:pt x="108" y="22"/>
                  </a:lnTo>
                  <a:lnTo>
                    <a:pt x="88" y="19"/>
                  </a:lnTo>
                  <a:lnTo>
                    <a:pt x="53" y="0"/>
                  </a:lnTo>
                  <a:lnTo>
                    <a:pt x="52" y="11"/>
                  </a:lnTo>
                  <a:lnTo>
                    <a:pt x="38" y="9"/>
                  </a:lnTo>
                  <a:lnTo>
                    <a:pt x="21" y="0"/>
                  </a:lnTo>
                </a:path>
              </a:pathLst>
            </a:custGeom>
            <a:solidFill>
              <a:srgbClr val="5F5F5F"/>
            </a:solidFill>
            <a:ln w="9525" algn="ctr">
              <a:noFill/>
              <a:round/>
              <a:headEnd/>
              <a:tailEnd/>
            </a:ln>
          </p:spPr>
          <p:txBody>
            <a:bodyPr wrap="none" anchor="ctr" anchorCtr="1"/>
            <a:lstStyle/>
            <a:p>
              <a:endParaRPr lang="ko-KR" altLang="en-US"/>
            </a:p>
          </p:txBody>
        </p:sp>
        <p:sp>
          <p:nvSpPr>
            <p:cNvPr id="890" name="Freeform 25"/>
            <p:cNvSpPr>
              <a:spLocks/>
            </p:cNvSpPr>
            <p:nvPr/>
          </p:nvSpPr>
          <p:spPr bwMode="auto">
            <a:xfrm>
              <a:off x="2094" y="1474"/>
              <a:ext cx="45" cy="41"/>
            </a:xfrm>
            <a:custGeom>
              <a:avLst/>
              <a:gdLst>
                <a:gd name="T0" fmla="*/ 102 w 41"/>
                <a:gd name="T1" fmla="*/ 7 h 41"/>
                <a:gd name="T2" fmla="*/ 102 w 41"/>
                <a:gd name="T3" fmla="*/ 7 h 41"/>
                <a:gd name="T4" fmla="*/ 102 w 41"/>
                <a:gd name="T5" fmla="*/ 6 h 41"/>
                <a:gd name="T6" fmla="*/ 87 w 41"/>
                <a:gd name="T7" fmla="*/ 4 h 41"/>
                <a:gd name="T8" fmla="*/ 77 w 41"/>
                <a:gd name="T9" fmla="*/ 3 h 41"/>
                <a:gd name="T10" fmla="*/ 72 w 41"/>
                <a:gd name="T11" fmla="*/ 1 h 41"/>
                <a:gd name="T12" fmla="*/ 55 w 41"/>
                <a:gd name="T13" fmla="*/ 0 h 41"/>
                <a:gd name="T14" fmla="*/ 42 w 41"/>
                <a:gd name="T15" fmla="*/ 1 h 41"/>
                <a:gd name="T16" fmla="*/ 35 w 41"/>
                <a:gd name="T17" fmla="*/ 2 h 41"/>
                <a:gd name="T18" fmla="*/ 4 w 41"/>
                <a:gd name="T19" fmla="*/ 7 h 41"/>
                <a:gd name="T20" fmla="*/ 1 w 41"/>
                <a:gd name="T21" fmla="*/ 13 h 41"/>
                <a:gd name="T22" fmla="*/ 0 w 41"/>
                <a:gd name="T23" fmla="*/ 19 h 41"/>
                <a:gd name="T24" fmla="*/ 3 w 41"/>
                <a:gd name="T25" fmla="*/ 24 h 41"/>
                <a:gd name="T26" fmla="*/ 29 w 41"/>
                <a:gd name="T27" fmla="*/ 27 h 41"/>
                <a:gd name="T28" fmla="*/ 42 w 41"/>
                <a:gd name="T29" fmla="*/ 30 h 41"/>
                <a:gd name="T30" fmla="*/ 55 w 41"/>
                <a:gd name="T31" fmla="*/ 31 h 41"/>
                <a:gd name="T32" fmla="*/ 72 w 41"/>
                <a:gd name="T33" fmla="*/ 34 h 41"/>
                <a:gd name="T34" fmla="*/ 85 w 41"/>
                <a:gd name="T35" fmla="*/ 37 h 41"/>
                <a:gd name="T36" fmla="*/ 93 w 41"/>
                <a:gd name="T37" fmla="*/ 39 h 41"/>
                <a:gd name="T38" fmla="*/ 102 w 41"/>
                <a:gd name="T39" fmla="*/ 40 h 41"/>
                <a:gd name="T40" fmla="*/ 104 w 41"/>
                <a:gd name="T41" fmla="*/ 40 h 41"/>
                <a:gd name="T42" fmla="*/ 123 w 41"/>
                <a:gd name="T43" fmla="*/ 38 h 41"/>
                <a:gd name="T44" fmla="*/ 135 w 41"/>
                <a:gd name="T45" fmla="*/ 37 h 41"/>
                <a:gd name="T46" fmla="*/ 149 w 41"/>
                <a:gd name="T47" fmla="*/ 34 h 41"/>
                <a:gd name="T48" fmla="*/ 164 w 41"/>
                <a:gd name="T49" fmla="*/ 31 h 41"/>
                <a:gd name="T50" fmla="*/ 176 w 41"/>
                <a:gd name="T51" fmla="*/ 28 h 41"/>
                <a:gd name="T52" fmla="*/ 178 w 41"/>
                <a:gd name="T53" fmla="*/ 26 h 41"/>
                <a:gd name="T54" fmla="*/ 176 w 41"/>
                <a:gd name="T55" fmla="*/ 23 h 41"/>
                <a:gd name="T56" fmla="*/ 164 w 41"/>
                <a:gd name="T57" fmla="*/ 20 h 41"/>
                <a:gd name="T58" fmla="*/ 150 w 41"/>
                <a:gd name="T59" fmla="*/ 17 h 41"/>
                <a:gd name="T60" fmla="*/ 137 w 41"/>
                <a:gd name="T61" fmla="*/ 15 h 41"/>
                <a:gd name="T62" fmla="*/ 135 w 41"/>
                <a:gd name="T63" fmla="*/ 12 h 41"/>
                <a:gd name="T64" fmla="*/ 123 w 41"/>
                <a:gd name="T65" fmla="*/ 10 h 41"/>
                <a:gd name="T66" fmla="*/ 112 w 41"/>
                <a:gd name="T67" fmla="*/ 9 h 41"/>
                <a:gd name="T68" fmla="*/ 104 w 41"/>
                <a:gd name="T69" fmla="*/ 8 h 41"/>
                <a:gd name="T70" fmla="*/ 102 w 41"/>
                <a:gd name="T71" fmla="*/ 7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
                <a:gd name="T109" fmla="*/ 0 h 41"/>
                <a:gd name="T110" fmla="*/ 41 w 41"/>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 h="41">
                  <a:moveTo>
                    <a:pt x="23" y="7"/>
                  </a:moveTo>
                  <a:lnTo>
                    <a:pt x="23" y="7"/>
                  </a:lnTo>
                  <a:lnTo>
                    <a:pt x="23" y="6"/>
                  </a:lnTo>
                  <a:lnTo>
                    <a:pt x="20" y="4"/>
                  </a:lnTo>
                  <a:lnTo>
                    <a:pt x="17" y="3"/>
                  </a:lnTo>
                  <a:lnTo>
                    <a:pt x="16" y="1"/>
                  </a:lnTo>
                  <a:lnTo>
                    <a:pt x="13" y="0"/>
                  </a:lnTo>
                  <a:lnTo>
                    <a:pt x="10" y="1"/>
                  </a:lnTo>
                  <a:lnTo>
                    <a:pt x="8" y="2"/>
                  </a:lnTo>
                  <a:lnTo>
                    <a:pt x="4" y="7"/>
                  </a:lnTo>
                  <a:lnTo>
                    <a:pt x="1" y="13"/>
                  </a:lnTo>
                  <a:lnTo>
                    <a:pt x="0" y="19"/>
                  </a:lnTo>
                  <a:lnTo>
                    <a:pt x="3" y="24"/>
                  </a:lnTo>
                  <a:lnTo>
                    <a:pt x="6" y="27"/>
                  </a:lnTo>
                  <a:lnTo>
                    <a:pt x="10" y="30"/>
                  </a:lnTo>
                  <a:lnTo>
                    <a:pt x="13" y="31"/>
                  </a:lnTo>
                  <a:lnTo>
                    <a:pt x="16" y="34"/>
                  </a:lnTo>
                  <a:lnTo>
                    <a:pt x="19" y="37"/>
                  </a:lnTo>
                  <a:lnTo>
                    <a:pt x="21" y="39"/>
                  </a:lnTo>
                  <a:lnTo>
                    <a:pt x="23" y="40"/>
                  </a:lnTo>
                  <a:lnTo>
                    <a:pt x="24" y="40"/>
                  </a:lnTo>
                  <a:lnTo>
                    <a:pt x="27" y="38"/>
                  </a:lnTo>
                  <a:lnTo>
                    <a:pt x="30" y="37"/>
                  </a:lnTo>
                  <a:lnTo>
                    <a:pt x="34" y="34"/>
                  </a:lnTo>
                  <a:lnTo>
                    <a:pt x="37" y="31"/>
                  </a:lnTo>
                  <a:lnTo>
                    <a:pt x="39" y="28"/>
                  </a:lnTo>
                  <a:lnTo>
                    <a:pt x="40" y="26"/>
                  </a:lnTo>
                  <a:lnTo>
                    <a:pt x="39" y="23"/>
                  </a:lnTo>
                  <a:lnTo>
                    <a:pt x="37" y="20"/>
                  </a:lnTo>
                  <a:lnTo>
                    <a:pt x="35" y="17"/>
                  </a:lnTo>
                  <a:lnTo>
                    <a:pt x="32" y="15"/>
                  </a:lnTo>
                  <a:lnTo>
                    <a:pt x="30" y="12"/>
                  </a:lnTo>
                  <a:lnTo>
                    <a:pt x="27" y="10"/>
                  </a:lnTo>
                  <a:lnTo>
                    <a:pt x="25" y="9"/>
                  </a:lnTo>
                  <a:lnTo>
                    <a:pt x="24" y="8"/>
                  </a:lnTo>
                  <a:lnTo>
                    <a:pt x="23" y="7"/>
                  </a:lnTo>
                </a:path>
              </a:pathLst>
            </a:custGeom>
            <a:solidFill>
              <a:srgbClr val="5F5F5F"/>
            </a:solidFill>
            <a:ln w="9525" algn="ctr">
              <a:noFill/>
              <a:round/>
              <a:headEnd/>
              <a:tailEnd/>
            </a:ln>
          </p:spPr>
          <p:txBody>
            <a:bodyPr wrap="none" anchor="ctr" anchorCtr="1"/>
            <a:lstStyle/>
            <a:p>
              <a:endParaRPr lang="ko-KR" altLang="en-US"/>
            </a:p>
          </p:txBody>
        </p:sp>
        <p:sp>
          <p:nvSpPr>
            <p:cNvPr id="891" name="Freeform 26"/>
            <p:cNvSpPr>
              <a:spLocks/>
            </p:cNvSpPr>
            <p:nvPr/>
          </p:nvSpPr>
          <p:spPr bwMode="auto">
            <a:xfrm>
              <a:off x="1946" y="1424"/>
              <a:ext cx="37" cy="43"/>
            </a:xfrm>
            <a:custGeom>
              <a:avLst/>
              <a:gdLst>
                <a:gd name="T0" fmla="*/ 0 w 34"/>
                <a:gd name="T1" fmla="*/ 0 h 43"/>
                <a:gd name="T2" fmla="*/ 1 w 34"/>
                <a:gd name="T3" fmla="*/ 3 h 43"/>
                <a:gd name="T4" fmla="*/ 3 w 34"/>
                <a:gd name="T5" fmla="*/ 9 h 43"/>
                <a:gd name="T6" fmla="*/ 27 w 34"/>
                <a:gd name="T7" fmla="*/ 17 h 43"/>
                <a:gd name="T8" fmla="*/ 41 w 34"/>
                <a:gd name="T9" fmla="*/ 25 h 43"/>
                <a:gd name="T10" fmla="*/ 49 w 34"/>
                <a:gd name="T11" fmla="*/ 28 h 43"/>
                <a:gd name="T12" fmla="*/ 58 w 34"/>
                <a:gd name="T13" fmla="*/ 31 h 43"/>
                <a:gd name="T14" fmla="*/ 75 w 34"/>
                <a:gd name="T15" fmla="*/ 34 h 43"/>
                <a:gd name="T16" fmla="*/ 82 w 34"/>
                <a:gd name="T17" fmla="*/ 37 h 43"/>
                <a:gd name="T18" fmla="*/ 90 w 34"/>
                <a:gd name="T19" fmla="*/ 39 h 43"/>
                <a:gd name="T20" fmla="*/ 97 w 34"/>
                <a:gd name="T21" fmla="*/ 40 h 43"/>
                <a:gd name="T22" fmla="*/ 107 w 34"/>
                <a:gd name="T23" fmla="*/ 41 h 43"/>
                <a:gd name="T24" fmla="*/ 116 w 34"/>
                <a:gd name="T25" fmla="*/ 42 h 43"/>
                <a:gd name="T26" fmla="*/ 125 w 34"/>
                <a:gd name="T27" fmla="*/ 41 h 43"/>
                <a:gd name="T28" fmla="*/ 126 w 34"/>
                <a:gd name="T29" fmla="*/ 39 h 43"/>
                <a:gd name="T30" fmla="*/ 125 w 34"/>
                <a:gd name="T31" fmla="*/ 37 h 43"/>
                <a:gd name="T32" fmla="*/ 121 w 34"/>
                <a:gd name="T33" fmla="*/ 34 h 43"/>
                <a:gd name="T34" fmla="*/ 116 w 34"/>
                <a:gd name="T35" fmla="*/ 31 h 43"/>
                <a:gd name="T36" fmla="*/ 107 w 34"/>
                <a:gd name="T37" fmla="*/ 27 h 43"/>
                <a:gd name="T38" fmla="*/ 97 w 34"/>
                <a:gd name="T39" fmla="*/ 25 h 43"/>
                <a:gd name="T40" fmla="*/ 83 w 34"/>
                <a:gd name="T41" fmla="*/ 23 h 43"/>
                <a:gd name="T42" fmla="*/ 75 w 34"/>
                <a:gd name="T43" fmla="*/ 21 h 43"/>
                <a:gd name="T44" fmla="*/ 63 w 34"/>
                <a:gd name="T45" fmla="*/ 18 h 43"/>
                <a:gd name="T46" fmla="*/ 49 w 34"/>
                <a:gd name="T47" fmla="*/ 14 h 43"/>
                <a:gd name="T48" fmla="*/ 32 w 34"/>
                <a:gd name="T49" fmla="*/ 11 h 43"/>
                <a:gd name="T50" fmla="*/ 27 w 34"/>
                <a:gd name="T51" fmla="*/ 6 h 43"/>
                <a:gd name="T52" fmla="*/ 3 w 34"/>
                <a:gd name="T53" fmla="*/ 4 h 43"/>
                <a:gd name="T54" fmla="*/ 1 w 34"/>
                <a:gd name="T55" fmla="*/ 1 h 43"/>
                <a:gd name="T56" fmla="*/ 0 w 34"/>
                <a:gd name="T57" fmla="*/ 0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3"/>
                <a:gd name="T89" fmla="*/ 34 w 34"/>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3">
                  <a:moveTo>
                    <a:pt x="0" y="0"/>
                  </a:moveTo>
                  <a:lnTo>
                    <a:pt x="1" y="3"/>
                  </a:lnTo>
                  <a:lnTo>
                    <a:pt x="3" y="9"/>
                  </a:lnTo>
                  <a:lnTo>
                    <a:pt x="6" y="17"/>
                  </a:lnTo>
                  <a:lnTo>
                    <a:pt x="11" y="25"/>
                  </a:lnTo>
                  <a:lnTo>
                    <a:pt x="13" y="28"/>
                  </a:lnTo>
                  <a:lnTo>
                    <a:pt x="15" y="31"/>
                  </a:lnTo>
                  <a:lnTo>
                    <a:pt x="19" y="34"/>
                  </a:lnTo>
                  <a:lnTo>
                    <a:pt x="21" y="37"/>
                  </a:lnTo>
                  <a:lnTo>
                    <a:pt x="24" y="39"/>
                  </a:lnTo>
                  <a:lnTo>
                    <a:pt x="25" y="40"/>
                  </a:lnTo>
                  <a:lnTo>
                    <a:pt x="28" y="41"/>
                  </a:lnTo>
                  <a:lnTo>
                    <a:pt x="30" y="42"/>
                  </a:lnTo>
                  <a:lnTo>
                    <a:pt x="32" y="41"/>
                  </a:lnTo>
                  <a:lnTo>
                    <a:pt x="33" y="39"/>
                  </a:lnTo>
                  <a:lnTo>
                    <a:pt x="32" y="37"/>
                  </a:lnTo>
                  <a:lnTo>
                    <a:pt x="31" y="34"/>
                  </a:lnTo>
                  <a:lnTo>
                    <a:pt x="30" y="31"/>
                  </a:lnTo>
                  <a:lnTo>
                    <a:pt x="28" y="27"/>
                  </a:lnTo>
                  <a:lnTo>
                    <a:pt x="25" y="25"/>
                  </a:lnTo>
                  <a:lnTo>
                    <a:pt x="22" y="23"/>
                  </a:lnTo>
                  <a:lnTo>
                    <a:pt x="19" y="21"/>
                  </a:lnTo>
                  <a:lnTo>
                    <a:pt x="16" y="18"/>
                  </a:lnTo>
                  <a:lnTo>
                    <a:pt x="13" y="14"/>
                  </a:lnTo>
                  <a:lnTo>
                    <a:pt x="8" y="11"/>
                  </a:lnTo>
                  <a:lnTo>
                    <a:pt x="6" y="6"/>
                  </a:lnTo>
                  <a:lnTo>
                    <a:pt x="3" y="4"/>
                  </a:lnTo>
                  <a:lnTo>
                    <a:pt x="1" y="1"/>
                  </a:lnTo>
                  <a:lnTo>
                    <a:pt x="0" y="0"/>
                  </a:lnTo>
                </a:path>
              </a:pathLst>
            </a:custGeom>
            <a:solidFill>
              <a:srgbClr val="5F5F5F"/>
            </a:solidFill>
            <a:ln w="9525" algn="ctr">
              <a:noFill/>
              <a:round/>
              <a:headEnd/>
              <a:tailEnd/>
            </a:ln>
          </p:spPr>
          <p:txBody>
            <a:bodyPr wrap="none" anchor="ctr" anchorCtr="1"/>
            <a:lstStyle/>
            <a:p>
              <a:endParaRPr lang="ko-KR" altLang="en-US"/>
            </a:p>
          </p:txBody>
        </p:sp>
        <p:sp>
          <p:nvSpPr>
            <p:cNvPr id="892" name="Freeform 27"/>
            <p:cNvSpPr>
              <a:spLocks/>
            </p:cNvSpPr>
            <p:nvPr/>
          </p:nvSpPr>
          <p:spPr bwMode="auto">
            <a:xfrm>
              <a:off x="2091" y="1439"/>
              <a:ext cx="29" cy="20"/>
            </a:xfrm>
            <a:custGeom>
              <a:avLst/>
              <a:gdLst>
                <a:gd name="T0" fmla="*/ 69 w 26"/>
                <a:gd name="T1" fmla="*/ 0 h 20"/>
                <a:gd name="T2" fmla="*/ 106 w 26"/>
                <a:gd name="T3" fmla="*/ 1 h 20"/>
                <a:gd name="T4" fmla="*/ 119 w 26"/>
                <a:gd name="T5" fmla="*/ 2 h 20"/>
                <a:gd name="T6" fmla="*/ 136 w 26"/>
                <a:gd name="T7" fmla="*/ 5 h 20"/>
                <a:gd name="T8" fmla="*/ 147 w 26"/>
                <a:gd name="T9" fmla="*/ 9 h 20"/>
                <a:gd name="T10" fmla="*/ 136 w 26"/>
                <a:gd name="T11" fmla="*/ 13 h 20"/>
                <a:gd name="T12" fmla="*/ 119 w 26"/>
                <a:gd name="T13" fmla="*/ 16 h 20"/>
                <a:gd name="T14" fmla="*/ 106 w 26"/>
                <a:gd name="T15" fmla="*/ 18 h 20"/>
                <a:gd name="T16" fmla="*/ 69 w 26"/>
                <a:gd name="T17" fmla="*/ 19 h 20"/>
                <a:gd name="T18" fmla="*/ 40 w 26"/>
                <a:gd name="T19" fmla="*/ 18 h 20"/>
                <a:gd name="T20" fmla="*/ 3 w 26"/>
                <a:gd name="T21" fmla="*/ 16 h 20"/>
                <a:gd name="T22" fmla="*/ 1 w 26"/>
                <a:gd name="T23" fmla="*/ 13 h 20"/>
                <a:gd name="T24" fmla="*/ 0 w 26"/>
                <a:gd name="T25" fmla="*/ 9 h 20"/>
                <a:gd name="T26" fmla="*/ 1 w 26"/>
                <a:gd name="T27" fmla="*/ 5 h 20"/>
                <a:gd name="T28" fmla="*/ 3 w 26"/>
                <a:gd name="T29" fmla="*/ 2 h 20"/>
                <a:gd name="T30" fmla="*/ 40 w 26"/>
                <a:gd name="T31" fmla="*/ 1 h 20"/>
                <a:gd name="T32" fmla="*/ 69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12" y="0"/>
                  </a:moveTo>
                  <a:lnTo>
                    <a:pt x="18" y="1"/>
                  </a:lnTo>
                  <a:lnTo>
                    <a:pt x="21" y="2"/>
                  </a:lnTo>
                  <a:lnTo>
                    <a:pt x="24" y="5"/>
                  </a:lnTo>
                  <a:lnTo>
                    <a:pt x="25" y="9"/>
                  </a:lnTo>
                  <a:lnTo>
                    <a:pt x="24" y="13"/>
                  </a:lnTo>
                  <a:lnTo>
                    <a:pt x="21" y="16"/>
                  </a:lnTo>
                  <a:lnTo>
                    <a:pt x="18" y="18"/>
                  </a:lnTo>
                  <a:lnTo>
                    <a:pt x="12" y="19"/>
                  </a:lnTo>
                  <a:lnTo>
                    <a:pt x="7" y="18"/>
                  </a:lnTo>
                  <a:lnTo>
                    <a:pt x="3" y="16"/>
                  </a:lnTo>
                  <a:lnTo>
                    <a:pt x="1" y="13"/>
                  </a:lnTo>
                  <a:lnTo>
                    <a:pt x="0" y="9"/>
                  </a:lnTo>
                  <a:lnTo>
                    <a:pt x="1" y="5"/>
                  </a:lnTo>
                  <a:lnTo>
                    <a:pt x="3" y="2"/>
                  </a:lnTo>
                  <a:lnTo>
                    <a:pt x="7" y="1"/>
                  </a:lnTo>
                  <a:lnTo>
                    <a:pt x="12" y="0"/>
                  </a:lnTo>
                </a:path>
              </a:pathLst>
            </a:custGeom>
            <a:solidFill>
              <a:srgbClr val="5F5F5F"/>
            </a:solidFill>
            <a:ln w="9525" algn="ctr">
              <a:noFill/>
              <a:round/>
              <a:headEnd/>
              <a:tailEnd/>
            </a:ln>
          </p:spPr>
          <p:txBody>
            <a:bodyPr wrap="none" anchor="ctr" anchorCtr="1"/>
            <a:lstStyle/>
            <a:p>
              <a:endParaRPr lang="ko-KR" altLang="en-US"/>
            </a:p>
          </p:txBody>
        </p:sp>
        <p:sp>
          <p:nvSpPr>
            <p:cNvPr id="893" name="Freeform 28"/>
            <p:cNvSpPr>
              <a:spLocks/>
            </p:cNvSpPr>
            <p:nvPr/>
          </p:nvSpPr>
          <p:spPr bwMode="auto">
            <a:xfrm>
              <a:off x="3909" y="2203"/>
              <a:ext cx="4" cy="21"/>
            </a:xfrm>
            <a:custGeom>
              <a:avLst/>
              <a:gdLst>
                <a:gd name="T0" fmla="*/ 1 w 4"/>
                <a:gd name="T1" fmla="*/ 20 h 21"/>
                <a:gd name="T2" fmla="*/ 1 w 4"/>
                <a:gd name="T3" fmla="*/ 19 h 21"/>
                <a:gd name="T4" fmla="*/ 0 w 4"/>
                <a:gd name="T5" fmla="*/ 17 h 21"/>
                <a:gd name="T6" fmla="*/ 0 w 4"/>
                <a:gd name="T7" fmla="*/ 14 h 21"/>
                <a:gd name="T8" fmla="*/ 0 w 4"/>
                <a:gd name="T9" fmla="*/ 10 h 21"/>
                <a:gd name="T10" fmla="*/ 0 w 4"/>
                <a:gd name="T11" fmla="*/ 6 h 21"/>
                <a:gd name="T12" fmla="*/ 0 w 4"/>
                <a:gd name="T13" fmla="*/ 3 h 21"/>
                <a:gd name="T14" fmla="*/ 1 w 4"/>
                <a:gd name="T15" fmla="*/ 2 h 21"/>
                <a:gd name="T16" fmla="*/ 1 w 4"/>
                <a:gd name="T17" fmla="*/ 0 h 21"/>
                <a:gd name="T18" fmla="*/ 2 w 4"/>
                <a:gd name="T19" fmla="*/ 2 h 21"/>
                <a:gd name="T20" fmla="*/ 3 w 4"/>
                <a:gd name="T21" fmla="*/ 3 h 21"/>
                <a:gd name="T22" fmla="*/ 3 w 4"/>
                <a:gd name="T23" fmla="*/ 6 h 21"/>
                <a:gd name="T24" fmla="*/ 3 w 4"/>
                <a:gd name="T25" fmla="*/ 10 h 21"/>
                <a:gd name="T26" fmla="*/ 3 w 4"/>
                <a:gd name="T27" fmla="*/ 14 h 21"/>
                <a:gd name="T28" fmla="*/ 3 w 4"/>
                <a:gd name="T29" fmla="*/ 17 h 21"/>
                <a:gd name="T30" fmla="*/ 2 w 4"/>
                <a:gd name="T31" fmla="*/ 19 h 21"/>
                <a:gd name="T32" fmla="*/ 1 w 4"/>
                <a:gd name="T33" fmla="*/ 2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21"/>
                <a:gd name="T53" fmla="*/ 4 w 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21">
                  <a:moveTo>
                    <a:pt x="1" y="20"/>
                  </a:moveTo>
                  <a:lnTo>
                    <a:pt x="1" y="19"/>
                  </a:lnTo>
                  <a:lnTo>
                    <a:pt x="0" y="17"/>
                  </a:lnTo>
                  <a:lnTo>
                    <a:pt x="0" y="14"/>
                  </a:lnTo>
                  <a:lnTo>
                    <a:pt x="0" y="10"/>
                  </a:lnTo>
                  <a:lnTo>
                    <a:pt x="0" y="6"/>
                  </a:lnTo>
                  <a:lnTo>
                    <a:pt x="0" y="3"/>
                  </a:lnTo>
                  <a:lnTo>
                    <a:pt x="1" y="2"/>
                  </a:lnTo>
                  <a:lnTo>
                    <a:pt x="1" y="0"/>
                  </a:lnTo>
                  <a:lnTo>
                    <a:pt x="2" y="2"/>
                  </a:lnTo>
                  <a:lnTo>
                    <a:pt x="3" y="3"/>
                  </a:lnTo>
                  <a:lnTo>
                    <a:pt x="3" y="6"/>
                  </a:lnTo>
                  <a:lnTo>
                    <a:pt x="3" y="10"/>
                  </a:lnTo>
                  <a:lnTo>
                    <a:pt x="3" y="14"/>
                  </a:lnTo>
                  <a:lnTo>
                    <a:pt x="3" y="17"/>
                  </a:lnTo>
                  <a:lnTo>
                    <a:pt x="2" y="19"/>
                  </a:lnTo>
                  <a:lnTo>
                    <a:pt x="1" y="20"/>
                  </a:lnTo>
                </a:path>
              </a:pathLst>
            </a:custGeom>
            <a:solidFill>
              <a:srgbClr val="5F5F5F"/>
            </a:solidFill>
            <a:ln w="9525" algn="ctr">
              <a:noFill/>
              <a:round/>
              <a:headEnd/>
              <a:tailEnd/>
            </a:ln>
          </p:spPr>
          <p:txBody>
            <a:bodyPr wrap="none" anchor="ctr" anchorCtr="1"/>
            <a:lstStyle/>
            <a:p>
              <a:endParaRPr lang="ko-KR" altLang="en-US"/>
            </a:p>
          </p:txBody>
        </p:sp>
        <p:sp>
          <p:nvSpPr>
            <p:cNvPr id="894" name="Freeform 29"/>
            <p:cNvSpPr>
              <a:spLocks/>
            </p:cNvSpPr>
            <p:nvPr/>
          </p:nvSpPr>
          <p:spPr bwMode="auto">
            <a:xfrm>
              <a:off x="3909" y="2203"/>
              <a:ext cx="11" cy="27"/>
            </a:xfrm>
            <a:custGeom>
              <a:avLst/>
              <a:gdLst>
                <a:gd name="T0" fmla="*/ 4 w 10"/>
                <a:gd name="T1" fmla="*/ 26 h 27"/>
                <a:gd name="T2" fmla="*/ 4 w 10"/>
                <a:gd name="T3" fmla="*/ 26 h 27"/>
                <a:gd name="T4" fmla="*/ 2 w 10"/>
                <a:gd name="T5" fmla="*/ 25 h 27"/>
                <a:gd name="T6" fmla="*/ 1 w 10"/>
                <a:gd name="T7" fmla="*/ 22 h 27"/>
                <a:gd name="T8" fmla="*/ 1 w 10"/>
                <a:gd name="T9" fmla="*/ 18 h 27"/>
                <a:gd name="T10" fmla="*/ 0 w 10"/>
                <a:gd name="T11" fmla="*/ 13 h 27"/>
                <a:gd name="T12" fmla="*/ 1 w 10"/>
                <a:gd name="T13" fmla="*/ 8 h 27"/>
                <a:gd name="T14" fmla="*/ 1 w 10"/>
                <a:gd name="T15" fmla="*/ 4 h 27"/>
                <a:gd name="T16" fmla="*/ 2 w 10"/>
                <a:gd name="T17" fmla="*/ 2 h 27"/>
                <a:gd name="T18" fmla="*/ 4 w 10"/>
                <a:gd name="T19" fmla="*/ 0 h 27"/>
                <a:gd name="T20" fmla="*/ 29 w 10"/>
                <a:gd name="T21" fmla="*/ 2 h 27"/>
                <a:gd name="T22" fmla="*/ 35 w 10"/>
                <a:gd name="T23" fmla="*/ 4 h 27"/>
                <a:gd name="T24" fmla="*/ 35 w 10"/>
                <a:gd name="T25" fmla="*/ 8 h 27"/>
                <a:gd name="T26" fmla="*/ 39 w 10"/>
                <a:gd name="T27" fmla="*/ 13 h 27"/>
                <a:gd name="T28" fmla="*/ 35 w 10"/>
                <a:gd name="T29" fmla="*/ 18 h 27"/>
                <a:gd name="T30" fmla="*/ 35 w 10"/>
                <a:gd name="T31" fmla="*/ 22 h 27"/>
                <a:gd name="T32" fmla="*/ 29 w 10"/>
                <a:gd name="T33" fmla="*/ 25 h 27"/>
                <a:gd name="T34" fmla="*/ 4 w 10"/>
                <a:gd name="T35" fmla="*/ 26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27"/>
                <a:gd name="T56" fmla="*/ 10 w 10"/>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27">
                  <a:moveTo>
                    <a:pt x="4" y="26"/>
                  </a:moveTo>
                  <a:lnTo>
                    <a:pt x="4" y="26"/>
                  </a:lnTo>
                  <a:lnTo>
                    <a:pt x="2" y="25"/>
                  </a:lnTo>
                  <a:lnTo>
                    <a:pt x="1" y="22"/>
                  </a:lnTo>
                  <a:lnTo>
                    <a:pt x="1" y="18"/>
                  </a:lnTo>
                  <a:lnTo>
                    <a:pt x="0" y="13"/>
                  </a:lnTo>
                  <a:lnTo>
                    <a:pt x="1" y="8"/>
                  </a:lnTo>
                  <a:lnTo>
                    <a:pt x="1" y="4"/>
                  </a:lnTo>
                  <a:lnTo>
                    <a:pt x="2" y="2"/>
                  </a:lnTo>
                  <a:lnTo>
                    <a:pt x="4" y="0"/>
                  </a:lnTo>
                  <a:lnTo>
                    <a:pt x="6" y="2"/>
                  </a:lnTo>
                  <a:lnTo>
                    <a:pt x="8" y="4"/>
                  </a:lnTo>
                  <a:lnTo>
                    <a:pt x="8" y="8"/>
                  </a:lnTo>
                  <a:lnTo>
                    <a:pt x="9" y="13"/>
                  </a:lnTo>
                  <a:lnTo>
                    <a:pt x="8" y="18"/>
                  </a:lnTo>
                  <a:lnTo>
                    <a:pt x="8" y="22"/>
                  </a:lnTo>
                  <a:lnTo>
                    <a:pt x="6" y="25"/>
                  </a:lnTo>
                  <a:lnTo>
                    <a:pt x="4" y="26"/>
                  </a:lnTo>
                </a:path>
              </a:pathLst>
            </a:custGeom>
            <a:solidFill>
              <a:srgbClr val="5F5F5F"/>
            </a:solidFill>
            <a:ln w="9525" algn="ctr">
              <a:noFill/>
              <a:round/>
              <a:headEnd/>
              <a:tailEnd/>
            </a:ln>
          </p:spPr>
          <p:txBody>
            <a:bodyPr wrap="none" anchor="ctr" anchorCtr="1"/>
            <a:lstStyle/>
            <a:p>
              <a:endParaRPr lang="ko-KR" altLang="en-US"/>
            </a:p>
          </p:txBody>
        </p:sp>
        <p:sp>
          <p:nvSpPr>
            <p:cNvPr id="895" name="Freeform 30"/>
            <p:cNvSpPr>
              <a:spLocks/>
            </p:cNvSpPr>
            <p:nvPr/>
          </p:nvSpPr>
          <p:spPr bwMode="auto">
            <a:xfrm>
              <a:off x="3899" y="2232"/>
              <a:ext cx="3" cy="6"/>
            </a:xfrm>
            <a:custGeom>
              <a:avLst/>
              <a:gdLst>
                <a:gd name="T0" fmla="*/ 1 w 3"/>
                <a:gd name="T1" fmla="*/ 5 h 6"/>
                <a:gd name="T2" fmla="*/ 2 w 3"/>
                <a:gd name="T3" fmla="*/ 5 h 6"/>
                <a:gd name="T4" fmla="*/ 2 w 3"/>
                <a:gd name="T5" fmla="*/ 4 h 6"/>
                <a:gd name="T6" fmla="*/ 2 w 3"/>
                <a:gd name="T7" fmla="*/ 4 h 6"/>
                <a:gd name="T8" fmla="*/ 2 w 3"/>
                <a:gd name="T9" fmla="*/ 2 h 6"/>
                <a:gd name="T10" fmla="*/ 2 w 3"/>
                <a:gd name="T11" fmla="*/ 1 h 6"/>
                <a:gd name="T12" fmla="*/ 2 w 3"/>
                <a:gd name="T13" fmla="*/ 1 h 6"/>
                <a:gd name="T14" fmla="*/ 2 w 3"/>
                <a:gd name="T15" fmla="*/ 0 h 6"/>
                <a:gd name="T16" fmla="*/ 1 w 3"/>
                <a:gd name="T17" fmla="*/ 0 h 6"/>
                <a:gd name="T18" fmla="*/ 1 w 3"/>
                <a:gd name="T19" fmla="*/ 0 h 6"/>
                <a:gd name="T20" fmla="*/ 1 w 3"/>
                <a:gd name="T21" fmla="*/ 1 h 6"/>
                <a:gd name="T22" fmla="*/ 0 w 3"/>
                <a:gd name="T23" fmla="*/ 1 h 6"/>
                <a:gd name="T24" fmla="*/ 0 w 3"/>
                <a:gd name="T25" fmla="*/ 2 h 6"/>
                <a:gd name="T26" fmla="*/ 0 w 3"/>
                <a:gd name="T27" fmla="*/ 4 h 6"/>
                <a:gd name="T28" fmla="*/ 1 w 3"/>
                <a:gd name="T29" fmla="*/ 4 h 6"/>
                <a:gd name="T30" fmla="*/ 1 w 3"/>
                <a:gd name="T31" fmla="*/ 5 h 6"/>
                <a:gd name="T32" fmla="*/ 1 w 3"/>
                <a:gd name="T33" fmla="*/ 5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6"/>
                <a:gd name="T53" fmla="*/ 3 w 3"/>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6">
                  <a:moveTo>
                    <a:pt x="1" y="5"/>
                  </a:moveTo>
                  <a:lnTo>
                    <a:pt x="2" y="5"/>
                  </a:lnTo>
                  <a:lnTo>
                    <a:pt x="2" y="4"/>
                  </a:lnTo>
                  <a:lnTo>
                    <a:pt x="2" y="2"/>
                  </a:lnTo>
                  <a:lnTo>
                    <a:pt x="2" y="1"/>
                  </a:lnTo>
                  <a:lnTo>
                    <a:pt x="2" y="0"/>
                  </a:lnTo>
                  <a:lnTo>
                    <a:pt x="1" y="0"/>
                  </a:lnTo>
                  <a:lnTo>
                    <a:pt x="1" y="1"/>
                  </a:lnTo>
                  <a:lnTo>
                    <a:pt x="0" y="1"/>
                  </a:lnTo>
                  <a:lnTo>
                    <a:pt x="0" y="2"/>
                  </a:lnTo>
                  <a:lnTo>
                    <a:pt x="0" y="4"/>
                  </a:lnTo>
                  <a:lnTo>
                    <a:pt x="1" y="4"/>
                  </a:lnTo>
                  <a:lnTo>
                    <a:pt x="1" y="5"/>
                  </a:lnTo>
                </a:path>
              </a:pathLst>
            </a:custGeom>
            <a:solidFill>
              <a:srgbClr val="5F5F5F"/>
            </a:solidFill>
            <a:ln w="9525" algn="ctr">
              <a:noFill/>
              <a:round/>
              <a:headEnd/>
              <a:tailEnd/>
            </a:ln>
          </p:spPr>
          <p:txBody>
            <a:bodyPr wrap="none" anchor="ctr" anchorCtr="1"/>
            <a:lstStyle/>
            <a:p>
              <a:endParaRPr lang="ko-KR" altLang="en-US"/>
            </a:p>
          </p:txBody>
        </p:sp>
        <p:sp>
          <p:nvSpPr>
            <p:cNvPr id="896" name="Freeform 31"/>
            <p:cNvSpPr>
              <a:spLocks/>
            </p:cNvSpPr>
            <p:nvPr/>
          </p:nvSpPr>
          <p:spPr bwMode="auto">
            <a:xfrm>
              <a:off x="3899" y="2232"/>
              <a:ext cx="10" cy="12"/>
            </a:xfrm>
            <a:custGeom>
              <a:avLst/>
              <a:gdLst>
                <a:gd name="T0" fmla="*/ 4 w 9"/>
                <a:gd name="T1" fmla="*/ 11 h 12"/>
                <a:gd name="T2" fmla="*/ 4 w 9"/>
                <a:gd name="T3" fmla="*/ 11 h 12"/>
                <a:gd name="T4" fmla="*/ 33 w 9"/>
                <a:gd name="T5" fmla="*/ 10 h 12"/>
                <a:gd name="T6" fmla="*/ 37 w 9"/>
                <a:gd name="T7" fmla="*/ 9 h 12"/>
                <a:gd name="T8" fmla="*/ 41 w 9"/>
                <a:gd name="T9" fmla="*/ 8 h 12"/>
                <a:gd name="T10" fmla="*/ 41 w 9"/>
                <a:gd name="T11" fmla="*/ 5 h 12"/>
                <a:gd name="T12" fmla="*/ 41 w 9"/>
                <a:gd name="T13" fmla="*/ 3 h 12"/>
                <a:gd name="T14" fmla="*/ 37 w 9"/>
                <a:gd name="T15" fmla="*/ 2 h 12"/>
                <a:gd name="T16" fmla="*/ 33 w 9"/>
                <a:gd name="T17" fmla="*/ 1 h 12"/>
                <a:gd name="T18" fmla="*/ 4 w 9"/>
                <a:gd name="T19" fmla="*/ 0 h 12"/>
                <a:gd name="T20" fmla="*/ 3 w 9"/>
                <a:gd name="T21" fmla="*/ 1 h 12"/>
                <a:gd name="T22" fmla="*/ 2 w 9"/>
                <a:gd name="T23" fmla="*/ 2 h 12"/>
                <a:gd name="T24" fmla="*/ 0 w 9"/>
                <a:gd name="T25" fmla="*/ 3 h 12"/>
                <a:gd name="T26" fmla="*/ 0 w 9"/>
                <a:gd name="T27" fmla="*/ 5 h 12"/>
                <a:gd name="T28" fmla="*/ 0 w 9"/>
                <a:gd name="T29" fmla="*/ 8 h 12"/>
                <a:gd name="T30" fmla="*/ 2 w 9"/>
                <a:gd name="T31" fmla="*/ 9 h 12"/>
                <a:gd name="T32" fmla="*/ 3 w 9"/>
                <a:gd name="T33" fmla="*/ 10 h 12"/>
                <a:gd name="T34" fmla="*/ 4 w 9"/>
                <a:gd name="T35" fmla="*/ 11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2"/>
                <a:gd name="T56" fmla="*/ 9 w 9"/>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2">
                  <a:moveTo>
                    <a:pt x="4" y="11"/>
                  </a:moveTo>
                  <a:lnTo>
                    <a:pt x="4" y="11"/>
                  </a:lnTo>
                  <a:lnTo>
                    <a:pt x="6" y="10"/>
                  </a:lnTo>
                  <a:lnTo>
                    <a:pt x="7" y="9"/>
                  </a:lnTo>
                  <a:lnTo>
                    <a:pt x="8" y="8"/>
                  </a:lnTo>
                  <a:lnTo>
                    <a:pt x="8" y="5"/>
                  </a:lnTo>
                  <a:lnTo>
                    <a:pt x="8" y="3"/>
                  </a:lnTo>
                  <a:lnTo>
                    <a:pt x="7" y="2"/>
                  </a:lnTo>
                  <a:lnTo>
                    <a:pt x="6" y="1"/>
                  </a:lnTo>
                  <a:lnTo>
                    <a:pt x="4" y="0"/>
                  </a:lnTo>
                  <a:lnTo>
                    <a:pt x="3" y="1"/>
                  </a:lnTo>
                  <a:lnTo>
                    <a:pt x="2" y="2"/>
                  </a:lnTo>
                  <a:lnTo>
                    <a:pt x="0" y="3"/>
                  </a:lnTo>
                  <a:lnTo>
                    <a:pt x="0" y="5"/>
                  </a:lnTo>
                  <a:lnTo>
                    <a:pt x="0" y="8"/>
                  </a:lnTo>
                  <a:lnTo>
                    <a:pt x="2" y="9"/>
                  </a:lnTo>
                  <a:lnTo>
                    <a:pt x="3" y="10"/>
                  </a:lnTo>
                  <a:lnTo>
                    <a:pt x="4" y="11"/>
                  </a:lnTo>
                </a:path>
              </a:pathLst>
            </a:custGeom>
            <a:solidFill>
              <a:srgbClr val="5F5F5F"/>
            </a:solidFill>
            <a:ln w="9525" algn="ctr">
              <a:noFill/>
              <a:round/>
              <a:headEnd/>
              <a:tailEnd/>
            </a:ln>
          </p:spPr>
          <p:txBody>
            <a:bodyPr wrap="none" anchor="ctr" anchorCtr="1"/>
            <a:lstStyle/>
            <a:p>
              <a:endParaRPr lang="ko-KR" altLang="en-US"/>
            </a:p>
          </p:txBody>
        </p:sp>
        <p:sp>
          <p:nvSpPr>
            <p:cNvPr id="897" name="Freeform 32"/>
            <p:cNvSpPr>
              <a:spLocks/>
            </p:cNvSpPr>
            <p:nvPr/>
          </p:nvSpPr>
          <p:spPr bwMode="auto">
            <a:xfrm>
              <a:off x="3886" y="2245"/>
              <a:ext cx="2" cy="5"/>
            </a:xfrm>
            <a:custGeom>
              <a:avLst/>
              <a:gdLst>
                <a:gd name="T0" fmla="*/ 0 w 1"/>
                <a:gd name="T1" fmla="*/ 4 h 5"/>
                <a:gd name="T2" fmla="*/ 0 w 1"/>
                <a:gd name="T3" fmla="*/ 4 h 5"/>
                <a:gd name="T4" fmla="*/ 0 w 1"/>
                <a:gd name="T5" fmla="*/ 3 h 5"/>
                <a:gd name="T6" fmla="*/ 0 w 1"/>
                <a:gd name="T7" fmla="*/ 3 h 5"/>
                <a:gd name="T8" fmla="*/ 0 w 1"/>
                <a:gd name="T9" fmla="*/ 2 h 5"/>
                <a:gd name="T10" fmla="*/ 0 w 1"/>
                <a:gd name="T11" fmla="*/ 1 h 5"/>
                <a:gd name="T12" fmla="*/ 0 w 1"/>
                <a:gd name="T13" fmla="*/ 1 h 5"/>
                <a:gd name="T14" fmla="*/ 0 w 1"/>
                <a:gd name="T15" fmla="*/ 0 h 5"/>
                <a:gd name="T16" fmla="*/ 0 w 1"/>
                <a:gd name="T17" fmla="*/ 0 h 5"/>
                <a:gd name="T18" fmla="*/ 0 w 1"/>
                <a:gd name="T19" fmla="*/ 0 h 5"/>
                <a:gd name="T20" fmla="*/ 0 w 1"/>
                <a:gd name="T21" fmla="*/ 1 h 5"/>
                <a:gd name="T22" fmla="*/ 0 w 1"/>
                <a:gd name="T23" fmla="*/ 1 h 5"/>
                <a:gd name="T24" fmla="*/ 0 w 1"/>
                <a:gd name="T25" fmla="*/ 2 h 5"/>
                <a:gd name="T26" fmla="*/ 0 w 1"/>
                <a:gd name="T27" fmla="*/ 3 h 5"/>
                <a:gd name="T28" fmla="*/ 0 w 1"/>
                <a:gd name="T29" fmla="*/ 3 h 5"/>
                <a:gd name="T30" fmla="*/ 0 w 1"/>
                <a:gd name="T31" fmla="*/ 4 h 5"/>
                <a:gd name="T32" fmla="*/ 0 w 1"/>
                <a:gd name="T33" fmla="*/ 4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5"/>
                <a:gd name="T53" fmla="*/ 1 w 1"/>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5">
                  <a:moveTo>
                    <a:pt x="0" y="4"/>
                  </a:moveTo>
                  <a:lnTo>
                    <a:pt x="0" y="4"/>
                  </a:lnTo>
                  <a:lnTo>
                    <a:pt x="0" y="3"/>
                  </a:lnTo>
                  <a:lnTo>
                    <a:pt x="0" y="2"/>
                  </a:lnTo>
                  <a:lnTo>
                    <a:pt x="0" y="1"/>
                  </a:lnTo>
                  <a:lnTo>
                    <a:pt x="0" y="0"/>
                  </a:lnTo>
                  <a:lnTo>
                    <a:pt x="0" y="1"/>
                  </a:lnTo>
                  <a:lnTo>
                    <a:pt x="0" y="2"/>
                  </a:lnTo>
                  <a:lnTo>
                    <a:pt x="0" y="3"/>
                  </a:lnTo>
                  <a:lnTo>
                    <a:pt x="0" y="4"/>
                  </a:lnTo>
                </a:path>
              </a:pathLst>
            </a:custGeom>
            <a:solidFill>
              <a:srgbClr val="5F5F5F"/>
            </a:solidFill>
            <a:ln w="9525" algn="ctr">
              <a:noFill/>
              <a:round/>
              <a:headEnd/>
              <a:tailEnd/>
            </a:ln>
          </p:spPr>
          <p:txBody>
            <a:bodyPr wrap="none" anchor="ctr" anchorCtr="1"/>
            <a:lstStyle/>
            <a:p>
              <a:endParaRPr lang="ko-KR" altLang="en-US"/>
            </a:p>
          </p:txBody>
        </p:sp>
        <p:sp>
          <p:nvSpPr>
            <p:cNvPr id="898" name="Freeform 33"/>
            <p:cNvSpPr>
              <a:spLocks/>
            </p:cNvSpPr>
            <p:nvPr/>
          </p:nvSpPr>
          <p:spPr bwMode="auto">
            <a:xfrm>
              <a:off x="3886" y="2245"/>
              <a:ext cx="8" cy="11"/>
            </a:xfrm>
            <a:custGeom>
              <a:avLst/>
              <a:gdLst>
                <a:gd name="T0" fmla="*/ 3 w 7"/>
                <a:gd name="T1" fmla="*/ 10 h 11"/>
                <a:gd name="T2" fmla="*/ 3 w 7"/>
                <a:gd name="T3" fmla="*/ 10 h 11"/>
                <a:gd name="T4" fmla="*/ 43 w 7"/>
                <a:gd name="T5" fmla="*/ 10 h 11"/>
                <a:gd name="T6" fmla="*/ 49 w 7"/>
                <a:gd name="T7" fmla="*/ 8 h 11"/>
                <a:gd name="T8" fmla="*/ 49 w 7"/>
                <a:gd name="T9" fmla="*/ 7 h 11"/>
                <a:gd name="T10" fmla="*/ 49 w 7"/>
                <a:gd name="T11" fmla="*/ 6 h 11"/>
                <a:gd name="T12" fmla="*/ 49 w 7"/>
                <a:gd name="T13" fmla="*/ 3 h 11"/>
                <a:gd name="T14" fmla="*/ 49 w 7"/>
                <a:gd name="T15" fmla="*/ 2 h 11"/>
                <a:gd name="T16" fmla="*/ 43 w 7"/>
                <a:gd name="T17" fmla="*/ 1 h 11"/>
                <a:gd name="T18" fmla="*/ 3 w 7"/>
                <a:gd name="T19" fmla="*/ 0 h 11"/>
                <a:gd name="T20" fmla="*/ 2 w 7"/>
                <a:gd name="T21" fmla="*/ 1 h 11"/>
                <a:gd name="T22" fmla="*/ 1 w 7"/>
                <a:gd name="T23" fmla="*/ 2 h 11"/>
                <a:gd name="T24" fmla="*/ 0 w 7"/>
                <a:gd name="T25" fmla="*/ 3 h 11"/>
                <a:gd name="T26" fmla="*/ 0 w 7"/>
                <a:gd name="T27" fmla="*/ 6 h 11"/>
                <a:gd name="T28" fmla="*/ 0 w 7"/>
                <a:gd name="T29" fmla="*/ 7 h 11"/>
                <a:gd name="T30" fmla="*/ 1 w 7"/>
                <a:gd name="T31" fmla="*/ 8 h 11"/>
                <a:gd name="T32" fmla="*/ 2 w 7"/>
                <a:gd name="T33" fmla="*/ 10 h 11"/>
                <a:gd name="T34" fmla="*/ 3 w 7"/>
                <a:gd name="T35" fmla="*/ 1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1"/>
                <a:gd name="T56" fmla="*/ 7 w 7"/>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1">
                  <a:moveTo>
                    <a:pt x="3" y="10"/>
                  </a:moveTo>
                  <a:lnTo>
                    <a:pt x="3" y="10"/>
                  </a:lnTo>
                  <a:lnTo>
                    <a:pt x="5" y="10"/>
                  </a:lnTo>
                  <a:lnTo>
                    <a:pt x="6" y="8"/>
                  </a:lnTo>
                  <a:lnTo>
                    <a:pt x="6" y="7"/>
                  </a:lnTo>
                  <a:lnTo>
                    <a:pt x="6" y="6"/>
                  </a:lnTo>
                  <a:lnTo>
                    <a:pt x="6" y="3"/>
                  </a:lnTo>
                  <a:lnTo>
                    <a:pt x="6" y="2"/>
                  </a:lnTo>
                  <a:lnTo>
                    <a:pt x="5" y="1"/>
                  </a:lnTo>
                  <a:lnTo>
                    <a:pt x="3" y="0"/>
                  </a:lnTo>
                  <a:lnTo>
                    <a:pt x="2" y="1"/>
                  </a:lnTo>
                  <a:lnTo>
                    <a:pt x="1" y="2"/>
                  </a:lnTo>
                  <a:lnTo>
                    <a:pt x="0" y="3"/>
                  </a:lnTo>
                  <a:lnTo>
                    <a:pt x="0" y="6"/>
                  </a:lnTo>
                  <a:lnTo>
                    <a:pt x="0" y="7"/>
                  </a:lnTo>
                  <a:lnTo>
                    <a:pt x="1" y="8"/>
                  </a:lnTo>
                  <a:lnTo>
                    <a:pt x="2" y="10"/>
                  </a:lnTo>
                  <a:lnTo>
                    <a:pt x="3" y="10"/>
                  </a:lnTo>
                </a:path>
              </a:pathLst>
            </a:custGeom>
            <a:solidFill>
              <a:srgbClr val="5F5F5F"/>
            </a:solidFill>
            <a:ln w="9525" algn="ctr">
              <a:noFill/>
              <a:round/>
              <a:headEnd/>
              <a:tailEnd/>
            </a:ln>
          </p:spPr>
          <p:txBody>
            <a:bodyPr wrap="none" anchor="ctr" anchorCtr="1"/>
            <a:lstStyle/>
            <a:p>
              <a:endParaRPr lang="ko-KR" altLang="en-US"/>
            </a:p>
          </p:txBody>
        </p:sp>
        <p:sp>
          <p:nvSpPr>
            <p:cNvPr id="899" name="Freeform 34"/>
            <p:cNvSpPr>
              <a:spLocks/>
            </p:cNvSpPr>
            <p:nvPr/>
          </p:nvSpPr>
          <p:spPr bwMode="auto">
            <a:xfrm>
              <a:off x="3877" y="2255"/>
              <a:ext cx="3" cy="8"/>
            </a:xfrm>
            <a:custGeom>
              <a:avLst/>
              <a:gdLst>
                <a:gd name="T0" fmla="*/ 1 w 3"/>
                <a:gd name="T1" fmla="*/ 7 h 8"/>
                <a:gd name="T2" fmla="*/ 2 w 3"/>
                <a:gd name="T3" fmla="*/ 6 h 8"/>
                <a:gd name="T4" fmla="*/ 2 w 3"/>
                <a:gd name="T5" fmla="*/ 6 h 8"/>
                <a:gd name="T6" fmla="*/ 2 w 3"/>
                <a:gd name="T7" fmla="*/ 5 h 8"/>
                <a:gd name="T8" fmla="*/ 2 w 3"/>
                <a:gd name="T9" fmla="*/ 4 h 8"/>
                <a:gd name="T10" fmla="*/ 2 w 3"/>
                <a:gd name="T11" fmla="*/ 2 h 8"/>
                <a:gd name="T12" fmla="*/ 2 w 3"/>
                <a:gd name="T13" fmla="*/ 1 h 8"/>
                <a:gd name="T14" fmla="*/ 2 w 3"/>
                <a:gd name="T15" fmla="*/ 1 h 8"/>
                <a:gd name="T16" fmla="*/ 1 w 3"/>
                <a:gd name="T17" fmla="*/ 0 h 8"/>
                <a:gd name="T18" fmla="*/ 1 w 3"/>
                <a:gd name="T19" fmla="*/ 1 h 8"/>
                <a:gd name="T20" fmla="*/ 0 w 3"/>
                <a:gd name="T21" fmla="*/ 1 h 8"/>
                <a:gd name="T22" fmla="*/ 0 w 3"/>
                <a:gd name="T23" fmla="*/ 2 h 8"/>
                <a:gd name="T24" fmla="*/ 0 w 3"/>
                <a:gd name="T25" fmla="*/ 4 h 8"/>
                <a:gd name="T26" fmla="*/ 0 w 3"/>
                <a:gd name="T27" fmla="*/ 5 h 8"/>
                <a:gd name="T28" fmla="*/ 0 w 3"/>
                <a:gd name="T29" fmla="*/ 6 h 8"/>
                <a:gd name="T30" fmla="*/ 1 w 3"/>
                <a:gd name="T31" fmla="*/ 6 h 8"/>
                <a:gd name="T32" fmla="*/ 1 w 3"/>
                <a:gd name="T33" fmla="*/ 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8"/>
                <a:gd name="T53" fmla="*/ 3 w 3"/>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8">
                  <a:moveTo>
                    <a:pt x="1" y="7"/>
                  </a:moveTo>
                  <a:lnTo>
                    <a:pt x="2" y="6"/>
                  </a:lnTo>
                  <a:lnTo>
                    <a:pt x="2" y="5"/>
                  </a:lnTo>
                  <a:lnTo>
                    <a:pt x="2" y="4"/>
                  </a:lnTo>
                  <a:lnTo>
                    <a:pt x="2" y="2"/>
                  </a:lnTo>
                  <a:lnTo>
                    <a:pt x="2" y="1"/>
                  </a:lnTo>
                  <a:lnTo>
                    <a:pt x="1" y="0"/>
                  </a:lnTo>
                  <a:lnTo>
                    <a:pt x="1" y="1"/>
                  </a:lnTo>
                  <a:lnTo>
                    <a:pt x="0" y="1"/>
                  </a:lnTo>
                  <a:lnTo>
                    <a:pt x="0" y="2"/>
                  </a:lnTo>
                  <a:lnTo>
                    <a:pt x="0" y="4"/>
                  </a:lnTo>
                  <a:lnTo>
                    <a:pt x="0" y="5"/>
                  </a:lnTo>
                  <a:lnTo>
                    <a:pt x="0" y="6"/>
                  </a:lnTo>
                  <a:lnTo>
                    <a:pt x="1" y="6"/>
                  </a:lnTo>
                  <a:lnTo>
                    <a:pt x="1" y="7"/>
                  </a:lnTo>
                </a:path>
              </a:pathLst>
            </a:custGeom>
            <a:solidFill>
              <a:srgbClr val="5F5F5F"/>
            </a:solidFill>
            <a:ln w="9525" algn="ctr">
              <a:noFill/>
              <a:round/>
              <a:headEnd/>
              <a:tailEnd/>
            </a:ln>
          </p:spPr>
          <p:txBody>
            <a:bodyPr wrap="none" anchor="ctr" anchorCtr="1"/>
            <a:lstStyle/>
            <a:p>
              <a:endParaRPr lang="ko-KR" altLang="en-US"/>
            </a:p>
          </p:txBody>
        </p:sp>
        <p:sp>
          <p:nvSpPr>
            <p:cNvPr id="900" name="Freeform 35"/>
            <p:cNvSpPr>
              <a:spLocks/>
            </p:cNvSpPr>
            <p:nvPr/>
          </p:nvSpPr>
          <p:spPr bwMode="auto">
            <a:xfrm>
              <a:off x="3877" y="2255"/>
              <a:ext cx="9" cy="14"/>
            </a:xfrm>
            <a:custGeom>
              <a:avLst/>
              <a:gdLst>
                <a:gd name="T0" fmla="*/ 4 w 9"/>
                <a:gd name="T1" fmla="*/ 13 h 14"/>
                <a:gd name="T2" fmla="*/ 4 w 9"/>
                <a:gd name="T3" fmla="*/ 13 h 14"/>
                <a:gd name="T4" fmla="*/ 6 w 9"/>
                <a:gd name="T5" fmla="*/ 12 h 14"/>
                <a:gd name="T6" fmla="*/ 7 w 9"/>
                <a:gd name="T7" fmla="*/ 11 h 14"/>
                <a:gd name="T8" fmla="*/ 8 w 9"/>
                <a:gd name="T9" fmla="*/ 9 h 14"/>
                <a:gd name="T10" fmla="*/ 8 w 9"/>
                <a:gd name="T11" fmla="*/ 7 h 14"/>
                <a:gd name="T12" fmla="*/ 8 w 9"/>
                <a:gd name="T13" fmla="*/ 4 h 14"/>
                <a:gd name="T14" fmla="*/ 7 w 9"/>
                <a:gd name="T15" fmla="*/ 2 h 14"/>
                <a:gd name="T16" fmla="*/ 6 w 9"/>
                <a:gd name="T17" fmla="*/ 1 h 14"/>
                <a:gd name="T18" fmla="*/ 4 w 9"/>
                <a:gd name="T19" fmla="*/ 0 h 14"/>
                <a:gd name="T20" fmla="*/ 3 w 9"/>
                <a:gd name="T21" fmla="*/ 1 h 14"/>
                <a:gd name="T22" fmla="*/ 1 w 9"/>
                <a:gd name="T23" fmla="*/ 2 h 14"/>
                <a:gd name="T24" fmla="*/ 1 w 9"/>
                <a:gd name="T25" fmla="*/ 4 h 14"/>
                <a:gd name="T26" fmla="*/ 0 w 9"/>
                <a:gd name="T27" fmla="*/ 7 h 14"/>
                <a:gd name="T28" fmla="*/ 1 w 9"/>
                <a:gd name="T29" fmla="*/ 9 h 14"/>
                <a:gd name="T30" fmla="*/ 1 w 9"/>
                <a:gd name="T31" fmla="*/ 11 h 14"/>
                <a:gd name="T32" fmla="*/ 3 w 9"/>
                <a:gd name="T33" fmla="*/ 12 h 14"/>
                <a:gd name="T34" fmla="*/ 4 w 9"/>
                <a:gd name="T35" fmla="*/ 1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4"/>
                <a:gd name="T56" fmla="*/ 9 w 9"/>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4">
                  <a:moveTo>
                    <a:pt x="4" y="13"/>
                  </a:moveTo>
                  <a:lnTo>
                    <a:pt x="4" y="13"/>
                  </a:lnTo>
                  <a:lnTo>
                    <a:pt x="6" y="12"/>
                  </a:lnTo>
                  <a:lnTo>
                    <a:pt x="7" y="11"/>
                  </a:lnTo>
                  <a:lnTo>
                    <a:pt x="8" y="9"/>
                  </a:lnTo>
                  <a:lnTo>
                    <a:pt x="8" y="7"/>
                  </a:lnTo>
                  <a:lnTo>
                    <a:pt x="8" y="4"/>
                  </a:lnTo>
                  <a:lnTo>
                    <a:pt x="7" y="2"/>
                  </a:lnTo>
                  <a:lnTo>
                    <a:pt x="6" y="1"/>
                  </a:lnTo>
                  <a:lnTo>
                    <a:pt x="4" y="0"/>
                  </a:lnTo>
                  <a:lnTo>
                    <a:pt x="3" y="1"/>
                  </a:lnTo>
                  <a:lnTo>
                    <a:pt x="1" y="2"/>
                  </a:lnTo>
                  <a:lnTo>
                    <a:pt x="1" y="4"/>
                  </a:lnTo>
                  <a:lnTo>
                    <a:pt x="0" y="7"/>
                  </a:lnTo>
                  <a:lnTo>
                    <a:pt x="1" y="9"/>
                  </a:lnTo>
                  <a:lnTo>
                    <a:pt x="1" y="11"/>
                  </a:lnTo>
                  <a:lnTo>
                    <a:pt x="3" y="12"/>
                  </a:lnTo>
                  <a:lnTo>
                    <a:pt x="4" y="13"/>
                  </a:lnTo>
                </a:path>
              </a:pathLst>
            </a:custGeom>
            <a:solidFill>
              <a:srgbClr val="5F5F5F"/>
            </a:solidFill>
            <a:ln w="9525" algn="ctr">
              <a:noFill/>
              <a:round/>
              <a:headEnd/>
              <a:tailEnd/>
            </a:ln>
          </p:spPr>
          <p:txBody>
            <a:bodyPr wrap="none" anchor="ctr" anchorCtr="1"/>
            <a:lstStyle/>
            <a:p>
              <a:endParaRPr lang="ko-KR" altLang="en-US"/>
            </a:p>
          </p:txBody>
        </p:sp>
        <p:sp>
          <p:nvSpPr>
            <p:cNvPr id="901" name="Freeform 36"/>
            <p:cNvSpPr>
              <a:spLocks/>
            </p:cNvSpPr>
            <p:nvPr/>
          </p:nvSpPr>
          <p:spPr bwMode="auto">
            <a:xfrm>
              <a:off x="3828" y="2300"/>
              <a:ext cx="9" cy="7"/>
            </a:xfrm>
            <a:custGeom>
              <a:avLst/>
              <a:gdLst>
                <a:gd name="T0" fmla="*/ 30 w 8"/>
                <a:gd name="T1" fmla="*/ 6 h 7"/>
                <a:gd name="T2" fmla="*/ 34 w 8"/>
                <a:gd name="T3" fmla="*/ 6 h 7"/>
                <a:gd name="T4" fmla="*/ 38 w 8"/>
                <a:gd name="T5" fmla="*/ 5 h 7"/>
                <a:gd name="T6" fmla="*/ 43 w 8"/>
                <a:gd name="T7" fmla="*/ 4 h 7"/>
                <a:gd name="T8" fmla="*/ 43 w 8"/>
                <a:gd name="T9" fmla="*/ 3 h 7"/>
                <a:gd name="T10" fmla="*/ 43 w 8"/>
                <a:gd name="T11" fmla="*/ 2 h 7"/>
                <a:gd name="T12" fmla="*/ 38 w 8"/>
                <a:gd name="T13" fmla="*/ 1 h 7"/>
                <a:gd name="T14" fmla="*/ 34 w 8"/>
                <a:gd name="T15" fmla="*/ 1 h 7"/>
                <a:gd name="T16" fmla="*/ 30 w 8"/>
                <a:gd name="T17" fmla="*/ 0 h 7"/>
                <a:gd name="T18" fmla="*/ 3 w 8"/>
                <a:gd name="T19" fmla="*/ 1 h 7"/>
                <a:gd name="T20" fmla="*/ 1 w 8"/>
                <a:gd name="T21" fmla="*/ 1 h 7"/>
                <a:gd name="T22" fmla="*/ 1 w 8"/>
                <a:gd name="T23" fmla="*/ 2 h 7"/>
                <a:gd name="T24" fmla="*/ 0 w 8"/>
                <a:gd name="T25" fmla="*/ 3 h 7"/>
                <a:gd name="T26" fmla="*/ 1 w 8"/>
                <a:gd name="T27" fmla="*/ 4 h 7"/>
                <a:gd name="T28" fmla="*/ 1 w 8"/>
                <a:gd name="T29" fmla="*/ 5 h 7"/>
                <a:gd name="T30" fmla="*/ 3 w 8"/>
                <a:gd name="T31" fmla="*/ 6 h 7"/>
                <a:gd name="T32" fmla="*/ 30 w 8"/>
                <a:gd name="T33" fmla="*/ 6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7"/>
                <a:gd name="T53" fmla="*/ 8 w 8"/>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7">
                  <a:moveTo>
                    <a:pt x="4" y="6"/>
                  </a:moveTo>
                  <a:lnTo>
                    <a:pt x="5" y="6"/>
                  </a:lnTo>
                  <a:lnTo>
                    <a:pt x="6" y="5"/>
                  </a:lnTo>
                  <a:lnTo>
                    <a:pt x="7" y="4"/>
                  </a:lnTo>
                  <a:lnTo>
                    <a:pt x="7" y="3"/>
                  </a:lnTo>
                  <a:lnTo>
                    <a:pt x="7" y="2"/>
                  </a:lnTo>
                  <a:lnTo>
                    <a:pt x="6" y="1"/>
                  </a:lnTo>
                  <a:lnTo>
                    <a:pt x="5" y="1"/>
                  </a:lnTo>
                  <a:lnTo>
                    <a:pt x="4" y="0"/>
                  </a:lnTo>
                  <a:lnTo>
                    <a:pt x="3" y="1"/>
                  </a:lnTo>
                  <a:lnTo>
                    <a:pt x="1" y="1"/>
                  </a:lnTo>
                  <a:lnTo>
                    <a:pt x="1" y="2"/>
                  </a:lnTo>
                  <a:lnTo>
                    <a:pt x="0" y="3"/>
                  </a:lnTo>
                  <a:lnTo>
                    <a:pt x="1" y="4"/>
                  </a:lnTo>
                  <a:lnTo>
                    <a:pt x="1" y="5"/>
                  </a:lnTo>
                  <a:lnTo>
                    <a:pt x="3" y="6"/>
                  </a:lnTo>
                  <a:lnTo>
                    <a:pt x="4" y="6"/>
                  </a:lnTo>
                </a:path>
              </a:pathLst>
            </a:custGeom>
            <a:solidFill>
              <a:srgbClr val="5F5F5F"/>
            </a:solidFill>
            <a:ln w="9525" algn="ctr">
              <a:noFill/>
              <a:round/>
              <a:headEnd/>
              <a:tailEnd/>
            </a:ln>
          </p:spPr>
          <p:txBody>
            <a:bodyPr wrap="none" anchor="ctr" anchorCtr="1"/>
            <a:lstStyle/>
            <a:p>
              <a:endParaRPr lang="ko-KR" altLang="en-US"/>
            </a:p>
          </p:txBody>
        </p:sp>
        <p:sp>
          <p:nvSpPr>
            <p:cNvPr id="902" name="Freeform 37"/>
            <p:cNvSpPr>
              <a:spLocks/>
            </p:cNvSpPr>
            <p:nvPr/>
          </p:nvSpPr>
          <p:spPr bwMode="auto">
            <a:xfrm>
              <a:off x="3828" y="2300"/>
              <a:ext cx="16" cy="13"/>
            </a:xfrm>
            <a:custGeom>
              <a:avLst/>
              <a:gdLst>
                <a:gd name="T0" fmla="*/ 56 w 14"/>
                <a:gd name="T1" fmla="*/ 12 h 13"/>
                <a:gd name="T2" fmla="*/ 56 w 14"/>
                <a:gd name="T3" fmla="*/ 12 h 13"/>
                <a:gd name="T4" fmla="*/ 73 w 14"/>
                <a:gd name="T5" fmla="*/ 11 h 13"/>
                <a:gd name="T6" fmla="*/ 95 w 14"/>
                <a:gd name="T7" fmla="*/ 10 h 13"/>
                <a:gd name="T8" fmla="*/ 109 w 14"/>
                <a:gd name="T9" fmla="*/ 8 h 13"/>
                <a:gd name="T10" fmla="*/ 109 w 14"/>
                <a:gd name="T11" fmla="*/ 6 h 13"/>
                <a:gd name="T12" fmla="*/ 109 w 14"/>
                <a:gd name="T13" fmla="*/ 4 h 13"/>
                <a:gd name="T14" fmla="*/ 95 w 14"/>
                <a:gd name="T15" fmla="*/ 2 h 13"/>
                <a:gd name="T16" fmla="*/ 73 w 14"/>
                <a:gd name="T17" fmla="*/ 1 h 13"/>
                <a:gd name="T18" fmla="*/ 56 w 14"/>
                <a:gd name="T19" fmla="*/ 0 h 13"/>
                <a:gd name="T20" fmla="*/ 43 w 14"/>
                <a:gd name="T21" fmla="*/ 1 h 13"/>
                <a:gd name="T22" fmla="*/ 2 w 14"/>
                <a:gd name="T23" fmla="*/ 2 h 13"/>
                <a:gd name="T24" fmla="*/ 1 w 14"/>
                <a:gd name="T25" fmla="*/ 4 h 13"/>
                <a:gd name="T26" fmla="*/ 0 w 14"/>
                <a:gd name="T27" fmla="*/ 6 h 13"/>
                <a:gd name="T28" fmla="*/ 1 w 14"/>
                <a:gd name="T29" fmla="*/ 8 h 13"/>
                <a:gd name="T30" fmla="*/ 2 w 14"/>
                <a:gd name="T31" fmla="*/ 10 h 13"/>
                <a:gd name="T32" fmla="*/ 43 w 14"/>
                <a:gd name="T33" fmla="*/ 11 h 13"/>
                <a:gd name="T34" fmla="*/ 56 w 14"/>
                <a:gd name="T35" fmla="*/ 12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3"/>
                <a:gd name="T56" fmla="*/ 14 w 1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3">
                  <a:moveTo>
                    <a:pt x="7" y="12"/>
                  </a:moveTo>
                  <a:lnTo>
                    <a:pt x="7" y="12"/>
                  </a:lnTo>
                  <a:lnTo>
                    <a:pt x="9" y="11"/>
                  </a:lnTo>
                  <a:lnTo>
                    <a:pt x="11" y="10"/>
                  </a:lnTo>
                  <a:lnTo>
                    <a:pt x="13" y="8"/>
                  </a:lnTo>
                  <a:lnTo>
                    <a:pt x="13" y="6"/>
                  </a:lnTo>
                  <a:lnTo>
                    <a:pt x="13" y="4"/>
                  </a:lnTo>
                  <a:lnTo>
                    <a:pt x="11" y="2"/>
                  </a:lnTo>
                  <a:lnTo>
                    <a:pt x="9" y="1"/>
                  </a:lnTo>
                  <a:lnTo>
                    <a:pt x="7" y="0"/>
                  </a:lnTo>
                  <a:lnTo>
                    <a:pt x="5" y="1"/>
                  </a:lnTo>
                  <a:lnTo>
                    <a:pt x="2" y="2"/>
                  </a:lnTo>
                  <a:lnTo>
                    <a:pt x="1" y="4"/>
                  </a:lnTo>
                  <a:lnTo>
                    <a:pt x="0" y="6"/>
                  </a:lnTo>
                  <a:lnTo>
                    <a:pt x="1" y="8"/>
                  </a:lnTo>
                  <a:lnTo>
                    <a:pt x="2" y="10"/>
                  </a:lnTo>
                  <a:lnTo>
                    <a:pt x="5" y="11"/>
                  </a:lnTo>
                  <a:lnTo>
                    <a:pt x="7" y="12"/>
                  </a:lnTo>
                </a:path>
              </a:pathLst>
            </a:custGeom>
            <a:solidFill>
              <a:srgbClr val="5F5F5F"/>
            </a:solidFill>
            <a:ln w="9525" algn="ctr">
              <a:noFill/>
              <a:round/>
              <a:headEnd/>
              <a:tailEnd/>
            </a:ln>
          </p:spPr>
          <p:txBody>
            <a:bodyPr wrap="none" anchor="ctr" anchorCtr="1"/>
            <a:lstStyle/>
            <a:p>
              <a:endParaRPr lang="ko-KR" altLang="en-US"/>
            </a:p>
          </p:txBody>
        </p:sp>
        <p:sp>
          <p:nvSpPr>
            <p:cNvPr id="903" name="Freeform 38"/>
            <p:cNvSpPr>
              <a:spLocks/>
            </p:cNvSpPr>
            <p:nvPr/>
          </p:nvSpPr>
          <p:spPr bwMode="auto">
            <a:xfrm>
              <a:off x="3803" y="2313"/>
              <a:ext cx="6" cy="4"/>
            </a:xfrm>
            <a:custGeom>
              <a:avLst/>
              <a:gdLst>
                <a:gd name="T0" fmla="*/ 2 w 6"/>
                <a:gd name="T1" fmla="*/ 3 h 4"/>
                <a:gd name="T2" fmla="*/ 3 w 6"/>
                <a:gd name="T3" fmla="*/ 3 h 4"/>
                <a:gd name="T4" fmla="*/ 4 w 6"/>
                <a:gd name="T5" fmla="*/ 3 h 4"/>
                <a:gd name="T6" fmla="*/ 5 w 6"/>
                <a:gd name="T7" fmla="*/ 2 h 4"/>
                <a:gd name="T8" fmla="*/ 5 w 6"/>
                <a:gd name="T9" fmla="*/ 2 h 4"/>
                <a:gd name="T10" fmla="*/ 5 w 6"/>
                <a:gd name="T11" fmla="*/ 1 h 4"/>
                <a:gd name="T12" fmla="*/ 4 w 6"/>
                <a:gd name="T13" fmla="*/ 1 h 4"/>
                <a:gd name="T14" fmla="*/ 3 w 6"/>
                <a:gd name="T15" fmla="*/ 0 h 4"/>
                <a:gd name="T16" fmla="*/ 2 w 6"/>
                <a:gd name="T17" fmla="*/ 0 h 4"/>
                <a:gd name="T18" fmla="*/ 1 w 6"/>
                <a:gd name="T19" fmla="*/ 0 h 4"/>
                <a:gd name="T20" fmla="*/ 1 w 6"/>
                <a:gd name="T21" fmla="*/ 1 h 4"/>
                <a:gd name="T22" fmla="*/ 0 w 6"/>
                <a:gd name="T23" fmla="*/ 1 h 4"/>
                <a:gd name="T24" fmla="*/ 0 w 6"/>
                <a:gd name="T25" fmla="*/ 2 h 4"/>
                <a:gd name="T26" fmla="*/ 0 w 6"/>
                <a:gd name="T27" fmla="*/ 2 h 4"/>
                <a:gd name="T28" fmla="*/ 1 w 6"/>
                <a:gd name="T29" fmla="*/ 3 h 4"/>
                <a:gd name="T30" fmla="*/ 1 w 6"/>
                <a:gd name="T31" fmla="*/ 3 h 4"/>
                <a:gd name="T32" fmla="*/ 2 w 6"/>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4"/>
                <a:gd name="T53" fmla="*/ 6 w 6"/>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4">
                  <a:moveTo>
                    <a:pt x="2" y="3"/>
                  </a:moveTo>
                  <a:lnTo>
                    <a:pt x="3" y="3"/>
                  </a:lnTo>
                  <a:lnTo>
                    <a:pt x="4" y="3"/>
                  </a:lnTo>
                  <a:lnTo>
                    <a:pt x="5" y="2"/>
                  </a:lnTo>
                  <a:lnTo>
                    <a:pt x="5" y="1"/>
                  </a:lnTo>
                  <a:lnTo>
                    <a:pt x="4" y="1"/>
                  </a:lnTo>
                  <a:lnTo>
                    <a:pt x="3" y="0"/>
                  </a:lnTo>
                  <a:lnTo>
                    <a:pt x="2" y="0"/>
                  </a:lnTo>
                  <a:lnTo>
                    <a:pt x="1" y="0"/>
                  </a:lnTo>
                  <a:lnTo>
                    <a:pt x="1" y="1"/>
                  </a:lnTo>
                  <a:lnTo>
                    <a:pt x="0" y="1"/>
                  </a:lnTo>
                  <a:lnTo>
                    <a:pt x="0" y="2"/>
                  </a:lnTo>
                  <a:lnTo>
                    <a:pt x="1" y="3"/>
                  </a:lnTo>
                  <a:lnTo>
                    <a:pt x="2" y="3"/>
                  </a:lnTo>
                </a:path>
              </a:pathLst>
            </a:custGeom>
            <a:solidFill>
              <a:srgbClr val="5F5F5F"/>
            </a:solidFill>
            <a:ln w="9525" algn="ctr">
              <a:noFill/>
              <a:round/>
              <a:headEnd/>
              <a:tailEnd/>
            </a:ln>
          </p:spPr>
          <p:txBody>
            <a:bodyPr wrap="none" anchor="ctr" anchorCtr="1"/>
            <a:lstStyle/>
            <a:p>
              <a:endParaRPr lang="ko-KR" altLang="en-US"/>
            </a:p>
          </p:txBody>
        </p:sp>
        <p:sp>
          <p:nvSpPr>
            <p:cNvPr id="904" name="Freeform 39"/>
            <p:cNvSpPr>
              <a:spLocks/>
            </p:cNvSpPr>
            <p:nvPr/>
          </p:nvSpPr>
          <p:spPr bwMode="auto">
            <a:xfrm>
              <a:off x="3803" y="2313"/>
              <a:ext cx="13" cy="10"/>
            </a:xfrm>
            <a:custGeom>
              <a:avLst/>
              <a:gdLst>
                <a:gd name="T0" fmla="*/ 5 w 12"/>
                <a:gd name="T1" fmla="*/ 9 h 10"/>
                <a:gd name="T2" fmla="*/ 5 w 12"/>
                <a:gd name="T3" fmla="*/ 9 h 10"/>
                <a:gd name="T4" fmla="*/ 28 w 12"/>
                <a:gd name="T5" fmla="*/ 8 h 10"/>
                <a:gd name="T6" fmla="*/ 32 w 12"/>
                <a:gd name="T7" fmla="*/ 8 h 10"/>
                <a:gd name="T8" fmla="*/ 35 w 12"/>
                <a:gd name="T9" fmla="*/ 7 h 10"/>
                <a:gd name="T10" fmla="*/ 38 w 12"/>
                <a:gd name="T11" fmla="*/ 5 h 10"/>
                <a:gd name="T12" fmla="*/ 35 w 12"/>
                <a:gd name="T13" fmla="*/ 3 h 10"/>
                <a:gd name="T14" fmla="*/ 32 w 12"/>
                <a:gd name="T15" fmla="*/ 2 h 10"/>
                <a:gd name="T16" fmla="*/ 28 w 12"/>
                <a:gd name="T17" fmla="*/ 1 h 10"/>
                <a:gd name="T18" fmla="*/ 5 w 12"/>
                <a:gd name="T19" fmla="*/ 0 h 10"/>
                <a:gd name="T20" fmla="*/ 3 w 12"/>
                <a:gd name="T21" fmla="*/ 1 h 10"/>
                <a:gd name="T22" fmla="*/ 2 w 12"/>
                <a:gd name="T23" fmla="*/ 2 h 10"/>
                <a:gd name="T24" fmla="*/ 0 w 12"/>
                <a:gd name="T25" fmla="*/ 3 h 10"/>
                <a:gd name="T26" fmla="*/ 0 w 12"/>
                <a:gd name="T27" fmla="*/ 5 h 10"/>
                <a:gd name="T28" fmla="*/ 0 w 12"/>
                <a:gd name="T29" fmla="*/ 7 h 10"/>
                <a:gd name="T30" fmla="*/ 2 w 12"/>
                <a:gd name="T31" fmla="*/ 8 h 10"/>
                <a:gd name="T32" fmla="*/ 3 w 12"/>
                <a:gd name="T33" fmla="*/ 8 h 10"/>
                <a:gd name="T34" fmla="*/ 5 w 12"/>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5" y="9"/>
                  </a:moveTo>
                  <a:lnTo>
                    <a:pt x="5" y="9"/>
                  </a:lnTo>
                  <a:lnTo>
                    <a:pt x="7" y="8"/>
                  </a:lnTo>
                  <a:lnTo>
                    <a:pt x="9" y="8"/>
                  </a:lnTo>
                  <a:lnTo>
                    <a:pt x="10" y="7"/>
                  </a:lnTo>
                  <a:lnTo>
                    <a:pt x="11" y="5"/>
                  </a:lnTo>
                  <a:lnTo>
                    <a:pt x="10" y="3"/>
                  </a:lnTo>
                  <a:lnTo>
                    <a:pt x="9" y="2"/>
                  </a:lnTo>
                  <a:lnTo>
                    <a:pt x="7" y="1"/>
                  </a:lnTo>
                  <a:lnTo>
                    <a:pt x="5" y="0"/>
                  </a:lnTo>
                  <a:lnTo>
                    <a:pt x="3" y="1"/>
                  </a:lnTo>
                  <a:lnTo>
                    <a:pt x="2" y="2"/>
                  </a:lnTo>
                  <a:lnTo>
                    <a:pt x="0" y="3"/>
                  </a:lnTo>
                  <a:lnTo>
                    <a:pt x="0" y="5"/>
                  </a:lnTo>
                  <a:lnTo>
                    <a:pt x="0" y="7"/>
                  </a:lnTo>
                  <a:lnTo>
                    <a:pt x="2" y="8"/>
                  </a:lnTo>
                  <a:lnTo>
                    <a:pt x="3" y="8"/>
                  </a:lnTo>
                  <a:lnTo>
                    <a:pt x="5" y="9"/>
                  </a:lnTo>
                </a:path>
              </a:pathLst>
            </a:custGeom>
            <a:solidFill>
              <a:srgbClr val="5F5F5F"/>
            </a:solidFill>
            <a:ln w="9525" algn="ctr">
              <a:noFill/>
              <a:round/>
              <a:headEnd/>
              <a:tailEnd/>
            </a:ln>
          </p:spPr>
          <p:txBody>
            <a:bodyPr wrap="none" anchor="ctr" anchorCtr="1"/>
            <a:lstStyle/>
            <a:p>
              <a:endParaRPr lang="ko-KR" altLang="en-US"/>
            </a:p>
          </p:txBody>
        </p:sp>
        <p:sp>
          <p:nvSpPr>
            <p:cNvPr id="905" name="Freeform 40"/>
            <p:cNvSpPr>
              <a:spLocks/>
            </p:cNvSpPr>
            <p:nvPr/>
          </p:nvSpPr>
          <p:spPr bwMode="auto">
            <a:xfrm>
              <a:off x="3715" y="2138"/>
              <a:ext cx="31" cy="160"/>
            </a:xfrm>
            <a:custGeom>
              <a:avLst/>
              <a:gdLst>
                <a:gd name="T0" fmla="*/ 117 w 28"/>
                <a:gd name="T1" fmla="*/ 7 h 159"/>
                <a:gd name="T2" fmla="*/ 113 w 28"/>
                <a:gd name="T3" fmla="*/ 5 h 159"/>
                <a:gd name="T4" fmla="*/ 102 w 28"/>
                <a:gd name="T5" fmla="*/ 2 h 159"/>
                <a:gd name="T6" fmla="*/ 83 w 28"/>
                <a:gd name="T7" fmla="*/ 0 h 159"/>
                <a:gd name="T8" fmla="*/ 75 w 28"/>
                <a:gd name="T9" fmla="*/ 2 h 159"/>
                <a:gd name="T10" fmla="*/ 55 w 28"/>
                <a:gd name="T11" fmla="*/ 7 h 159"/>
                <a:gd name="T12" fmla="*/ 45 w 28"/>
                <a:gd name="T13" fmla="*/ 13 h 159"/>
                <a:gd name="T14" fmla="*/ 37 w 28"/>
                <a:gd name="T15" fmla="*/ 18 h 159"/>
                <a:gd name="T16" fmla="*/ 37 w 28"/>
                <a:gd name="T17" fmla="*/ 21 h 159"/>
                <a:gd name="T18" fmla="*/ 2 w 28"/>
                <a:gd name="T19" fmla="*/ 40 h 159"/>
                <a:gd name="T20" fmla="*/ 3 w 28"/>
                <a:gd name="T21" fmla="*/ 41 h 159"/>
                <a:gd name="T22" fmla="*/ 3 w 28"/>
                <a:gd name="T23" fmla="*/ 46 h 159"/>
                <a:gd name="T24" fmla="*/ 30 w 28"/>
                <a:gd name="T25" fmla="*/ 52 h 159"/>
                <a:gd name="T26" fmla="*/ 33 w 28"/>
                <a:gd name="T27" fmla="*/ 57 h 159"/>
                <a:gd name="T28" fmla="*/ 37 w 28"/>
                <a:gd name="T29" fmla="*/ 69 h 159"/>
                <a:gd name="T30" fmla="*/ 37 w 28"/>
                <a:gd name="T31" fmla="*/ 110 h 159"/>
                <a:gd name="T32" fmla="*/ 37 w 28"/>
                <a:gd name="T33" fmla="*/ 135 h 159"/>
                <a:gd name="T34" fmla="*/ 33 w 28"/>
                <a:gd name="T35" fmla="*/ 149 h 159"/>
                <a:gd name="T36" fmla="*/ 30 w 28"/>
                <a:gd name="T37" fmla="*/ 154 h 159"/>
                <a:gd name="T38" fmla="*/ 3 w 28"/>
                <a:gd name="T39" fmla="*/ 161 h 159"/>
                <a:gd name="T40" fmla="*/ 2 w 28"/>
                <a:gd name="T41" fmla="*/ 166 h 159"/>
                <a:gd name="T42" fmla="*/ 0 w 28"/>
                <a:gd name="T43" fmla="*/ 169 h 159"/>
                <a:gd name="T44" fmla="*/ 37 w 28"/>
                <a:gd name="T45" fmla="*/ 174 h 159"/>
                <a:gd name="T46" fmla="*/ 55 w 28"/>
                <a:gd name="T47" fmla="*/ 161 h 159"/>
                <a:gd name="T48" fmla="*/ 92 w 28"/>
                <a:gd name="T49" fmla="*/ 171 h 159"/>
                <a:gd name="T50" fmla="*/ 96 w 28"/>
                <a:gd name="T51" fmla="*/ 169 h 159"/>
                <a:gd name="T52" fmla="*/ 96 w 28"/>
                <a:gd name="T53" fmla="*/ 164 h 159"/>
                <a:gd name="T54" fmla="*/ 96 w 28"/>
                <a:gd name="T55" fmla="*/ 158 h 159"/>
                <a:gd name="T56" fmla="*/ 87 w 28"/>
                <a:gd name="T57" fmla="*/ 151 h 159"/>
                <a:gd name="T58" fmla="*/ 83 w 28"/>
                <a:gd name="T59" fmla="*/ 143 h 159"/>
                <a:gd name="T60" fmla="*/ 79 w 28"/>
                <a:gd name="T61" fmla="*/ 135 h 159"/>
                <a:gd name="T62" fmla="*/ 83 w 28"/>
                <a:gd name="T63" fmla="*/ 126 h 159"/>
                <a:gd name="T64" fmla="*/ 102 w 28"/>
                <a:gd name="T65" fmla="*/ 118 h 159"/>
                <a:gd name="T66" fmla="*/ 130 w 28"/>
                <a:gd name="T67" fmla="*/ 110 h 159"/>
                <a:gd name="T68" fmla="*/ 138 w 28"/>
                <a:gd name="T69" fmla="*/ 104 h 159"/>
                <a:gd name="T70" fmla="*/ 138 w 28"/>
                <a:gd name="T71" fmla="*/ 98 h 159"/>
                <a:gd name="T72" fmla="*/ 130 w 28"/>
                <a:gd name="T73" fmla="*/ 77 h 159"/>
                <a:gd name="T74" fmla="*/ 130 w 28"/>
                <a:gd name="T75" fmla="*/ 68 h 159"/>
                <a:gd name="T76" fmla="*/ 117 w 28"/>
                <a:gd name="T77" fmla="*/ 54 h 159"/>
                <a:gd name="T78" fmla="*/ 106 w 28"/>
                <a:gd name="T79" fmla="*/ 40 h 159"/>
                <a:gd name="T80" fmla="*/ 102 w 28"/>
                <a:gd name="T81" fmla="*/ 35 h 159"/>
                <a:gd name="T82" fmla="*/ 102 w 28"/>
                <a:gd name="T83" fmla="*/ 31 h 159"/>
                <a:gd name="T84" fmla="*/ 96 w 28"/>
                <a:gd name="T85" fmla="*/ 23 h 159"/>
                <a:gd name="T86" fmla="*/ 102 w 28"/>
                <a:gd name="T87" fmla="*/ 14 h 159"/>
                <a:gd name="T88" fmla="*/ 117 w 28"/>
                <a:gd name="T89" fmla="*/ 7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159"/>
                <a:gd name="T137" fmla="*/ 28 w 28"/>
                <a:gd name="T138" fmla="*/ 159 h 1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159">
                  <a:moveTo>
                    <a:pt x="23" y="7"/>
                  </a:moveTo>
                  <a:lnTo>
                    <a:pt x="22" y="5"/>
                  </a:lnTo>
                  <a:lnTo>
                    <a:pt x="20" y="2"/>
                  </a:lnTo>
                  <a:lnTo>
                    <a:pt x="16" y="0"/>
                  </a:lnTo>
                  <a:lnTo>
                    <a:pt x="14" y="2"/>
                  </a:lnTo>
                  <a:lnTo>
                    <a:pt x="11" y="7"/>
                  </a:lnTo>
                  <a:lnTo>
                    <a:pt x="9" y="13"/>
                  </a:lnTo>
                  <a:lnTo>
                    <a:pt x="7" y="18"/>
                  </a:lnTo>
                  <a:lnTo>
                    <a:pt x="7" y="21"/>
                  </a:lnTo>
                  <a:lnTo>
                    <a:pt x="2" y="40"/>
                  </a:lnTo>
                  <a:lnTo>
                    <a:pt x="3" y="41"/>
                  </a:lnTo>
                  <a:lnTo>
                    <a:pt x="3" y="46"/>
                  </a:lnTo>
                  <a:lnTo>
                    <a:pt x="5" y="52"/>
                  </a:lnTo>
                  <a:lnTo>
                    <a:pt x="6" y="57"/>
                  </a:lnTo>
                  <a:lnTo>
                    <a:pt x="7" y="69"/>
                  </a:lnTo>
                  <a:lnTo>
                    <a:pt x="7" y="94"/>
                  </a:lnTo>
                  <a:lnTo>
                    <a:pt x="7" y="119"/>
                  </a:lnTo>
                  <a:lnTo>
                    <a:pt x="6" y="133"/>
                  </a:lnTo>
                  <a:lnTo>
                    <a:pt x="5" y="138"/>
                  </a:lnTo>
                  <a:lnTo>
                    <a:pt x="3" y="145"/>
                  </a:lnTo>
                  <a:lnTo>
                    <a:pt x="2" y="150"/>
                  </a:lnTo>
                  <a:lnTo>
                    <a:pt x="0" y="153"/>
                  </a:lnTo>
                  <a:lnTo>
                    <a:pt x="7" y="158"/>
                  </a:lnTo>
                  <a:lnTo>
                    <a:pt x="11" y="145"/>
                  </a:lnTo>
                  <a:lnTo>
                    <a:pt x="18" y="155"/>
                  </a:lnTo>
                  <a:lnTo>
                    <a:pt x="19" y="153"/>
                  </a:lnTo>
                  <a:lnTo>
                    <a:pt x="19" y="148"/>
                  </a:lnTo>
                  <a:lnTo>
                    <a:pt x="19" y="142"/>
                  </a:lnTo>
                  <a:lnTo>
                    <a:pt x="17" y="135"/>
                  </a:lnTo>
                  <a:lnTo>
                    <a:pt x="16" y="127"/>
                  </a:lnTo>
                  <a:lnTo>
                    <a:pt x="15" y="119"/>
                  </a:lnTo>
                  <a:lnTo>
                    <a:pt x="16" y="110"/>
                  </a:lnTo>
                  <a:lnTo>
                    <a:pt x="20" y="102"/>
                  </a:lnTo>
                  <a:lnTo>
                    <a:pt x="25" y="94"/>
                  </a:lnTo>
                  <a:lnTo>
                    <a:pt x="27" y="88"/>
                  </a:lnTo>
                  <a:lnTo>
                    <a:pt x="27" y="82"/>
                  </a:lnTo>
                  <a:lnTo>
                    <a:pt x="25" y="77"/>
                  </a:lnTo>
                  <a:lnTo>
                    <a:pt x="25" y="68"/>
                  </a:lnTo>
                  <a:lnTo>
                    <a:pt x="23" y="54"/>
                  </a:lnTo>
                  <a:lnTo>
                    <a:pt x="21" y="40"/>
                  </a:lnTo>
                  <a:lnTo>
                    <a:pt x="20" y="35"/>
                  </a:lnTo>
                  <a:lnTo>
                    <a:pt x="20" y="31"/>
                  </a:lnTo>
                  <a:lnTo>
                    <a:pt x="19" y="23"/>
                  </a:lnTo>
                  <a:lnTo>
                    <a:pt x="20" y="14"/>
                  </a:lnTo>
                  <a:lnTo>
                    <a:pt x="23" y="7"/>
                  </a:lnTo>
                </a:path>
              </a:pathLst>
            </a:custGeom>
            <a:solidFill>
              <a:srgbClr val="5F5F5F"/>
            </a:solidFill>
            <a:ln w="9525" algn="ctr">
              <a:noFill/>
              <a:round/>
              <a:headEnd/>
              <a:tailEnd/>
            </a:ln>
          </p:spPr>
          <p:txBody>
            <a:bodyPr wrap="none" anchor="ctr" anchorCtr="1"/>
            <a:lstStyle/>
            <a:p>
              <a:endParaRPr lang="ko-KR" altLang="en-US"/>
            </a:p>
          </p:txBody>
        </p:sp>
        <p:sp>
          <p:nvSpPr>
            <p:cNvPr id="906" name="Freeform 41"/>
            <p:cNvSpPr>
              <a:spLocks/>
            </p:cNvSpPr>
            <p:nvPr/>
          </p:nvSpPr>
          <p:spPr bwMode="auto">
            <a:xfrm>
              <a:off x="3546" y="2512"/>
              <a:ext cx="33" cy="38"/>
            </a:xfrm>
            <a:custGeom>
              <a:avLst/>
              <a:gdLst>
                <a:gd name="T0" fmla="*/ 31 w 30"/>
                <a:gd name="T1" fmla="*/ 0 h 38"/>
                <a:gd name="T2" fmla="*/ 4 w 30"/>
                <a:gd name="T3" fmla="*/ 1 h 38"/>
                <a:gd name="T4" fmla="*/ 2 w 30"/>
                <a:gd name="T5" fmla="*/ 3 h 38"/>
                <a:gd name="T6" fmla="*/ 0 w 30"/>
                <a:gd name="T7" fmla="*/ 6 h 38"/>
                <a:gd name="T8" fmla="*/ 1 w 30"/>
                <a:gd name="T9" fmla="*/ 10 h 38"/>
                <a:gd name="T10" fmla="*/ 28 w 30"/>
                <a:gd name="T11" fmla="*/ 15 h 38"/>
                <a:gd name="T12" fmla="*/ 41 w 30"/>
                <a:gd name="T13" fmla="*/ 21 h 38"/>
                <a:gd name="T14" fmla="*/ 55 w 30"/>
                <a:gd name="T15" fmla="*/ 25 h 38"/>
                <a:gd name="T16" fmla="*/ 61 w 30"/>
                <a:gd name="T17" fmla="*/ 28 h 38"/>
                <a:gd name="T18" fmla="*/ 61 w 30"/>
                <a:gd name="T19" fmla="*/ 29 h 38"/>
                <a:gd name="T20" fmla="*/ 67 w 30"/>
                <a:gd name="T21" fmla="*/ 34 h 38"/>
                <a:gd name="T22" fmla="*/ 76 w 30"/>
                <a:gd name="T23" fmla="*/ 37 h 38"/>
                <a:gd name="T24" fmla="*/ 101 w 30"/>
                <a:gd name="T25" fmla="*/ 37 h 38"/>
                <a:gd name="T26" fmla="*/ 124 w 30"/>
                <a:gd name="T27" fmla="*/ 34 h 38"/>
                <a:gd name="T28" fmla="*/ 134 w 30"/>
                <a:gd name="T29" fmla="*/ 31 h 38"/>
                <a:gd name="T30" fmla="*/ 134 w 30"/>
                <a:gd name="T31" fmla="*/ 27 h 38"/>
                <a:gd name="T32" fmla="*/ 131 w 30"/>
                <a:gd name="T33" fmla="*/ 22 h 38"/>
                <a:gd name="T34" fmla="*/ 131 w 30"/>
                <a:gd name="T35" fmla="*/ 18 h 38"/>
                <a:gd name="T36" fmla="*/ 131 w 30"/>
                <a:gd name="T37" fmla="*/ 15 h 38"/>
                <a:gd name="T38" fmla="*/ 134 w 30"/>
                <a:gd name="T39" fmla="*/ 13 h 38"/>
                <a:gd name="T40" fmla="*/ 134 w 30"/>
                <a:gd name="T41" fmla="*/ 12 h 38"/>
                <a:gd name="T42" fmla="*/ 134 w 30"/>
                <a:gd name="T43" fmla="*/ 11 h 38"/>
                <a:gd name="T44" fmla="*/ 131 w 30"/>
                <a:gd name="T45" fmla="*/ 10 h 38"/>
                <a:gd name="T46" fmla="*/ 122 w 30"/>
                <a:gd name="T47" fmla="*/ 9 h 38"/>
                <a:gd name="T48" fmla="*/ 108 w 30"/>
                <a:gd name="T49" fmla="*/ 7 h 38"/>
                <a:gd name="T50" fmla="*/ 101 w 30"/>
                <a:gd name="T51" fmla="*/ 5 h 38"/>
                <a:gd name="T52" fmla="*/ 89 w 30"/>
                <a:gd name="T53" fmla="*/ 4 h 38"/>
                <a:gd name="T54" fmla="*/ 81 w 30"/>
                <a:gd name="T55" fmla="*/ 3 h 38"/>
                <a:gd name="T56" fmla="*/ 67 w 30"/>
                <a:gd name="T57" fmla="*/ 3 h 38"/>
                <a:gd name="T58" fmla="*/ 50 w 30"/>
                <a:gd name="T59" fmla="*/ 2 h 38"/>
                <a:gd name="T60" fmla="*/ 34 w 30"/>
                <a:gd name="T61" fmla="*/ 1 h 38"/>
                <a:gd name="T62" fmla="*/ 31 w 30"/>
                <a:gd name="T63" fmla="*/ 0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8"/>
                <a:gd name="T98" fmla="*/ 30 w 30"/>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8">
                  <a:moveTo>
                    <a:pt x="6" y="0"/>
                  </a:moveTo>
                  <a:lnTo>
                    <a:pt x="4" y="1"/>
                  </a:lnTo>
                  <a:lnTo>
                    <a:pt x="2" y="3"/>
                  </a:lnTo>
                  <a:lnTo>
                    <a:pt x="0" y="6"/>
                  </a:lnTo>
                  <a:lnTo>
                    <a:pt x="1" y="10"/>
                  </a:lnTo>
                  <a:lnTo>
                    <a:pt x="5" y="15"/>
                  </a:lnTo>
                  <a:lnTo>
                    <a:pt x="9" y="21"/>
                  </a:lnTo>
                  <a:lnTo>
                    <a:pt x="12" y="25"/>
                  </a:lnTo>
                  <a:lnTo>
                    <a:pt x="13" y="28"/>
                  </a:lnTo>
                  <a:lnTo>
                    <a:pt x="13" y="29"/>
                  </a:lnTo>
                  <a:lnTo>
                    <a:pt x="14" y="34"/>
                  </a:lnTo>
                  <a:lnTo>
                    <a:pt x="16" y="37"/>
                  </a:lnTo>
                  <a:lnTo>
                    <a:pt x="22" y="37"/>
                  </a:lnTo>
                  <a:lnTo>
                    <a:pt x="27" y="34"/>
                  </a:lnTo>
                  <a:lnTo>
                    <a:pt x="29" y="31"/>
                  </a:lnTo>
                  <a:lnTo>
                    <a:pt x="29" y="27"/>
                  </a:lnTo>
                  <a:lnTo>
                    <a:pt x="28" y="22"/>
                  </a:lnTo>
                  <a:lnTo>
                    <a:pt x="28" y="18"/>
                  </a:lnTo>
                  <a:lnTo>
                    <a:pt x="28" y="15"/>
                  </a:lnTo>
                  <a:lnTo>
                    <a:pt x="29" y="13"/>
                  </a:lnTo>
                  <a:lnTo>
                    <a:pt x="29" y="12"/>
                  </a:lnTo>
                  <a:lnTo>
                    <a:pt x="29" y="11"/>
                  </a:lnTo>
                  <a:lnTo>
                    <a:pt x="28" y="10"/>
                  </a:lnTo>
                  <a:lnTo>
                    <a:pt x="26" y="9"/>
                  </a:lnTo>
                  <a:lnTo>
                    <a:pt x="23" y="7"/>
                  </a:lnTo>
                  <a:lnTo>
                    <a:pt x="22" y="5"/>
                  </a:lnTo>
                  <a:lnTo>
                    <a:pt x="19" y="4"/>
                  </a:lnTo>
                  <a:lnTo>
                    <a:pt x="17" y="3"/>
                  </a:lnTo>
                  <a:lnTo>
                    <a:pt x="14" y="3"/>
                  </a:lnTo>
                  <a:lnTo>
                    <a:pt x="11" y="2"/>
                  </a:lnTo>
                  <a:lnTo>
                    <a:pt x="7" y="1"/>
                  </a:lnTo>
                  <a:lnTo>
                    <a:pt x="6" y="0"/>
                  </a:lnTo>
                </a:path>
              </a:pathLst>
            </a:custGeom>
            <a:solidFill>
              <a:srgbClr val="5F5F5F"/>
            </a:solidFill>
            <a:ln w="9525" algn="ctr">
              <a:noFill/>
              <a:round/>
              <a:headEnd/>
              <a:tailEnd/>
            </a:ln>
          </p:spPr>
          <p:txBody>
            <a:bodyPr wrap="none" anchor="ctr" anchorCtr="1"/>
            <a:lstStyle/>
            <a:p>
              <a:endParaRPr lang="ko-KR" altLang="en-US"/>
            </a:p>
          </p:txBody>
        </p:sp>
        <p:sp>
          <p:nvSpPr>
            <p:cNvPr id="907" name="Freeform 42"/>
            <p:cNvSpPr>
              <a:spLocks/>
            </p:cNvSpPr>
            <p:nvPr/>
          </p:nvSpPr>
          <p:spPr bwMode="auto">
            <a:xfrm>
              <a:off x="3560" y="2389"/>
              <a:ext cx="153" cy="116"/>
            </a:xfrm>
            <a:custGeom>
              <a:avLst/>
              <a:gdLst>
                <a:gd name="T0" fmla="*/ 0 w 139"/>
                <a:gd name="T1" fmla="*/ 108 h 116"/>
                <a:gd name="T2" fmla="*/ 98 w 139"/>
                <a:gd name="T3" fmla="*/ 108 h 116"/>
                <a:gd name="T4" fmla="*/ 256 w 139"/>
                <a:gd name="T5" fmla="*/ 102 h 116"/>
                <a:gd name="T6" fmla="*/ 277 w 139"/>
                <a:gd name="T7" fmla="*/ 113 h 116"/>
                <a:gd name="T8" fmla="*/ 305 w 139"/>
                <a:gd name="T9" fmla="*/ 115 h 116"/>
                <a:gd name="T10" fmla="*/ 349 w 139"/>
                <a:gd name="T11" fmla="*/ 111 h 116"/>
                <a:gd name="T12" fmla="*/ 375 w 139"/>
                <a:gd name="T13" fmla="*/ 105 h 116"/>
                <a:gd name="T14" fmla="*/ 448 w 139"/>
                <a:gd name="T15" fmla="*/ 101 h 116"/>
                <a:gd name="T16" fmla="*/ 466 w 139"/>
                <a:gd name="T17" fmla="*/ 98 h 116"/>
                <a:gd name="T18" fmla="*/ 509 w 139"/>
                <a:gd name="T19" fmla="*/ 91 h 116"/>
                <a:gd name="T20" fmla="*/ 544 w 139"/>
                <a:gd name="T21" fmla="*/ 84 h 116"/>
                <a:gd name="T22" fmla="*/ 570 w 139"/>
                <a:gd name="T23" fmla="*/ 79 h 116"/>
                <a:gd name="T24" fmla="*/ 597 w 139"/>
                <a:gd name="T25" fmla="*/ 68 h 116"/>
                <a:gd name="T26" fmla="*/ 621 w 139"/>
                <a:gd name="T27" fmla="*/ 58 h 116"/>
                <a:gd name="T28" fmla="*/ 606 w 139"/>
                <a:gd name="T29" fmla="*/ 48 h 116"/>
                <a:gd name="T30" fmla="*/ 599 w 139"/>
                <a:gd name="T31" fmla="*/ 41 h 116"/>
                <a:gd name="T32" fmla="*/ 622 w 139"/>
                <a:gd name="T33" fmla="*/ 37 h 116"/>
                <a:gd name="T34" fmla="*/ 640 w 139"/>
                <a:gd name="T35" fmla="*/ 29 h 116"/>
                <a:gd name="T36" fmla="*/ 636 w 139"/>
                <a:gd name="T37" fmla="*/ 11 h 116"/>
                <a:gd name="T38" fmla="*/ 622 w 139"/>
                <a:gd name="T39" fmla="*/ 0 h 116"/>
                <a:gd name="T40" fmla="*/ 606 w 139"/>
                <a:gd name="T41" fmla="*/ 0 h 116"/>
                <a:gd name="T42" fmla="*/ 575 w 139"/>
                <a:gd name="T43" fmla="*/ 4 h 116"/>
                <a:gd name="T44" fmla="*/ 542 w 139"/>
                <a:gd name="T45" fmla="*/ 9 h 116"/>
                <a:gd name="T46" fmla="*/ 513 w 139"/>
                <a:gd name="T47" fmla="*/ 17 h 116"/>
                <a:gd name="T48" fmla="*/ 501 w 139"/>
                <a:gd name="T49" fmla="*/ 34 h 116"/>
                <a:gd name="T50" fmla="*/ 492 w 139"/>
                <a:gd name="T51" fmla="*/ 44 h 116"/>
                <a:gd name="T52" fmla="*/ 474 w 139"/>
                <a:gd name="T53" fmla="*/ 48 h 116"/>
                <a:gd name="T54" fmla="*/ 455 w 139"/>
                <a:gd name="T55" fmla="*/ 54 h 116"/>
                <a:gd name="T56" fmla="*/ 423 w 139"/>
                <a:gd name="T57" fmla="*/ 62 h 116"/>
                <a:gd name="T58" fmla="*/ 384 w 139"/>
                <a:gd name="T59" fmla="*/ 69 h 116"/>
                <a:gd name="T60" fmla="*/ 356 w 139"/>
                <a:gd name="T61" fmla="*/ 75 h 116"/>
                <a:gd name="T62" fmla="*/ 317 w 139"/>
                <a:gd name="T63" fmla="*/ 81 h 116"/>
                <a:gd name="T64" fmla="*/ 293 w 139"/>
                <a:gd name="T65" fmla="*/ 85 h 116"/>
                <a:gd name="T66" fmla="*/ 282 w 139"/>
                <a:gd name="T67" fmla="*/ 86 h 116"/>
                <a:gd name="T68" fmla="*/ 98 w 139"/>
                <a:gd name="T69" fmla="*/ 91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
                <a:gd name="T106" fmla="*/ 0 h 116"/>
                <a:gd name="T107" fmla="*/ 139 w 139"/>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 h="116">
                  <a:moveTo>
                    <a:pt x="5" y="102"/>
                  </a:moveTo>
                  <a:lnTo>
                    <a:pt x="0" y="108"/>
                  </a:lnTo>
                  <a:lnTo>
                    <a:pt x="13" y="113"/>
                  </a:lnTo>
                  <a:lnTo>
                    <a:pt x="21" y="108"/>
                  </a:lnTo>
                  <a:lnTo>
                    <a:pt x="36" y="104"/>
                  </a:lnTo>
                  <a:lnTo>
                    <a:pt x="55" y="102"/>
                  </a:lnTo>
                  <a:lnTo>
                    <a:pt x="58" y="112"/>
                  </a:lnTo>
                  <a:lnTo>
                    <a:pt x="59" y="113"/>
                  </a:lnTo>
                  <a:lnTo>
                    <a:pt x="61" y="115"/>
                  </a:lnTo>
                  <a:lnTo>
                    <a:pt x="65" y="115"/>
                  </a:lnTo>
                  <a:lnTo>
                    <a:pt x="70" y="114"/>
                  </a:lnTo>
                  <a:lnTo>
                    <a:pt x="76" y="111"/>
                  </a:lnTo>
                  <a:lnTo>
                    <a:pt x="80" y="107"/>
                  </a:lnTo>
                  <a:lnTo>
                    <a:pt x="81" y="105"/>
                  </a:lnTo>
                  <a:lnTo>
                    <a:pt x="82" y="105"/>
                  </a:lnTo>
                  <a:lnTo>
                    <a:pt x="96" y="101"/>
                  </a:lnTo>
                  <a:lnTo>
                    <a:pt x="98" y="100"/>
                  </a:lnTo>
                  <a:lnTo>
                    <a:pt x="101" y="98"/>
                  </a:lnTo>
                  <a:lnTo>
                    <a:pt x="104" y="95"/>
                  </a:lnTo>
                  <a:lnTo>
                    <a:pt x="109" y="91"/>
                  </a:lnTo>
                  <a:lnTo>
                    <a:pt x="113" y="87"/>
                  </a:lnTo>
                  <a:lnTo>
                    <a:pt x="118" y="84"/>
                  </a:lnTo>
                  <a:lnTo>
                    <a:pt x="121" y="81"/>
                  </a:lnTo>
                  <a:lnTo>
                    <a:pt x="123" y="79"/>
                  </a:lnTo>
                  <a:lnTo>
                    <a:pt x="126" y="74"/>
                  </a:lnTo>
                  <a:lnTo>
                    <a:pt x="128" y="68"/>
                  </a:lnTo>
                  <a:lnTo>
                    <a:pt x="131" y="62"/>
                  </a:lnTo>
                  <a:lnTo>
                    <a:pt x="133" y="58"/>
                  </a:lnTo>
                  <a:lnTo>
                    <a:pt x="132" y="53"/>
                  </a:lnTo>
                  <a:lnTo>
                    <a:pt x="131" y="48"/>
                  </a:lnTo>
                  <a:lnTo>
                    <a:pt x="131" y="43"/>
                  </a:lnTo>
                  <a:lnTo>
                    <a:pt x="130" y="41"/>
                  </a:lnTo>
                  <a:lnTo>
                    <a:pt x="131" y="40"/>
                  </a:lnTo>
                  <a:lnTo>
                    <a:pt x="134" y="37"/>
                  </a:lnTo>
                  <a:lnTo>
                    <a:pt x="137" y="33"/>
                  </a:lnTo>
                  <a:lnTo>
                    <a:pt x="138" y="29"/>
                  </a:lnTo>
                  <a:lnTo>
                    <a:pt x="138" y="21"/>
                  </a:lnTo>
                  <a:lnTo>
                    <a:pt x="137" y="11"/>
                  </a:lnTo>
                  <a:lnTo>
                    <a:pt x="135" y="3"/>
                  </a:lnTo>
                  <a:lnTo>
                    <a:pt x="134" y="0"/>
                  </a:lnTo>
                  <a:lnTo>
                    <a:pt x="133" y="0"/>
                  </a:lnTo>
                  <a:lnTo>
                    <a:pt x="131" y="0"/>
                  </a:lnTo>
                  <a:lnTo>
                    <a:pt x="127" y="2"/>
                  </a:lnTo>
                  <a:lnTo>
                    <a:pt x="124" y="4"/>
                  </a:lnTo>
                  <a:lnTo>
                    <a:pt x="120" y="6"/>
                  </a:lnTo>
                  <a:lnTo>
                    <a:pt x="116" y="9"/>
                  </a:lnTo>
                  <a:lnTo>
                    <a:pt x="113" y="12"/>
                  </a:lnTo>
                  <a:lnTo>
                    <a:pt x="111" y="17"/>
                  </a:lnTo>
                  <a:lnTo>
                    <a:pt x="109" y="27"/>
                  </a:lnTo>
                  <a:lnTo>
                    <a:pt x="108" y="34"/>
                  </a:lnTo>
                  <a:lnTo>
                    <a:pt x="107" y="40"/>
                  </a:lnTo>
                  <a:lnTo>
                    <a:pt x="105" y="44"/>
                  </a:lnTo>
                  <a:lnTo>
                    <a:pt x="104" y="45"/>
                  </a:lnTo>
                  <a:lnTo>
                    <a:pt x="103" y="48"/>
                  </a:lnTo>
                  <a:lnTo>
                    <a:pt x="101" y="50"/>
                  </a:lnTo>
                  <a:lnTo>
                    <a:pt x="98" y="54"/>
                  </a:lnTo>
                  <a:lnTo>
                    <a:pt x="95" y="58"/>
                  </a:lnTo>
                  <a:lnTo>
                    <a:pt x="92" y="62"/>
                  </a:lnTo>
                  <a:lnTo>
                    <a:pt x="88" y="66"/>
                  </a:lnTo>
                  <a:lnTo>
                    <a:pt x="84" y="69"/>
                  </a:lnTo>
                  <a:lnTo>
                    <a:pt x="81" y="72"/>
                  </a:lnTo>
                  <a:lnTo>
                    <a:pt x="77" y="75"/>
                  </a:lnTo>
                  <a:lnTo>
                    <a:pt x="73" y="78"/>
                  </a:lnTo>
                  <a:lnTo>
                    <a:pt x="69" y="81"/>
                  </a:lnTo>
                  <a:lnTo>
                    <a:pt x="66" y="83"/>
                  </a:lnTo>
                  <a:lnTo>
                    <a:pt x="64" y="85"/>
                  </a:lnTo>
                  <a:lnTo>
                    <a:pt x="62" y="86"/>
                  </a:lnTo>
                  <a:lnTo>
                    <a:pt x="61" y="86"/>
                  </a:lnTo>
                  <a:lnTo>
                    <a:pt x="39" y="86"/>
                  </a:lnTo>
                  <a:lnTo>
                    <a:pt x="21" y="91"/>
                  </a:lnTo>
                  <a:lnTo>
                    <a:pt x="5" y="102"/>
                  </a:lnTo>
                </a:path>
              </a:pathLst>
            </a:custGeom>
            <a:solidFill>
              <a:srgbClr val="5F5F5F"/>
            </a:solidFill>
            <a:ln w="9525" algn="ctr">
              <a:noFill/>
              <a:round/>
              <a:headEnd/>
              <a:tailEnd/>
            </a:ln>
          </p:spPr>
          <p:txBody>
            <a:bodyPr wrap="none" anchor="ctr" anchorCtr="1"/>
            <a:lstStyle/>
            <a:p>
              <a:endParaRPr lang="ko-KR" altLang="en-US"/>
            </a:p>
          </p:txBody>
        </p:sp>
        <p:sp>
          <p:nvSpPr>
            <p:cNvPr id="908" name="Freeform 43"/>
            <p:cNvSpPr>
              <a:spLocks/>
            </p:cNvSpPr>
            <p:nvPr/>
          </p:nvSpPr>
          <p:spPr bwMode="auto">
            <a:xfrm>
              <a:off x="3580" y="2506"/>
              <a:ext cx="24" cy="10"/>
            </a:xfrm>
            <a:custGeom>
              <a:avLst/>
              <a:gdLst>
                <a:gd name="T0" fmla="*/ 56 w 21"/>
                <a:gd name="T1" fmla="*/ 0 h 10"/>
                <a:gd name="T2" fmla="*/ 0 w 21"/>
                <a:gd name="T3" fmla="*/ 6 h 10"/>
                <a:gd name="T4" fmla="*/ 56 w 21"/>
                <a:gd name="T5" fmla="*/ 9 h 10"/>
                <a:gd name="T6" fmla="*/ 125 w 21"/>
                <a:gd name="T7" fmla="*/ 5 h 10"/>
                <a:gd name="T8" fmla="*/ 167 w 21"/>
                <a:gd name="T9" fmla="*/ 1 h 10"/>
                <a:gd name="T10" fmla="*/ 56 w 21"/>
                <a:gd name="T11" fmla="*/ 0 h 10"/>
                <a:gd name="T12" fmla="*/ 0 60000 65536"/>
                <a:gd name="T13" fmla="*/ 0 60000 65536"/>
                <a:gd name="T14" fmla="*/ 0 60000 65536"/>
                <a:gd name="T15" fmla="*/ 0 60000 65536"/>
                <a:gd name="T16" fmla="*/ 0 60000 65536"/>
                <a:gd name="T17" fmla="*/ 0 60000 65536"/>
                <a:gd name="T18" fmla="*/ 0 w 21"/>
                <a:gd name="T19" fmla="*/ 0 h 10"/>
                <a:gd name="T20" fmla="*/ 21 w 2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1" h="10">
                  <a:moveTo>
                    <a:pt x="7" y="0"/>
                  </a:moveTo>
                  <a:lnTo>
                    <a:pt x="0" y="6"/>
                  </a:lnTo>
                  <a:lnTo>
                    <a:pt x="7" y="9"/>
                  </a:lnTo>
                  <a:lnTo>
                    <a:pt x="15" y="5"/>
                  </a:lnTo>
                  <a:lnTo>
                    <a:pt x="20" y="1"/>
                  </a:lnTo>
                  <a:lnTo>
                    <a:pt x="7" y="0"/>
                  </a:lnTo>
                </a:path>
              </a:pathLst>
            </a:custGeom>
            <a:solidFill>
              <a:srgbClr val="5F5F5F"/>
            </a:solidFill>
            <a:ln w="9525" algn="ctr">
              <a:noFill/>
              <a:round/>
              <a:headEnd/>
              <a:tailEnd/>
            </a:ln>
          </p:spPr>
          <p:txBody>
            <a:bodyPr wrap="none" anchor="ctr" anchorCtr="1"/>
            <a:lstStyle/>
            <a:p>
              <a:endParaRPr lang="ko-KR" altLang="en-US"/>
            </a:p>
          </p:txBody>
        </p:sp>
        <p:sp>
          <p:nvSpPr>
            <p:cNvPr id="909" name="Freeform 44"/>
            <p:cNvSpPr>
              <a:spLocks/>
            </p:cNvSpPr>
            <p:nvPr/>
          </p:nvSpPr>
          <p:spPr bwMode="auto">
            <a:xfrm>
              <a:off x="3580" y="2506"/>
              <a:ext cx="30" cy="16"/>
            </a:xfrm>
            <a:custGeom>
              <a:avLst/>
              <a:gdLst>
                <a:gd name="T0" fmla="*/ 46 w 27"/>
                <a:gd name="T1" fmla="*/ 0 h 16"/>
                <a:gd name="T2" fmla="*/ 0 w 27"/>
                <a:gd name="T3" fmla="*/ 10 h 16"/>
                <a:gd name="T4" fmla="*/ 46 w 27"/>
                <a:gd name="T5" fmla="*/ 15 h 16"/>
                <a:gd name="T6" fmla="*/ 101 w 27"/>
                <a:gd name="T7" fmla="*/ 8 h 16"/>
                <a:gd name="T8" fmla="*/ 138 w 27"/>
                <a:gd name="T9" fmla="*/ 2 h 16"/>
                <a:gd name="T10" fmla="*/ 46 w 27"/>
                <a:gd name="T11" fmla="*/ 0 h 16"/>
                <a:gd name="T12" fmla="*/ 0 60000 65536"/>
                <a:gd name="T13" fmla="*/ 0 60000 65536"/>
                <a:gd name="T14" fmla="*/ 0 60000 65536"/>
                <a:gd name="T15" fmla="*/ 0 60000 65536"/>
                <a:gd name="T16" fmla="*/ 0 60000 65536"/>
                <a:gd name="T17" fmla="*/ 0 60000 65536"/>
                <a:gd name="T18" fmla="*/ 0 w 27"/>
                <a:gd name="T19" fmla="*/ 0 h 16"/>
                <a:gd name="T20" fmla="*/ 27 w 2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7" h="16">
                  <a:moveTo>
                    <a:pt x="9" y="0"/>
                  </a:moveTo>
                  <a:lnTo>
                    <a:pt x="0" y="10"/>
                  </a:lnTo>
                  <a:lnTo>
                    <a:pt x="9" y="15"/>
                  </a:lnTo>
                  <a:lnTo>
                    <a:pt x="19" y="8"/>
                  </a:lnTo>
                  <a:lnTo>
                    <a:pt x="26" y="2"/>
                  </a:lnTo>
                  <a:lnTo>
                    <a:pt x="9" y="0"/>
                  </a:lnTo>
                </a:path>
              </a:pathLst>
            </a:custGeom>
            <a:solidFill>
              <a:srgbClr val="5F5F5F"/>
            </a:solidFill>
            <a:ln w="9525" algn="ctr">
              <a:noFill/>
              <a:round/>
              <a:headEnd/>
              <a:tailEnd/>
            </a:ln>
          </p:spPr>
          <p:txBody>
            <a:bodyPr wrap="none" anchor="ctr" anchorCtr="1"/>
            <a:lstStyle/>
            <a:p>
              <a:endParaRPr lang="ko-KR" altLang="en-US"/>
            </a:p>
          </p:txBody>
        </p:sp>
        <p:sp>
          <p:nvSpPr>
            <p:cNvPr id="910" name="Freeform 45"/>
            <p:cNvSpPr>
              <a:spLocks/>
            </p:cNvSpPr>
            <p:nvPr/>
          </p:nvSpPr>
          <p:spPr bwMode="auto">
            <a:xfrm>
              <a:off x="3689" y="2315"/>
              <a:ext cx="81" cy="54"/>
            </a:xfrm>
            <a:custGeom>
              <a:avLst/>
              <a:gdLst>
                <a:gd name="T0" fmla="*/ 171 w 73"/>
                <a:gd name="T1" fmla="*/ 5 h 54"/>
                <a:gd name="T2" fmla="*/ 170 w 73"/>
                <a:gd name="T3" fmla="*/ 4 h 54"/>
                <a:gd name="T4" fmla="*/ 154 w 73"/>
                <a:gd name="T5" fmla="*/ 1 h 54"/>
                <a:gd name="T6" fmla="*/ 138 w 73"/>
                <a:gd name="T7" fmla="*/ 0 h 54"/>
                <a:gd name="T8" fmla="*/ 124 w 73"/>
                <a:gd name="T9" fmla="*/ 4 h 54"/>
                <a:gd name="T10" fmla="*/ 102 w 73"/>
                <a:gd name="T11" fmla="*/ 10 h 54"/>
                <a:gd name="T12" fmla="*/ 101 w 73"/>
                <a:gd name="T13" fmla="*/ 15 h 54"/>
                <a:gd name="T14" fmla="*/ 92 w 73"/>
                <a:gd name="T15" fmla="*/ 19 h 54"/>
                <a:gd name="T16" fmla="*/ 92 w 73"/>
                <a:gd name="T17" fmla="*/ 22 h 54"/>
                <a:gd name="T18" fmla="*/ 91 w 73"/>
                <a:gd name="T19" fmla="*/ 24 h 54"/>
                <a:gd name="T20" fmla="*/ 82 w 73"/>
                <a:gd name="T21" fmla="*/ 27 h 54"/>
                <a:gd name="T22" fmla="*/ 68 w 73"/>
                <a:gd name="T23" fmla="*/ 31 h 54"/>
                <a:gd name="T24" fmla="*/ 55 w 73"/>
                <a:gd name="T25" fmla="*/ 34 h 54"/>
                <a:gd name="T26" fmla="*/ 41 w 73"/>
                <a:gd name="T27" fmla="*/ 38 h 54"/>
                <a:gd name="T28" fmla="*/ 33 w 73"/>
                <a:gd name="T29" fmla="*/ 41 h 54"/>
                <a:gd name="T30" fmla="*/ 4 w 73"/>
                <a:gd name="T31" fmla="*/ 43 h 54"/>
                <a:gd name="T32" fmla="*/ 2 w 73"/>
                <a:gd name="T33" fmla="*/ 45 h 54"/>
                <a:gd name="T34" fmla="*/ 0 w 73"/>
                <a:gd name="T35" fmla="*/ 46 h 54"/>
                <a:gd name="T36" fmla="*/ 0 w 73"/>
                <a:gd name="T37" fmla="*/ 48 h 54"/>
                <a:gd name="T38" fmla="*/ 1 w 73"/>
                <a:gd name="T39" fmla="*/ 49 h 54"/>
                <a:gd name="T40" fmla="*/ 4 w 73"/>
                <a:gd name="T41" fmla="*/ 50 h 54"/>
                <a:gd name="T42" fmla="*/ 37 w 73"/>
                <a:gd name="T43" fmla="*/ 51 h 54"/>
                <a:gd name="T44" fmla="*/ 55 w 73"/>
                <a:gd name="T45" fmla="*/ 51 h 54"/>
                <a:gd name="T46" fmla="*/ 82 w 73"/>
                <a:gd name="T47" fmla="*/ 51 h 54"/>
                <a:gd name="T48" fmla="*/ 101 w 73"/>
                <a:gd name="T49" fmla="*/ 51 h 54"/>
                <a:gd name="T50" fmla="*/ 125 w 73"/>
                <a:gd name="T51" fmla="*/ 51 h 54"/>
                <a:gd name="T52" fmla="*/ 139 w 73"/>
                <a:gd name="T53" fmla="*/ 50 h 54"/>
                <a:gd name="T54" fmla="*/ 153 w 73"/>
                <a:gd name="T55" fmla="*/ 50 h 54"/>
                <a:gd name="T56" fmla="*/ 154 w 73"/>
                <a:gd name="T57" fmla="*/ 50 h 54"/>
                <a:gd name="T58" fmla="*/ 184 w 73"/>
                <a:gd name="T59" fmla="*/ 53 h 54"/>
                <a:gd name="T60" fmla="*/ 233 w 73"/>
                <a:gd name="T61" fmla="*/ 52 h 54"/>
                <a:gd name="T62" fmla="*/ 234 w 73"/>
                <a:gd name="T63" fmla="*/ 49 h 54"/>
                <a:gd name="T64" fmla="*/ 259 w 73"/>
                <a:gd name="T65" fmla="*/ 45 h 54"/>
                <a:gd name="T66" fmla="*/ 279 w 73"/>
                <a:gd name="T67" fmla="*/ 40 h 54"/>
                <a:gd name="T68" fmla="*/ 294 w 73"/>
                <a:gd name="T69" fmla="*/ 39 h 54"/>
                <a:gd name="T70" fmla="*/ 318 w 73"/>
                <a:gd name="T71" fmla="*/ 38 h 54"/>
                <a:gd name="T72" fmla="*/ 347 w 73"/>
                <a:gd name="T73" fmla="*/ 34 h 54"/>
                <a:gd name="T74" fmla="*/ 377 w 73"/>
                <a:gd name="T75" fmla="*/ 31 h 54"/>
                <a:gd name="T76" fmla="*/ 382 w 73"/>
                <a:gd name="T77" fmla="*/ 29 h 54"/>
                <a:gd name="T78" fmla="*/ 382 w 73"/>
                <a:gd name="T79" fmla="*/ 27 h 54"/>
                <a:gd name="T80" fmla="*/ 382 w 73"/>
                <a:gd name="T81" fmla="*/ 22 h 54"/>
                <a:gd name="T82" fmla="*/ 382 w 73"/>
                <a:gd name="T83" fmla="*/ 19 h 54"/>
                <a:gd name="T84" fmla="*/ 362 w 73"/>
                <a:gd name="T85" fmla="*/ 18 h 54"/>
                <a:gd name="T86" fmla="*/ 347 w 73"/>
                <a:gd name="T87" fmla="*/ 19 h 54"/>
                <a:gd name="T88" fmla="*/ 341 w 73"/>
                <a:gd name="T89" fmla="*/ 22 h 54"/>
                <a:gd name="T90" fmla="*/ 326 w 73"/>
                <a:gd name="T91" fmla="*/ 22 h 54"/>
                <a:gd name="T92" fmla="*/ 310 w 73"/>
                <a:gd name="T93" fmla="*/ 23 h 54"/>
                <a:gd name="T94" fmla="*/ 307 w 73"/>
                <a:gd name="T95" fmla="*/ 22 h 54"/>
                <a:gd name="T96" fmla="*/ 287 w 73"/>
                <a:gd name="T97" fmla="*/ 22 h 54"/>
                <a:gd name="T98" fmla="*/ 260 w 73"/>
                <a:gd name="T99" fmla="*/ 21 h 54"/>
                <a:gd name="T100" fmla="*/ 234 w 73"/>
                <a:gd name="T101" fmla="*/ 18 h 54"/>
                <a:gd name="T102" fmla="*/ 225 w 73"/>
                <a:gd name="T103" fmla="*/ 16 h 54"/>
                <a:gd name="T104" fmla="*/ 203 w 73"/>
                <a:gd name="T105" fmla="*/ 13 h 54"/>
                <a:gd name="T106" fmla="*/ 183 w 73"/>
                <a:gd name="T107" fmla="*/ 9 h 54"/>
                <a:gd name="T108" fmla="*/ 171 w 73"/>
                <a:gd name="T109" fmla="*/ 5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54"/>
                <a:gd name="T167" fmla="*/ 73 w 73"/>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54">
                  <a:moveTo>
                    <a:pt x="33" y="5"/>
                  </a:moveTo>
                  <a:lnTo>
                    <a:pt x="32" y="4"/>
                  </a:lnTo>
                  <a:lnTo>
                    <a:pt x="30" y="1"/>
                  </a:lnTo>
                  <a:lnTo>
                    <a:pt x="26" y="0"/>
                  </a:lnTo>
                  <a:lnTo>
                    <a:pt x="23" y="4"/>
                  </a:lnTo>
                  <a:lnTo>
                    <a:pt x="20" y="10"/>
                  </a:lnTo>
                  <a:lnTo>
                    <a:pt x="19" y="15"/>
                  </a:lnTo>
                  <a:lnTo>
                    <a:pt x="18" y="19"/>
                  </a:lnTo>
                  <a:lnTo>
                    <a:pt x="18" y="22"/>
                  </a:lnTo>
                  <a:lnTo>
                    <a:pt x="17" y="24"/>
                  </a:lnTo>
                  <a:lnTo>
                    <a:pt x="15" y="27"/>
                  </a:lnTo>
                  <a:lnTo>
                    <a:pt x="13" y="31"/>
                  </a:lnTo>
                  <a:lnTo>
                    <a:pt x="11" y="34"/>
                  </a:lnTo>
                  <a:lnTo>
                    <a:pt x="8" y="38"/>
                  </a:lnTo>
                  <a:lnTo>
                    <a:pt x="6" y="41"/>
                  </a:lnTo>
                  <a:lnTo>
                    <a:pt x="4" y="43"/>
                  </a:lnTo>
                  <a:lnTo>
                    <a:pt x="2" y="45"/>
                  </a:lnTo>
                  <a:lnTo>
                    <a:pt x="0" y="46"/>
                  </a:lnTo>
                  <a:lnTo>
                    <a:pt x="0" y="48"/>
                  </a:lnTo>
                  <a:lnTo>
                    <a:pt x="1" y="49"/>
                  </a:lnTo>
                  <a:lnTo>
                    <a:pt x="4" y="50"/>
                  </a:lnTo>
                  <a:lnTo>
                    <a:pt x="7" y="51"/>
                  </a:lnTo>
                  <a:lnTo>
                    <a:pt x="11" y="51"/>
                  </a:lnTo>
                  <a:lnTo>
                    <a:pt x="15" y="51"/>
                  </a:lnTo>
                  <a:lnTo>
                    <a:pt x="19" y="51"/>
                  </a:lnTo>
                  <a:lnTo>
                    <a:pt x="24" y="51"/>
                  </a:lnTo>
                  <a:lnTo>
                    <a:pt x="27" y="50"/>
                  </a:lnTo>
                  <a:lnTo>
                    <a:pt x="29" y="50"/>
                  </a:lnTo>
                  <a:lnTo>
                    <a:pt x="30" y="50"/>
                  </a:lnTo>
                  <a:lnTo>
                    <a:pt x="35" y="53"/>
                  </a:lnTo>
                  <a:lnTo>
                    <a:pt x="44" y="52"/>
                  </a:lnTo>
                  <a:lnTo>
                    <a:pt x="45" y="49"/>
                  </a:lnTo>
                  <a:lnTo>
                    <a:pt x="49" y="45"/>
                  </a:lnTo>
                  <a:lnTo>
                    <a:pt x="53" y="40"/>
                  </a:lnTo>
                  <a:lnTo>
                    <a:pt x="56" y="39"/>
                  </a:lnTo>
                  <a:lnTo>
                    <a:pt x="60" y="38"/>
                  </a:lnTo>
                  <a:lnTo>
                    <a:pt x="66" y="34"/>
                  </a:lnTo>
                  <a:lnTo>
                    <a:pt x="70" y="31"/>
                  </a:lnTo>
                  <a:lnTo>
                    <a:pt x="72" y="29"/>
                  </a:lnTo>
                  <a:lnTo>
                    <a:pt x="72" y="27"/>
                  </a:lnTo>
                  <a:lnTo>
                    <a:pt x="72" y="22"/>
                  </a:lnTo>
                  <a:lnTo>
                    <a:pt x="72" y="19"/>
                  </a:lnTo>
                  <a:lnTo>
                    <a:pt x="69" y="18"/>
                  </a:lnTo>
                  <a:lnTo>
                    <a:pt x="66" y="19"/>
                  </a:lnTo>
                  <a:lnTo>
                    <a:pt x="64" y="22"/>
                  </a:lnTo>
                  <a:lnTo>
                    <a:pt x="62" y="22"/>
                  </a:lnTo>
                  <a:lnTo>
                    <a:pt x="59" y="23"/>
                  </a:lnTo>
                  <a:lnTo>
                    <a:pt x="58" y="22"/>
                  </a:lnTo>
                  <a:lnTo>
                    <a:pt x="54" y="22"/>
                  </a:lnTo>
                  <a:lnTo>
                    <a:pt x="50" y="21"/>
                  </a:lnTo>
                  <a:lnTo>
                    <a:pt x="45" y="18"/>
                  </a:lnTo>
                  <a:lnTo>
                    <a:pt x="42" y="16"/>
                  </a:lnTo>
                  <a:lnTo>
                    <a:pt x="38" y="13"/>
                  </a:lnTo>
                  <a:lnTo>
                    <a:pt x="34" y="9"/>
                  </a:lnTo>
                  <a:lnTo>
                    <a:pt x="33" y="5"/>
                  </a:lnTo>
                </a:path>
              </a:pathLst>
            </a:custGeom>
            <a:solidFill>
              <a:srgbClr val="5F5F5F"/>
            </a:solidFill>
            <a:ln w="9525" algn="ctr">
              <a:noFill/>
              <a:round/>
              <a:headEnd/>
              <a:tailEnd/>
            </a:ln>
          </p:spPr>
          <p:txBody>
            <a:bodyPr wrap="none" anchor="ctr" anchorCtr="1"/>
            <a:lstStyle/>
            <a:p>
              <a:endParaRPr lang="ko-KR" altLang="en-US"/>
            </a:p>
          </p:txBody>
        </p:sp>
        <p:sp>
          <p:nvSpPr>
            <p:cNvPr id="911" name="Freeform 46"/>
            <p:cNvSpPr>
              <a:spLocks/>
            </p:cNvSpPr>
            <p:nvPr/>
          </p:nvSpPr>
          <p:spPr bwMode="auto">
            <a:xfrm>
              <a:off x="1786" y="2413"/>
              <a:ext cx="7" cy="4"/>
            </a:xfrm>
            <a:custGeom>
              <a:avLst/>
              <a:gdLst>
                <a:gd name="T0" fmla="*/ 57 w 6"/>
                <a:gd name="T1" fmla="*/ 0 h 4"/>
                <a:gd name="T2" fmla="*/ 49 w 6"/>
                <a:gd name="T3" fmla="*/ 0 h 4"/>
                <a:gd name="T4" fmla="*/ 42 w 6"/>
                <a:gd name="T5" fmla="*/ 0 h 4"/>
                <a:gd name="T6" fmla="*/ 1 w 6"/>
                <a:gd name="T7" fmla="*/ 0 h 4"/>
                <a:gd name="T8" fmla="*/ 0 w 6"/>
                <a:gd name="T9" fmla="*/ 0 h 4"/>
                <a:gd name="T10" fmla="*/ 0 w 6"/>
                <a:gd name="T11" fmla="*/ 1 h 4"/>
                <a:gd name="T12" fmla="*/ 0 w 6"/>
                <a:gd name="T13" fmla="*/ 2 h 4"/>
                <a:gd name="T14" fmla="*/ 0 w 6"/>
                <a:gd name="T15" fmla="*/ 2 h 4"/>
                <a:gd name="T16" fmla="*/ 1 w 6"/>
                <a:gd name="T17" fmla="*/ 3 h 4"/>
                <a:gd name="T18" fmla="*/ 42 w 6"/>
                <a:gd name="T19" fmla="*/ 3 h 4"/>
                <a:gd name="T20" fmla="*/ 49 w 6"/>
                <a:gd name="T21" fmla="*/ 3 h 4"/>
                <a:gd name="T22" fmla="*/ 57 w 6"/>
                <a:gd name="T23" fmla="*/ 2 h 4"/>
                <a:gd name="T24" fmla="*/ 57 w 6"/>
                <a:gd name="T25" fmla="*/ 2 h 4"/>
                <a:gd name="T26" fmla="*/ 57 w 6"/>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5" y="0"/>
                  </a:moveTo>
                  <a:lnTo>
                    <a:pt x="4" y="0"/>
                  </a:lnTo>
                  <a:lnTo>
                    <a:pt x="3" y="0"/>
                  </a:lnTo>
                  <a:lnTo>
                    <a:pt x="1" y="0"/>
                  </a:lnTo>
                  <a:lnTo>
                    <a:pt x="0" y="0"/>
                  </a:lnTo>
                  <a:lnTo>
                    <a:pt x="0" y="1"/>
                  </a:lnTo>
                  <a:lnTo>
                    <a:pt x="0" y="2"/>
                  </a:lnTo>
                  <a:lnTo>
                    <a:pt x="1" y="3"/>
                  </a:lnTo>
                  <a:lnTo>
                    <a:pt x="3" y="3"/>
                  </a:lnTo>
                  <a:lnTo>
                    <a:pt x="4" y="3"/>
                  </a:lnTo>
                  <a:lnTo>
                    <a:pt x="5" y="2"/>
                  </a:lnTo>
                  <a:lnTo>
                    <a:pt x="5" y="0"/>
                  </a:lnTo>
                </a:path>
              </a:pathLst>
            </a:custGeom>
            <a:solidFill>
              <a:srgbClr val="5F5F5F"/>
            </a:solidFill>
            <a:ln w="9525" algn="ctr">
              <a:noFill/>
              <a:round/>
              <a:headEnd/>
              <a:tailEnd/>
            </a:ln>
          </p:spPr>
          <p:txBody>
            <a:bodyPr wrap="none" anchor="ctr" anchorCtr="1"/>
            <a:lstStyle/>
            <a:p>
              <a:endParaRPr lang="ko-KR" altLang="en-US"/>
            </a:p>
          </p:txBody>
        </p:sp>
        <p:sp>
          <p:nvSpPr>
            <p:cNvPr id="912" name="Freeform 47"/>
            <p:cNvSpPr>
              <a:spLocks/>
            </p:cNvSpPr>
            <p:nvPr/>
          </p:nvSpPr>
          <p:spPr bwMode="auto">
            <a:xfrm>
              <a:off x="1786" y="2413"/>
              <a:ext cx="13" cy="10"/>
            </a:xfrm>
            <a:custGeom>
              <a:avLst/>
              <a:gdLst>
                <a:gd name="T0" fmla="*/ 35 w 12"/>
                <a:gd name="T1" fmla="*/ 0 h 10"/>
                <a:gd name="T2" fmla="*/ 35 w 12"/>
                <a:gd name="T3" fmla="*/ 0 h 10"/>
                <a:gd name="T4" fmla="*/ 32 w 12"/>
                <a:gd name="T5" fmla="*/ 0 h 10"/>
                <a:gd name="T6" fmla="*/ 26 w 12"/>
                <a:gd name="T7" fmla="*/ 0 h 10"/>
                <a:gd name="T8" fmla="*/ 3 w 12"/>
                <a:gd name="T9" fmla="*/ 0 h 10"/>
                <a:gd name="T10" fmla="*/ 1 w 12"/>
                <a:gd name="T11" fmla="*/ 1 h 10"/>
                <a:gd name="T12" fmla="*/ 1 w 12"/>
                <a:gd name="T13" fmla="*/ 3 h 10"/>
                <a:gd name="T14" fmla="*/ 0 w 12"/>
                <a:gd name="T15" fmla="*/ 5 h 10"/>
                <a:gd name="T16" fmla="*/ 1 w 12"/>
                <a:gd name="T17" fmla="*/ 7 h 10"/>
                <a:gd name="T18" fmla="*/ 3 w 12"/>
                <a:gd name="T19" fmla="*/ 9 h 10"/>
                <a:gd name="T20" fmla="*/ 26 w 12"/>
                <a:gd name="T21" fmla="*/ 9 h 10"/>
                <a:gd name="T22" fmla="*/ 32 w 12"/>
                <a:gd name="T23" fmla="*/ 8 h 10"/>
                <a:gd name="T24" fmla="*/ 35 w 12"/>
                <a:gd name="T25" fmla="*/ 7 h 10"/>
                <a:gd name="T26" fmla="*/ 38 w 12"/>
                <a:gd name="T27" fmla="*/ 6 h 10"/>
                <a:gd name="T28" fmla="*/ 35 w 12"/>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0"/>
                <a:gd name="T47" fmla="*/ 12 w 12"/>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0">
                  <a:moveTo>
                    <a:pt x="10" y="0"/>
                  </a:moveTo>
                  <a:lnTo>
                    <a:pt x="10" y="0"/>
                  </a:lnTo>
                  <a:lnTo>
                    <a:pt x="9" y="0"/>
                  </a:lnTo>
                  <a:lnTo>
                    <a:pt x="6" y="0"/>
                  </a:lnTo>
                  <a:lnTo>
                    <a:pt x="3" y="0"/>
                  </a:lnTo>
                  <a:lnTo>
                    <a:pt x="1" y="1"/>
                  </a:lnTo>
                  <a:lnTo>
                    <a:pt x="1" y="3"/>
                  </a:lnTo>
                  <a:lnTo>
                    <a:pt x="0" y="5"/>
                  </a:lnTo>
                  <a:lnTo>
                    <a:pt x="1" y="7"/>
                  </a:lnTo>
                  <a:lnTo>
                    <a:pt x="3" y="9"/>
                  </a:lnTo>
                  <a:lnTo>
                    <a:pt x="6" y="9"/>
                  </a:lnTo>
                  <a:lnTo>
                    <a:pt x="9" y="8"/>
                  </a:lnTo>
                  <a:lnTo>
                    <a:pt x="10" y="7"/>
                  </a:lnTo>
                  <a:lnTo>
                    <a:pt x="11" y="6"/>
                  </a:lnTo>
                  <a:lnTo>
                    <a:pt x="10" y="0"/>
                  </a:lnTo>
                </a:path>
              </a:pathLst>
            </a:custGeom>
            <a:solidFill>
              <a:srgbClr val="5F5F5F"/>
            </a:solidFill>
            <a:ln w="9525" algn="ctr">
              <a:noFill/>
              <a:round/>
              <a:headEnd/>
              <a:tailEnd/>
            </a:ln>
          </p:spPr>
          <p:txBody>
            <a:bodyPr wrap="none" anchor="ctr" anchorCtr="1"/>
            <a:lstStyle/>
            <a:p>
              <a:endParaRPr lang="ko-KR" altLang="en-US"/>
            </a:p>
          </p:txBody>
        </p:sp>
        <p:sp>
          <p:nvSpPr>
            <p:cNvPr id="913" name="Freeform 48"/>
            <p:cNvSpPr>
              <a:spLocks/>
            </p:cNvSpPr>
            <p:nvPr/>
          </p:nvSpPr>
          <p:spPr bwMode="auto">
            <a:xfrm>
              <a:off x="1869" y="2386"/>
              <a:ext cx="16" cy="35"/>
            </a:xfrm>
            <a:custGeom>
              <a:avLst/>
              <a:gdLst>
                <a:gd name="T0" fmla="*/ 31 w 15"/>
                <a:gd name="T1" fmla="*/ 0 h 35"/>
                <a:gd name="T2" fmla="*/ 31 w 15"/>
                <a:gd name="T3" fmla="*/ 1 h 35"/>
                <a:gd name="T4" fmla="*/ 25 w 15"/>
                <a:gd name="T5" fmla="*/ 3 h 35"/>
                <a:gd name="T6" fmla="*/ 6 w 15"/>
                <a:gd name="T7" fmla="*/ 3 h 35"/>
                <a:gd name="T8" fmla="*/ 3 w 15"/>
                <a:gd name="T9" fmla="*/ 4 h 35"/>
                <a:gd name="T10" fmla="*/ 2 w 15"/>
                <a:gd name="T11" fmla="*/ 4 h 35"/>
                <a:gd name="T12" fmla="*/ 1 w 15"/>
                <a:gd name="T13" fmla="*/ 3 h 35"/>
                <a:gd name="T14" fmla="*/ 1 w 15"/>
                <a:gd name="T15" fmla="*/ 3 h 35"/>
                <a:gd name="T16" fmla="*/ 1 w 15"/>
                <a:gd name="T17" fmla="*/ 3 h 35"/>
                <a:gd name="T18" fmla="*/ 1 w 15"/>
                <a:gd name="T19" fmla="*/ 3 h 35"/>
                <a:gd name="T20" fmla="*/ 1 w 15"/>
                <a:gd name="T21" fmla="*/ 7 h 35"/>
                <a:gd name="T22" fmla="*/ 1 w 15"/>
                <a:gd name="T23" fmla="*/ 12 h 35"/>
                <a:gd name="T24" fmla="*/ 1 w 15"/>
                <a:gd name="T25" fmla="*/ 15 h 35"/>
                <a:gd name="T26" fmla="*/ 0 w 15"/>
                <a:gd name="T27" fmla="*/ 31 h 35"/>
                <a:gd name="T28" fmla="*/ 1 w 15"/>
                <a:gd name="T29" fmla="*/ 32 h 35"/>
                <a:gd name="T30" fmla="*/ 3 w 15"/>
                <a:gd name="T31" fmla="*/ 32 h 35"/>
                <a:gd name="T32" fmla="*/ 6 w 15"/>
                <a:gd name="T33" fmla="*/ 34 h 35"/>
                <a:gd name="T34" fmla="*/ 25 w 15"/>
                <a:gd name="T35" fmla="*/ 34 h 35"/>
                <a:gd name="T36" fmla="*/ 27 w 15"/>
                <a:gd name="T37" fmla="*/ 31 h 35"/>
                <a:gd name="T38" fmla="*/ 27 w 15"/>
                <a:gd name="T39" fmla="*/ 31 h 35"/>
                <a:gd name="T40" fmla="*/ 31 w 15"/>
                <a:gd name="T41" fmla="*/ 29 h 35"/>
                <a:gd name="T42" fmla="*/ 33 w 15"/>
                <a:gd name="T43" fmla="*/ 29 h 35"/>
                <a:gd name="T44" fmla="*/ 35 w 15"/>
                <a:gd name="T45" fmla="*/ 29 h 35"/>
                <a:gd name="T46" fmla="*/ 35 w 15"/>
                <a:gd name="T47" fmla="*/ 17 h 35"/>
                <a:gd name="T48" fmla="*/ 33 w 15"/>
                <a:gd name="T49" fmla="*/ 15 h 35"/>
                <a:gd name="T50" fmla="*/ 37 w 15"/>
                <a:gd name="T51" fmla="*/ 14 h 35"/>
                <a:gd name="T52" fmla="*/ 37 w 15"/>
                <a:gd name="T53" fmla="*/ 12 h 35"/>
                <a:gd name="T54" fmla="*/ 37 w 15"/>
                <a:gd name="T55" fmla="*/ 9 h 35"/>
                <a:gd name="T56" fmla="*/ 35 w 15"/>
                <a:gd name="T57" fmla="*/ 3 h 35"/>
                <a:gd name="T58" fmla="*/ 31 w 15"/>
                <a:gd name="T59" fmla="*/ 0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5"/>
                <a:gd name="T92" fmla="*/ 15 w 15"/>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5">
                  <a:moveTo>
                    <a:pt x="11" y="0"/>
                  </a:moveTo>
                  <a:lnTo>
                    <a:pt x="11" y="1"/>
                  </a:lnTo>
                  <a:lnTo>
                    <a:pt x="8" y="3"/>
                  </a:lnTo>
                  <a:lnTo>
                    <a:pt x="6" y="3"/>
                  </a:lnTo>
                  <a:lnTo>
                    <a:pt x="3" y="4"/>
                  </a:lnTo>
                  <a:lnTo>
                    <a:pt x="2" y="4"/>
                  </a:lnTo>
                  <a:lnTo>
                    <a:pt x="1" y="3"/>
                  </a:lnTo>
                  <a:lnTo>
                    <a:pt x="1" y="7"/>
                  </a:lnTo>
                  <a:lnTo>
                    <a:pt x="1" y="12"/>
                  </a:lnTo>
                  <a:lnTo>
                    <a:pt x="1" y="15"/>
                  </a:lnTo>
                  <a:lnTo>
                    <a:pt x="0" y="31"/>
                  </a:lnTo>
                  <a:lnTo>
                    <a:pt x="1" y="32"/>
                  </a:lnTo>
                  <a:lnTo>
                    <a:pt x="3" y="32"/>
                  </a:lnTo>
                  <a:lnTo>
                    <a:pt x="6" y="34"/>
                  </a:lnTo>
                  <a:lnTo>
                    <a:pt x="8" y="34"/>
                  </a:lnTo>
                  <a:lnTo>
                    <a:pt x="9" y="31"/>
                  </a:lnTo>
                  <a:lnTo>
                    <a:pt x="11" y="29"/>
                  </a:lnTo>
                  <a:lnTo>
                    <a:pt x="12" y="29"/>
                  </a:lnTo>
                  <a:lnTo>
                    <a:pt x="13" y="29"/>
                  </a:lnTo>
                  <a:lnTo>
                    <a:pt x="13" y="17"/>
                  </a:lnTo>
                  <a:lnTo>
                    <a:pt x="12" y="15"/>
                  </a:lnTo>
                  <a:lnTo>
                    <a:pt x="14" y="14"/>
                  </a:lnTo>
                  <a:lnTo>
                    <a:pt x="14" y="12"/>
                  </a:lnTo>
                  <a:lnTo>
                    <a:pt x="14" y="9"/>
                  </a:lnTo>
                  <a:lnTo>
                    <a:pt x="13" y="3"/>
                  </a:lnTo>
                  <a:lnTo>
                    <a:pt x="11" y="0"/>
                  </a:lnTo>
                </a:path>
              </a:pathLst>
            </a:custGeom>
            <a:solidFill>
              <a:srgbClr val="5F5F5F"/>
            </a:solidFill>
            <a:ln w="9525" algn="ctr">
              <a:noFill/>
              <a:round/>
              <a:headEnd/>
              <a:tailEnd/>
            </a:ln>
          </p:spPr>
          <p:txBody>
            <a:bodyPr wrap="none" anchor="ctr" anchorCtr="1"/>
            <a:lstStyle/>
            <a:p>
              <a:endParaRPr lang="ko-KR" altLang="en-US"/>
            </a:p>
          </p:txBody>
        </p:sp>
        <p:sp>
          <p:nvSpPr>
            <p:cNvPr id="914" name="Freeform 49"/>
            <p:cNvSpPr>
              <a:spLocks/>
            </p:cNvSpPr>
            <p:nvPr/>
          </p:nvSpPr>
          <p:spPr bwMode="auto">
            <a:xfrm>
              <a:off x="1666" y="2024"/>
              <a:ext cx="113" cy="196"/>
            </a:xfrm>
            <a:custGeom>
              <a:avLst/>
              <a:gdLst>
                <a:gd name="T0" fmla="*/ 160 w 103"/>
                <a:gd name="T1" fmla="*/ 0 h 195"/>
                <a:gd name="T2" fmla="*/ 121 w 103"/>
                <a:gd name="T3" fmla="*/ 0 h 195"/>
                <a:gd name="T4" fmla="*/ 55 w 103"/>
                <a:gd name="T5" fmla="*/ 15 h 195"/>
                <a:gd name="T6" fmla="*/ 72 w 103"/>
                <a:gd name="T7" fmla="*/ 18 h 195"/>
                <a:gd name="T8" fmla="*/ 55 w 103"/>
                <a:gd name="T9" fmla="*/ 30 h 195"/>
                <a:gd name="T10" fmla="*/ 32 w 103"/>
                <a:gd name="T11" fmla="*/ 39 h 195"/>
                <a:gd name="T12" fmla="*/ 32 w 103"/>
                <a:gd name="T13" fmla="*/ 53 h 195"/>
                <a:gd name="T14" fmla="*/ 50 w 103"/>
                <a:gd name="T15" fmla="*/ 54 h 195"/>
                <a:gd name="T16" fmla="*/ 46 w 103"/>
                <a:gd name="T17" fmla="*/ 65 h 195"/>
                <a:gd name="T18" fmla="*/ 95 w 103"/>
                <a:gd name="T19" fmla="*/ 72 h 195"/>
                <a:gd name="T20" fmla="*/ 95 w 103"/>
                <a:gd name="T21" fmla="*/ 81 h 195"/>
                <a:gd name="T22" fmla="*/ 79 w 103"/>
                <a:gd name="T23" fmla="*/ 92 h 195"/>
                <a:gd name="T24" fmla="*/ 136 w 103"/>
                <a:gd name="T25" fmla="*/ 89 h 195"/>
                <a:gd name="T26" fmla="*/ 149 w 103"/>
                <a:gd name="T27" fmla="*/ 115 h 195"/>
                <a:gd name="T28" fmla="*/ 176 w 103"/>
                <a:gd name="T29" fmla="*/ 127 h 195"/>
                <a:gd name="T30" fmla="*/ 91 w 103"/>
                <a:gd name="T31" fmla="*/ 139 h 195"/>
                <a:gd name="T32" fmla="*/ 121 w 103"/>
                <a:gd name="T33" fmla="*/ 152 h 195"/>
                <a:gd name="T34" fmla="*/ 79 w 103"/>
                <a:gd name="T35" fmla="*/ 164 h 195"/>
                <a:gd name="T36" fmla="*/ 76 w 103"/>
                <a:gd name="T37" fmla="*/ 169 h 195"/>
                <a:gd name="T38" fmla="*/ 160 w 103"/>
                <a:gd name="T39" fmla="*/ 174 h 195"/>
                <a:gd name="T40" fmla="*/ 215 w 103"/>
                <a:gd name="T41" fmla="*/ 169 h 195"/>
                <a:gd name="T42" fmla="*/ 199 w 103"/>
                <a:gd name="T43" fmla="*/ 174 h 195"/>
                <a:gd name="T44" fmla="*/ 87 w 103"/>
                <a:gd name="T45" fmla="*/ 186 h 195"/>
                <a:gd name="T46" fmla="*/ 38 w 103"/>
                <a:gd name="T47" fmla="*/ 210 h 195"/>
                <a:gd name="T48" fmla="*/ 150 w 103"/>
                <a:gd name="T49" fmla="*/ 198 h 195"/>
                <a:gd name="T50" fmla="*/ 350 w 103"/>
                <a:gd name="T51" fmla="*/ 191 h 195"/>
                <a:gd name="T52" fmla="*/ 408 w 103"/>
                <a:gd name="T53" fmla="*/ 175 h 195"/>
                <a:gd name="T54" fmla="*/ 417 w 103"/>
                <a:gd name="T55" fmla="*/ 170 h 195"/>
                <a:gd name="T56" fmla="*/ 419 w 103"/>
                <a:gd name="T57" fmla="*/ 161 h 195"/>
                <a:gd name="T58" fmla="*/ 409 w 103"/>
                <a:gd name="T59" fmla="*/ 154 h 195"/>
                <a:gd name="T60" fmla="*/ 364 w 103"/>
                <a:gd name="T61" fmla="*/ 148 h 195"/>
                <a:gd name="T62" fmla="*/ 364 w 103"/>
                <a:gd name="T63" fmla="*/ 143 h 195"/>
                <a:gd name="T64" fmla="*/ 346 w 103"/>
                <a:gd name="T65" fmla="*/ 132 h 195"/>
                <a:gd name="T66" fmla="*/ 327 w 103"/>
                <a:gd name="T67" fmla="*/ 121 h 195"/>
                <a:gd name="T68" fmla="*/ 281 w 103"/>
                <a:gd name="T69" fmla="*/ 96 h 195"/>
                <a:gd name="T70" fmla="*/ 262 w 103"/>
                <a:gd name="T71" fmla="*/ 81 h 195"/>
                <a:gd name="T72" fmla="*/ 234 w 103"/>
                <a:gd name="T73" fmla="*/ 65 h 195"/>
                <a:gd name="T74" fmla="*/ 234 w 103"/>
                <a:gd name="T75" fmla="*/ 43 h 195"/>
                <a:gd name="T76" fmla="*/ 233 w 103"/>
                <a:gd name="T77" fmla="*/ 37 h 195"/>
                <a:gd name="T78" fmla="*/ 215 w 103"/>
                <a:gd name="T79" fmla="*/ 33 h 195"/>
                <a:gd name="T80" fmla="*/ 194 w 103"/>
                <a:gd name="T81" fmla="*/ 31 h 195"/>
                <a:gd name="T82" fmla="*/ 181 w 103"/>
                <a:gd name="T83" fmla="*/ 29 h 195"/>
                <a:gd name="T84" fmla="*/ 146 w 103"/>
                <a:gd name="T85" fmla="*/ 25 h 195"/>
                <a:gd name="T86" fmla="*/ 137 w 103"/>
                <a:gd name="T87" fmla="*/ 18 h 195"/>
                <a:gd name="T88" fmla="*/ 160 w 103"/>
                <a:gd name="T89" fmla="*/ 13 h 195"/>
                <a:gd name="T90" fmla="*/ 176 w 103"/>
                <a:gd name="T91" fmla="*/ 3 h 1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
                <a:gd name="T139" fmla="*/ 0 h 195"/>
                <a:gd name="T140" fmla="*/ 103 w 103"/>
                <a:gd name="T141" fmla="*/ 195 h 1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 h="195">
                  <a:moveTo>
                    <a:pt x="38" y="1"/>
                  </a:moveTo>
                  <a:lnTo>
                    <a:pt x="36" y="0"/>
                  </a:lnTo>
                  <a:lnTo>
                    <a:pt x="32" y="0"/>
                  </a:lnTo>
                  <a:lnTo>
                    <a:pt x="27" y="0"/>
                  </a:lnTo>
                  <a:lnTo>
                    <a:pt x="24" y="1"/>
                  </a:lnTo>
                  <a:lnTo>
                    <a:pt x="13" y="15"/>
                  </a:lnTo>
                  <a:lnTo>
                    <a:pt x="14" y="16"/>
                  </a:lnTo>
                  <a:lnTo>
                    <a:pt x="16" y="18"/>
                  </a:lnTo>
                  <a:lnTo>
                    <a:pt x="16" y="23"/>
                  </a:lnTo>
                  <a:lnTo>
                    <a:pt x="13" y="30"/>
                  </a:lnTo>
                  <a:lnTo>
                    <a:pt x="11" y="33"/>
                  </a:lnTo>
                  <a:lnTo>
                    <a:pt x="7" y="39"/>
                  </a:lnTo>
                  <a:lnTo>
                    <a:pt x="5" y="47"/>
                  </a:lnTo>
                  <a:lnTo>
                    <a:pt x="7" y="53"/>
                  </a:lnTo>
                  <a:lnTo>
                    <a:pt x="13" y="52"/>
                  </a:lnTo>
                  <a:lnTo>
                    <a:pt x="12" y="54"/>
                  </a:lnTo>
                  <a:lnTo>
                    <a:pt x="10" y="59"/>
                  </a:lnTo>
                  <a:lnTo>
                    <a:pt x="11" y="65"/>
                  </a:lnTo>
                  <a:lnTo>
                    <a:pt x="16" y="68"/>
                  </a:lnTo>
                  <a:lnTo>
                    <a:pt x="22" y="72"/>
                  </a:lnTo>
                  <a:lnTo>
                    <a:pt x="24" y="78"/>
                  </a:lnTo>
                  <a:lnTo>
                    <a:pt x="22" y="81"/>
                  </a:lnTo>
                  <a:lnTo>
                    <a:pt x="19" y="86"/>
                  </a:lnTo>
                  <a:lnTo>
                    <a:pt x="18" y="92"/>
                  </a:lnTo>
                  <a:lnTo>
                    <a:pt x="21" y="96"/>
                  </a:lnTo>
                  <a:lnTo>
                    <a:pt x="31" y="89"/>
                  </a:lnTo>
                  <a:lnTo>
                    <a:pt x="42" y="90"/>
                  </a:lnTo>
                  <a:lnTo>
                    <a:pt x="34" y="99"/>
                  </a:lnTo>
                  <a:lnTo>
                    <a:pt x="32" y="110"/>
                  </a:lnTo>
                  <a:lnTo>
                    <a:pt x="39" y="111"/>
                  </a:lnTo>
                  <a:lnTo>
                    <a:pt x="39" y="123"/>
                  </a:lnTo>
                  <a:lnTo>
                    <a:pt x="21" y="123"/>
                  </a:lnTo>
                  <a:lnTo>
                    <a:pt x="21" y="134"/>
                  </a:lnTo>
                  <a:lnTo>
                    <a:pt x="27" y="136"/>
                  </a:lnTo>
                  <a:lnTo>
                    <a:pt x="20" y="147"/>
                  </a:lnTo>
                  <a:lnTo>
                    <a:pt x="18" y="148"/>
                  </a:lnTo>
                  <a:lnTo>
                    <a:pt x="17" y="150"/>
                  </a:lnTo>
                  <a:lnTo>
                    <a:pt x="17" y="153"/>
                  </a:lnTo>
                  <a:lnTo>
                    <a:pt x="20" y="155"/>
                  </a:lnTo>
                  <a:lnTo>
                    <a:pt x="36" y="158"/>
                  </a:lnTo>
                  <a:lnTo>
                    <a:pt x="45" y="155"/>
                  </a:lnTo>
                  <a:lnTo>
                    <a:pt x="49" y="153"/>
                  </a:lnTo>
                  <a:lnTo>
                    <a:pt x="49" y="156"/>
                  </a:lnTo>
                  <a:lnTo>
                    <a:pt x="46" y="158"/>
                  </a:lnTo>
                  <a:lnTo>
                    <a:pt x="43" y="161"/>
                  </a:lnTo>
                  <a:lnTo>
                    <a:pt x="20" y="170"/>
                  </a:lnTo>
                  <a:lnTo>
                    <a:pt x="0" y="190"/>
                  </a:lnTo>
                  <a:lnTo>
                    <a:pt x="9" y="194"/>
                  </a:lnTo>
                  <a:lnTo>
                    <a:pt x="26" y="184"/>
                  </a:lnTo>
                  <a:lnTo>
                    <a:pt x="35" y="182"/>
                  </a:lnTo>
                  <a:lnTo>
                    <a:pt x="56" y="182"/>
                  </a:lnTo>
                  <a:lnTo>
                    <a:pt x="80" y="175"/>
                  </a:lnTo>
                  <a:lnTo>
                    <a:pt x="102" y="168"/>
                  </a:lnTo>
                  <a:lnTo>
                    <a:pt x="92" y="159"/>
                  </a:lnTo>
                  <a:lnTo>
                    <a:pt x="93" y="158"/>
                  </a:lnTo>
                  <a:lnTo>
                    <a:pt x="95" y="154"/>
                  </a:lnTo>
                  <a:lnTo>
                    <a:pt x="97" y="150"/>
                  </a:lnTo>
                  <a:lnTo>
                    <a:pt x="96" y="145"/>
                  </a:lnTo>
                  <a:lnTo>
                    <a:pt x="95" y="143"/>
                  </a:lnTo>
                  <a:lnTo>
                    <a:pt x="93" y="138"/>
                  </a:lnTo>
                  <a:lnTo>
                    <a:pt x="88" y="134"/>
                  </a:lnTo>
                  <a:lnTo>
                    <a:pt x="82" y="132"/>
                  </a:lnTo>
                  <a:lnTo>
                    <a:pt x="82" y="131"/>
                  </a:lnTo>
                  <a:lnTo>
                    <a:pt x="82" y="127"/>
                  </a:lnTo>
                  <a:lnTo>
                    <a:pt x="81" y="122"/>
                  </a:lnTo>
                  <a:lnTo>
                    <a:pt x="79" y="116"/>
                  </a:lnTo>
                  <a:lnTo>
                    <a:pt x="77" y="111"/>
                  </a:lnTo>
                  <a:lnTo>
                    <a:pt x="74" y="105"/>
                  </a:lnTo>
                  <a:lnTo>
                    <a:pt x="69" y="99"/>
                  </a:lnTo>
                  <a:lnTo>
                    <a:pt x="63" y="96"/>
                  </a:lnTo>
                  <a:lnTo>
                    <a:pt x="63" y="91"/>
                  </a:lnTo>
                  <a:lnTo>
                    <a:pt x="60" y="81"/>
                  </a:lnTo>
                  <a:lnTo>
                    <a:pt x="58" y="70"/>
                  </a:lnTo>
                  <a:lnTo>
                    <a:pt x="53" y="65"/>
                  </a:lnTo>
                  <a:lnTo>
                    <a:pt x="45" y="59"/>
                  </a:lnTo>
                  <a:lnTo>
                    <a:pt x="53" y="43"/>
                  </a:lnTo>
                  <a:lnTo>
                    <a:pt x="53" y="41"/>
                  </a:lnTo>
                  <a:lnTo>
                    <a:pt x="52" y="37"/>
                  </a:lnTo>
                  <a:lnTo>
                    <a:pt x="50" y="35"/>
                  </a:lnTo>
                  <a:lnTo>
                    <a:pt x="49" y="33"/>
                  </a:lnTo>
                  <a:lnTo>
                    <a:pt x="46" y="32"/>
                  </a:lnTo>
                  <a:lnTo>
                    <a:pt x="44" y="31"/>
                  </a:lnTo>
                  <a:lnTo>
                    <a:pt x="43" y="29"/>
                  </a:lnTo>
                  <a:lnTo>
                    <a:pt x="42" y="29"/>
                  </a:lnTo>
                  <a:lnTo>
                    <a:pt x="34" y="27"/>
                  </a:lnTo>
                  <a:lnTo>
                    <a:pt x="33" y="25"/>
                  </a:lnTo>
                  <a:lnTo>
                    <a:pt x="32" y="22"/>
                  </a:lnTo>
                  <a:lnTo>
                    <a:pt x="32" y="18"/>
                  </a:lnTo>
                  <a:lnTo>
                    <a:pt x="34" y="16"/>
                  </a:lnTo>
                  <a:lnTo>
                    <a:pt x="36" y="13"/>
                  </a:lnTo>
                  <a:lnTo>
                    <a:pt x="39" y="8"/>
                  </a:lnTo>
                  <a:lnTo>
                    <a:pt x="39" y="3"/>
                  </a:lnTo>
                  <a:lnTo>
                    <a:pt x="38" y="1"/>
                  </a:lnTo>
                </a:path>
              </a:pathLst>
            </a:custGeom>
            <a:solidFill>
              <a:srgbClr val="5F5F5F"/>
            </a:solidFill>
            <a:ln w="9525" algn="ctr">
              <a:noFill/>
              <a:round/>
              <a:headEnd/>
              <a:tailEnd/>
            </a:ln>
          </p:spPr>
          <p:txBody>
            <a:bodyPr wrap="none" anchor="ctr" anchorCtr="1"/>
            <a:lstStyle/>
            <a:p>
              <a:endParaRPr lang="ko-KR" altLang="en-US"/>
            </a:p>
          </p:txBody>
        </p:sp>
        <p:sp>
          <p:nvSpPr>
            <p:cNvPr id="915" name="Freeform 50"/>
            <p:cNvSpPr>
              <a:spLocks/>
            </p:cNvSpPr>
            <p:nvPr/>
          </p:nvSpPr>
          <p:spPr bwMode="auto">
            <a:xfrm>
              <a:off x="1383" y="2676"/>
              <a:ext cx="13" cy="23"/>
            </a:xfrm>
            <a:custGeom>
              <a:avLst/>
              <a:gdLst>
                <a:gd name="T0" fmla="*/ 4 w 12"/>
                <a:gd name="T1" fmla="*/ 21 h 23"/>
                <a:gd name="T2" fmla="*/ 5 w 12"/>
                <a:gd name="T3" fmla="*/ 20 h 23"/>
                <a:gd name="T4" fmla="*/ 5 w 12"/>
                <a:gd name="T5" fmla="*/ 19 h 23"/>
                <a:gd name="T6" fmla="*/ 26 w 12"/>
                <a:gd name="T7" fmla="*/ 17 h 23"/>
                <a:gd name="T8" fmla="*/ 26 w 12"/>
                <a:gd name="T9" fmla="*/ 17 h 23"/>
                <a:gd name="T10" fmla="*/ 26 w 12"/>
                <a:gd name="T11" fmla="*/ 15 h 23"/>
                <a:gd name="T12" fmla="*/ 30 w 12"/>
                <a:gd name="T13" fmla="*/ 13 h 23"/>
                <a:gd name="T14" fmla="*/ 30 w 12"/>
                <a:gd name="T15" fmla="*/ 12 h 23"/>
                <a:gd name="T16" fmla="*/ 32 w 12"/>
                <a:gd name="T17" fmla="*/ 11 h 23"/>
                <a:gd name="T18" fmla="*/ 32 w 12"/>
                <a:gd name="T19" fmla="*/ 9 h 23"/>
                <a:gd name="T20" fmla="*/ 32 w 12"/>
                <a:gd name="T21" fmla="*/ 7 h 23"/>
                <a:gd name="T22" fmla="*/ 38 w 12"/>
                <a:gd name="T23" fmla="*/ 4 h 23"/>
                <a:gd name="T24" fmla="*/ 35 w 12"/>
                <a:gd name="T25" fmla="*/ 1 h 23"/>
                <a:gd name="T26" fmla="*/ 30 w 12"/>
                <a:gd name="T27" fmla="*/ 0 h 23"/>
                <a:gd name="T28" fmla="*/ 26 w 12"/>
                <a:gd name="T29" fmla="*/ 0 h 23"/>
                <a:gd name="T30" fmla="*/ 5 w 12"/>
                <a:gd name="T31" fmla="*/ 1 h 23"/>
                <a:gd name="T32" fmla="*/ 5 w 12"/>
                <a:gd name="T33" fmla="*/ 6 h 23"/>
                <a:gd name="T34" fmla="*/ 5 w 12"/>
                <a:gd name="T35" fmla="*/ 6 h 23"/>
                <a:gd name="T36" fmla="*/ 4 w 12"/>
                <a:gd name="T37" fmla="*/ 7 h 23"/>
                <a:gd name="T38" fmla="*/ 3 w 12"/>
                <a:gd name="T39" fmla="*/ 9 h 23"/>
                <a:gd name="T40" fmla="*/ 2 w 12"/>
                <a:gd name="T41" fmla="*/ 10 h 23"/>
                <a:gd name="T42" fmla="*/ 0 w 12"/>
                <a:gd name="T43" fmla="*/ 22 h 23"/>
                <a:gd name="T44" fmla="*/ 1 w 12"/>
                <a:gd name="T45" fmla="*/ 22 h 23"/>
                <a:gd name="T46" fmla="*/ 1 w 12"/>
                <a:gd name="T47" fmla="*/ 22 h 23"/>
                <a:gd name="T48" fmla="*/ 2 w 12"/>
                <a:gd name="T49" fmla="*/ 22 h 23"/>
                <a:gd name="T50" fmla="*/ 4 w 12"/>
                <a:gd name="T51" fmla="*/ 21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23"/>
                <a:gd name="T80" fmla="*/ 12 w 12"/>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23">
                  <a:moveTo>
                    <a:pt x="4" y="21"/>
                  </a:moveTo>
                  <a:lnTo>
                    <a:pt x="5" y="20"/>
                  </a:lnTo>
                  <a:lnTo>
                    <a:pt x="5" y="19"/>
                  </a:lnTo>
                  <a:lnTo>
                    <a:pt x="6" y="17"/>
                  </a:lnTo>
                  <a:lnTo>
                    <a:pt x="6" y="15"/>
                  </a:lnTo>
                  <a:lnTo>
                    <a:pt x="8" y="13"/>
                  </a:lnTo>
                  <a:lnTo>
                    <a:pt x="8" y="12"/>
                  </a:lnTo>
                  <a:lnTo>
                    <a:pt x="9" y="11"/>
                  </a:lnTo>
                  <a:lnTo>
                    <a:pt x="9" y="9"/>
                  </a:lnTo>
                  <a:lnTo>
                    <a:pt x="9" y="7"/>
                  </a:lnTo>
                  <a:lnTo>
                    <a:pt x="11" y="4"/>
                  </a:lnTo>
                  <a:lnTo>
                    <a:pt x="10" y="1"/>
                  </a:lnTo>
                  <a:lnTo>
                    <a:pt x="8" y="0"/>
                  </a:lnTo>
                  <a:lnTo>
                    <a:pt x="6" y="0"/>
                  </a:lnTo>
                  <a:lnTo>
                    <a:pt x="5" y="1"/>
                  </a:lnTo>
                  <a:lnTo>
                    <a:pt x="5" y="6"/>
                  </a:lnTo>
                  <a:lnTo>
                    <a:pt x="4" y="7"/>
                  </a:lnTo>
                  <a:lnTo>
                    <a:pt x="3" y="9"/>
                  </a:lnTo>
                  <a:lnTo>
                    <a:pt x="2" y="10"/>
                  </a:lnTo>
                  <a:lnTo>
                    <a:pt x="0" y="22"/>
                  </a:lnTo>
                  <a:lnTo>
                    <a:pt x="1" y="22"/>
                  </a:lnTo>
                  <a:lnTo>
                    <a:pt x="2" y="22"/>
                  </a:lnTo>
                  <a:lnTo>
                    <a:pt x="4" y="21"/>
                  </a:lnTo>
                </a:path>
              </a:pathLst>
            </a:custGeom>
            <a:solidFill>
              <a:srgbClr val="5F5F5F"/>
            </a:solidFill>
            <a:ln w="9525" algn="ctr">
              <a:noFill/>
              <a:round/>
              <a:headEnd/>
              <a:tailEnd/>
            </a:ln>
          </p:spPr>
          <p:txBody>
            <a:bodyPr wrap="none" anchor="ctr" anchorCtr="1"/>
            <a:lstStyle/>
            <a:p>
              <a:endParaRPr lang="ko-KR" altLang="en-US"/>
            </a:p>
          </p:txBody>
        </p:sp>
        <p:sp>
          <p:nvSpPr>
            <p:cNvPr id="916" name="Freeform 51"/>
            <p:cNvSpPr>
              <a:spLocks/>
            </p:cNvSpPr>
            <p:nvPr/>
          </p:nvSpPr>
          <p:spPr bwMode="auto">
            <a:xfrm>
              <a:off x="1383" y="2676"/>
              <a:ext cx="20" cy="29"/>
            </a:xfrm>
            <a:custGeom>
              <a:avLst/>
              <a:gdLst>
                <a:gd name="T0" fmla="*/ 33 w 18"/>
                <a:gd name="T1" fmla="*/ 27 h 29"/>
                <a:gd name="T2" fmla="*/ 33 w 18"/>
                <a:gd name="T3" fmla="*/ 27 h 29"/>
                <a:gd name="T4" fmla="*/ 37 w 18"/>
                <a:gd name="T5" fmla="*/ 26 h 29"/>
                <a:gd name="T6" fmla="*/ 41 w 18"/>
                <a:gd name="T7" fmla="*/ 24 h 29"/>
                <a:gd name="T8" fmla="*/ 46 w 18"/>
                <a:gd name="T9" fmla="*/ 22 h 29"/>
                <a:gd name="T10" fmla="*/ 46 w 18"/>
                <a:gd name="T11" fmla="*/ 21 h 29"/>
                <a:gd name="T12" fmla="*/ 51 w 18"/>
                <a:gd name="T13" fmla="*/ 19 h 29"/>
                <a:gd name="T14" fmla="*/ 63 w 18"/>
                <a:gd name="T15" fmla="*/ 17 h 29"/>
                <a:gd name="T16" fmla="*/ 70 w 18"/>
                <a:gd name="T17" fmla="*/ 15 h 29"/>
                <a:gd name="T18" fmla="*/ 78 w 18"/>
                <a:gd name="T19" fmla="*/ 14 h 29"/>
                <a:gd name="T20" fmla="*/ 78 w 18"/>
                <a:gd name="T21" fmla="*/ 11 h 29"/>
                <a:gd name="T22" fmla="*/ 78 w 18"/>
                <a:gd name="T23" fmla="*/ 9 h 29"/>
                <a:gd name="T24" fmla="*/ 91 w 18"/>
                <a:gd name="T25" fmla="*/ 5 h 29"/>
                <a:gd name="T26" fmla="*/ 87 w 18"/>
                <a:gd name="T27" fmla="*/ 1 h 29"/>
                <a:gd name="T28" fmla="*/ 70 w 18"/>
                <a:gd name="T29" fmla="*/ 0 h 29"/>
                <a:gd name="T30" fmla="*/ 46 w 18"/>
                <a:gd name="T31" fmla="*/ 0 h 29"/>
                <a:gd name="T32" fmla="*/ 37 w 18"/>
                <a:gd name="T33" fmla="*/ 1 h 29"/>
                <a:gd name="T34" fmla="*/ 37 w 18"/>
                <a:gd name="T35" fmla="*/ 7 h 29"/>
                <a:gd name="T36" fmla="*/ 37 w 18"/>
                <a:gd name="T37" fmla="*/ 8 h 29"/>
                <a:gd name="T38" fmla="*/ 33 w 18"/>
                <a:gd name="T39" fmla="*/ 9 h 29"/>
                <a:gd name="T40" fmla="*/ 30 w 18"/>
                <a:gd name="T41" fmla="*/ 11 h 29"/>
                <a:gd name="T42" fmla="*/ 3 w 18"/>
                <a:gd name="T43" fmla="*/ 13 h 29"/>
                <a:gd name="T44" fmla="*/ 0 w 18"/>
                <a:gd name="T45" fmla="*/ 28 h 29"/>
                <a:gd name="T46" fmla="*/ 1 w 18"/>
                <a:gd name="T47" fmla="*/ 28 h 29"/>
                <a:gd name="T48" fmla="*/ 2 w 18"/>
                <a:gd name="T49" fmla="*/ 28 h 29"/>
                <a:gd name="T50" fmla="*/ 3 w 18"/>
                <a:gd name="T51" fmla="*/ 28 h 29"/>
                <a:gd name="T52" fmla="*/ 33 w 18"/>
                <a:gd name="T53" fmla="*/ 27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29"/>
                <a:gd name="T83" fmla="*/ 18 w 18"/>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29">
                  <a:moveTo>
                    <a:pt x="6" y="27"/>
                  </a:moveTo>
                  <a:lnTo>
                    <a:pt x="6" y="27"/>
                  </a:lnTo>
                  <a:lnTo>
                    <a:pt x="7" y="26"/>
                  </a:lnTo>
                  <a:lnTo>
                    <a:pt x="8" y="24"/>
                  </a:lnTo>
                  <a:lnTo>
                    <a:pt x="9" y="22"/>
                  </a:lnTo>
                  <a:lnTo>
                    <a:pt x="9" y="21"/>
                  </a:lnTo>
                  <a:lnTo>
                    <a:pt x="10" y="19"/>
                  </a:lnTo>
                  <a:lnTo>
                    <a:pt x="12" y="17"/>
                  </a:lnTo>
                  <a:lnTo>
                    <a:pt x="13" y="15"/>
                  </a:lnTo>
                  <a:lnTo>
                    <a:pt x="14" y="14"/>
                  </a:lnTo>
                  <a:lnTo>
                    <a:pt x="14" y="11"/>
                  </a:lnTo>
                  <a:lnTo>
                    <a:pt x="14" y="9"/>
                  </a:lnTo>
                  <a:lnTo>
                    <a:pt x="17" y="5"/>
                  </a:lnTo>
                  <a:lnTo>
                    <a:pt x="16" y="1"/>
                  </a:lnTo>
                  <a:lnTo>
                    <a:pt x="13" y="0"/>
                  </a:lnTo>
                  <a:lnTo>
                    <a:pt x="9" y="0"/>
                  </a:lnTo>
                  <a:lnTo>
                    <a:pt x="7" y="1"/>
                  </a:lnTo>
                  <a:lnTo>
                    <a:pt x="7" y="7"/>
                  </a:lnTo>
                  <a:lnTo>
                    <a:pt x="7" y="8"/>
                  </a:lnTo>
                  <a:lnTo>
                    <a:pt x="6" y="9"/>
                  </a:lnTo>
                  <a:lnTo>
                    <a:pt x="5" y="11"/>
                  </a:lnTo>
                  <a:lnTo>
                    <a:pt x="3" y="13"/>
                  </a:lnTo>
                  <a:lnTo>
                    <a:pt x="0" y="28"/>
                  </a:lnTo>
                  <a:lnTo>
                    <a:pt x="1" y="28"/>
                  </a:lnTo>
                  <a:lnTo>
                    <a:pt x="2" y="28"/>
                  </a:lnTo>
                  <a:lnTo>
                    <a:pt x="3" y="28"/>
                  </a:lnTo>
                  <a:lnTo>
                    <a:pt x="6" y="27"/>
                  </a:lnTo>
                </a:path>
              </a:pathLst>
            </a:custGeom>
            <a:solidFill>
              <a:srgbClr val="5F5F5F"/>
            </a:solidFill>
            <a:ln w="9525" algn="ctr">
              <a:noFill/>
              <a:round/>
              <a:headEnd/>
              <a:tailEnd/>
            </a:ln>
          </p:spPr>
          <p:txBody>
            <a:bodyPr wrap="none" anchor="ctr" anchorCtr="1"/>
            <a:lstStyle/>
            <a:p>
              <a:endParaRPr lang="ko-KR" altLang="en-US"/>
            </a:p>
          </p:txBody>
        </p:sp>
        <p:sp>
          <p:nvSpPr>
            <p:cNvPr id="917" name="Freeform 52"/>
            <p:cNvSpPr>
              <a:spLocks/>
            </p:cNvSpPr>
            <p:nvPr/>
          </p:nvSpPr>
          <p:spPr bwMode="auto">
            <a:xfrm>
              <a:off x="1865" y="2948"/>
              <a:ext cx="21" cy="10"/>
            </a:xfrm>
            <a:custGeom>
              <a:avLst/>
              <a:gdLst>
                <a:gd name="T0" fmla="*/ 69 w 19"/>
                <a:gd name="T1" fmla="*/ 0 h 10"/>
                <a:gd name="T2" fmla="*/ 69 w 19"/>
                <a:gd name="T3" fmla="*/ 0 h 10"/>
                <a:gd name="T4" fmla="*/ 62 w 19"/>
                <a:gd name="T5" fmla="*/ 0 h 10"/>
                <a:gd name="T6" fmla="*/ 51 w 19"/>
                <a:gd name="T7" fmla="*/ 0 h 10"/>
                <a:gd name="T8" fmla="*/ 42 w 19"/>
                <a:gd name="T9" fmla="*/ 0 h 10"/>
                <a:gd name="T10" fmla="*/ 31 w 19"/>
                <a:gd name="T11" fmla="*/ 1 h 10"/>
                <a:gd name="T12" fmla="*/ 4 w 19"/>
                <a:gd name="T13" fmla="*/ 2 h 10"/>
                <a:gd name="T14" fmla="*/ 2 w 19"/>
                <a:gd name="T15" fmla="*/ 5 h 10"/>
                <a:gd name="T16" fmla="*/ 0 w 19"/>
                <a:gd name="T17" fmla="*/ 8 h 10"/>
                <a:gd name="T18" fmla="*/ 76 w 19"/>
                <a:gd name="T19" fmla="*/ 9 h 10"/>
                <a:gd name="T20" fmla="*/ 81 w 19"/>
                <a:gd name="T21" fmla="*/ 9 h 10"/>
                <a:gd name="T22" fmla="*/ 84 w 19"/>
                <a:gd name="T23" fmla="*/ 8 h 10"/>
                <a:gd name="T24" fmla="*/ 84 w 19"/>
                <a:gd name="T25" fmla="*/ 8 h 10"/>
                <a:gd name="T26" fmla="*/ 90 w 19"/>
                <a:gd name="T27" fmla="*/ 7 h 10"/>
                <a:gd name="T28" fmla="*/ 90 w 19"/>
                <a:gd name="T29" fmla="*/ 5 h 10"/>
                <a:gd name="T30" fmla="*/ 90 w 19"/>
                <a:gd name="T31" fmla="*/ 3 h 10"/>
                <a:gd name="T32" fmla="*/ 90 w 19"/>
                <a:gd name="T33" fmla="*/ 1 h 10"/>
                <a:gd name="T34" fmla="*/ 90 w 19"/>
                <a:gd name="T35" fmla="*/ 0 h 10"/>
                <a:gd name="T36" fmla="*/ 69 w 19"/>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0"/>
                <a:gd name="T59" fmla="*/ 19 w 19"/>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0">
                  <a:moveTo>
                    <a:pt x="14" y="0"/>
                  </a:moveTo>
                  <a:lnTo>
                    <a:pt x="14" y="0"/>
                  </a:lnTo>
                  <a:lnTo>
                    <a:pt x="13" y="0"/>
                  </a:lnTo>
                  <a:lnTo>
                    <a:pt x="11" y="0"/>
                  </a:lnTo>
                  <a:lnTo>
                    <a:pt x="9" y="0"/>
                  </a:lnTo>
                  <a:lnTo>
                    <a:pt x="6" y="1"/>
                  </a:lnTo>
                  <a:lnTo>
                    <a:pt x="4" y="2"/>
                  </a:lnTo>
                  <a:lnTo>
                    <a:pt x="2" y="5"/>
                  </a:lnTo>
                  <a:lnTo>
                    <a:pt x="0" y="8"/>
                  </a:lnTo>
                  <a:lnTo>
                    <a:pt x="15" y="9"/>
                  </a:lnTo>
                  <a:lnTo>
                    <a:pt x="16" y="9"/>
                  </a:lnTo>
                  <a:lnTo>
                    <a:pt x="17" y="8"/>
                  </a:lnTo>
                  <a:lnTo>
                    <a:pt x="18" y="7"/>
                  </a:lnTo>
                  <a:lnTo>
                    <a:pt x="18" y="5"/>
                  </a:lnTo>
                  <a:lnTo>
                    <a:pt x="18" y="3"/>
                  </a:lnTo>
                  <a:lnTo>
                    <a:pt x="18" y="1"/>
                  </a:lnTo>
                  <a:lnTo>
                    <a:pt x="18" y="0"/>
                  </a:lnTo>
                  <a:lnTo>
                    <a:pt x="14" y="0"/>
                  </a:lnTo>
                </a:path>
              </a:pathLst>
            </a:custGeom>
            <a:solidFill>
              <a:srgbClr val="5F5F5F"/>
            </a:solidFill>
            <a:ln w="9525" algn="ctr">
              <a:noFill/>
              <a:round/>
              <a:headEnd/>
              <a:tailEnd/>
            </a:ln>
          </p:spPr>
          <p:txBody>
            <a:bodyPr wrap="none" anchor="ctr" anchorCtr="1"/>
            <a:lstStyle/>
            <a:p>
              <a:endParaRPr lang="ko-KR" altLang="en-US"/>
            </a:p>
          </p:txBody>
        </p:sp>
        <p:sp>
          <p:nvSpPr>
            <p:cNvPr id="918" name="Freeform 53"/>
            <p:cNvSpPr>
              <a:spLocks/>
            </p:cNvSpPr>
            <p:nvPr/>
          </p:nvSpPr>
          <p:spPr bwMode="auto">
            <a:xfrm>
              <a:off x="2342" y="3130"/>
              <a:ext cx="90" cy="178"/>
            </a:xfrm>
            <a:custGeom>
              <a:avLst/>
              <a:gdLst>
                <a:gd name="T0" fmla="*/ 331 w 82"/>
                <a:gd name="T1" fmla="*/ 0 h 178"/>
                <a:gd name="T2" fmla="*/ 311 w 82"/>
                <a:gd name="T3" fmla="*/ 2 h 178"/>
                <a:gd name="T4" fmla="*/ 286 w 82"/>
                <a:gd name="T5" fmla="*/ 6 h 178"/>
                <a:gd name="T6" fmla="*/ 262 w 82"/>
                <a:gd name="T7" fmla="*/ 14 h 178"/>
                <a:gd name="T8" fmla="*/ 239 w 82"/>
                <a:gd name="T9" fmla="*/ 20 h 178"/>
                <a:gd name="T10" fmla="*/ 218 w 82"/>
                <a:gd name="T11" fmla="*/ 25 h 178"/>
                <a:gd name="T12" fmla="*/ 195 w 82"/>
                <a:gd name="T13" fmla="*/ 32 h 178"/>
                <a:gd name="T14" fmla="*/ 165 w 82"/>
                <a:gd name="T15" fmla="*/ 40 h 178"/>
                <a:gd name="T16" fmla="*/ 125 w 82"/>
                <a:gd name="T17" fmla="*/ 50 h 178"/>
                <a:gd name="T18" fmla="*/ 102 w 82"/>
                <a:gd name="T19" fmla="*/ 52 h 178"/>
                <a:gd name="T20" fmla="*/ 79 w 82"/>
                <a:gd name="T21" fmla="*/ 52 h 178"/>
                <a:gd name="T22" fmla="*/ 46 w 82"/>
                <a:gd name="T23" fmla="*/ 56 h 178"/>
                <a:gd name="T24" fmla="*/ 29 w 82"/>
                <a:gd name="T25" fmla="*/ 66 h 178"/>
                <a:gd name="T26" fmla="*/ 29 w 82"/>
                <a:gd name="T27" fmla="*/ 84 h 178"/>
                <a:gd name="T28" fmla="*/ 32 w 82"/>
                <a:gd name="T29" fmla="*/ 89 h 178"/>
                <a:gd name="T30" fmla="*/ 55 w 82"/>
                <a:gd name="T31" fmla="*/ 99 h 178"/>
                <a:gd name="T32" fmla="*/ 35 w 82"/>
                <a:gd name="T33" fmla="*/ 107 h 178"/>
                <a:gd name="T34" fmla="*/ 2 w 82"/>
                <a:gd name="T35" fmla="*/ 121 h 178"/>
                <a:gd name="T36" fmla="*/ 0 w 82"/>
                <a:gd name="T37" fmla="*/ 150 h 178"/>
                <a:gd name="T38" fmla="*/ 32 w 82"/>
                <a:gd name="T39" fmla="*/ 166 h 178"/>
                <a:gd name="T40" fmla="*/ 72 w 82"/>
                <a:gd name="T41" fmla="*/ 166 h 178"/>
                <a:gd name="T42" fmla="*/ 87 w 82"/>
                <a:gd name="T43" fmla="*/ 168 h 178"/>
                <a:gd name="T44" fmla="*/ 104 w 82"/>
                <a:gd name="T45" fmla="*/ 174 h 178"/>
                <a:gd name="T46" fmla="*/ 135 w 82"/>
                <a:gd name="T47" fmla="*/ 177 h 178"/>
                <a:gd name="T48" fmla="*/ 164 w 82"/>
                <a:gd name="T49" fmla="*/ 175 h 178"/>
                <a:gd name="T50" fmla="*/ 195 w 82"/>
                <a:gd name="T51" fmla="*/ 166 h 178"/>
                <a:gd name="T52" fmla="*/ 235 w 82"/>
                <a:gd name="T53" fmla="*/ 142 h 178"/>
                <a:gd name="T54" fmla="*/ 239 w 82"/>
                <a:gd name="T55" fmla="*/ 124 h 178"/>
                <a:gd name="T56" fmla="*/ 239 w 82"/>
                <a:gd name="T57" fmla="*/ 120 h 178"/>
                <a:gd name="T58" fmla="*/ 258 w 82"/>
                <a:gd name="T59" fmla="*/ 110 h 178"/>
                <a:gd name="T60" fmla="*/ 286 w 82"/>
                <a:gd name="T61" fmla="*/ 94 h 178"/>
                <a:gd name="T62" fmla="*/ 311 w 82"/>
                <a:gd name="T63" fmla="*/ 64 h 178"/>
                <a:gd name="T64" fmla="*/ 331 w 82"/>
                <a:gd name="T65" fmla="*/ 49 h 178"/>
                <a:gd name="T66" fmla="*/ 338 w 82"/>
                <a:gd name="T67" fmla="*/ 35 h 178"/>
                <a:gd name="T68" fmla="*/ 347 w 82"/>
                <a:gd name="T69" fmla="*/ 19 h 178"/>
                <a:gd name="T70" fmla="*/ 355 w 82"/>
                <a:gd name="T71" fmla="*/ 5 h 1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78"/>
                <a:gd name="T110" fmla="*/ 82 w 82"/>
                <a:gd name="T111" fmla="*/ 178 h 1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78">
                  <a:moveTo>
                    <a:pt x="74" y="0"/>
                  </a:moveTo>
                  <a:lnTo>
                    <a:pt x="74" y="0"/>
                  </a:lnTo>
                  <a:lnTo>
                    <a:pt x="73" y="1"/>
                  </a:lnTo>
                  <a:lnTo>
                    <a:pt x="70" y="2"/>
                  </a:lnTo>
                  <a:lnTo>
                    <a:pt x="67" y="3"/>
                  </a:lnTo>
                  <a:lnTo>
                    <a:pt x="65" y="6"/>
                  </a:lnTo>
                  <a:lnTo>
                    <a:pt x="62" y="9"/>
                  </a:lnTo>
                  <a:lnTo>
                    <a:pt x="60" y="14"/>
                  </a:lnTo>
                  <a:lnTo>
                    <a:pt x="57" y="19"/>
                  </a:lnTo>
                  <a:lnTo>
                    <a:pt x="55" y="20"/>
                  </a:lnTo>
                  <a:lnTo>
                    <a:pt x="53" y="23"/>
                  </a:lnTo>
                  <a:lnTo>
                    <a:pt x="50" y="25"/>
                  </a:lnTo>
                  <a:lnTo>
                    <a:pt x="47" y="28"/>
                  </a:lnTo>
                  <a:lnTo>
                    <a:pt x="44" y="32"/>
                  </a:lnTo>
                  <a:lnTo>
                    <a:pt x="41" y="36"/>
                  </a:lnTo>
                  <a:lnTo>
                    <a:pt x="38" y="40"/>
                  </a:lnTo>
                  <a:lnTo>
                    <a:pt x="34" y="46"/>
                  </a:lnTo>
                  <a:lnTo>
                    <a:pt x="29" y="50"/>
                  </a:lnTo>
                  <a:lnTo>
                    <a:pt x="25" y="52"/>
                  </a:lnTo>
                  <a:lnTo>
                    <a:pt x="23" y="52"/>
                  </a:lnTo>
                  <a:lnTo>
                    <a:pt x="20" y="52"/>
                  </a:lnTo>
                  <a:lnTo>
                    <a:pt x="18" y="52"/>
                  </a:lnTo>
                  <a:lnTo>
                    <a:pt x="14" y="54"/>
                  </a:lnTo>
                  <a:lnTo>
                    <a:pt x="11" y="56"/>
                  </a:lnTo>
                  <a:lnTo>
                    <a:pt x="7" y="60"/>
                  </a:lnTo>
                  <a:lnTo>
                    <a:pt x="6" y="66"/>
                  </a:lnTo>
                  <a:lnTo>
                    <a:pt x="6" y="73"/>
                  </a:lnTo>
                  <a:lnTo>
                    <a:pt x="6" y="84"/>
                  </a:lnTo>
                  <a:lnTo>
                    <a:pt x="6" y="88"/>
                  </a:lnTo>
                  <a:lnTo>
                    <a:pt x="7" y="89"/>
                  </a:lnTo>
                  <a:lnTo>
                    <a:pt x="10" y="93"/>
                  </a:lnTo>
                  <a:lnTo>
                    <a:pt x="13" y="99"/>
                  </a:lnTo>
                  <a:lnTo>
                    <a:pt x="12" y="103"/>
                  </a:lnTo>
                  <a:lnTo>
                    <a:pt x="8" y="107"/>
                  </a:lnTo>
                  <a:lnTo>
                    <a:pt x="6" y="112"/>
                  </a:lnTo>
                  <a:lnTo>
                    <a:pt x="2" y="121"/>
                  </a:lnTo>
                  <a:lnTo>
                    <a:pt x="0" y="133"/>
                  </a:lnTo>
                  <a:lnTo>
                    <a:pt x="0" y="150"/>
                  </a:lnTo>
                  <a:lnTo>
                    <a:pt x="7" y="166"/>
                  </a:lnTo>
                  <a:lnTo>
                    <a:pt x="10" y="166"/>
                  </a:lnTo>
                  <a:lnTo>
                    <a:pt x="16" y="166"/>
                  </a:lnTo>
                  <a:lnTo>
                    <a:pt x="20" y="166"/>
                  </a:lnTo>
                  <a:lnTo>
                    <a:pt x="20" y="168"/>
                  </a:lnTo>
                  <a:lnTo>
                    <a:pt x="21" y="172"/>
                  </a:lnTo>
                  <a:lnTo>
                    <a:pt x="24" y="174"/>
                  </a:lnTo>
                  <a:lnTo>
                    <a:pt x="27" y="176"/>
                  </a:lnTo>
                  <a:lnTo>
                    <a:pt x="30" y="177"/>
                  </a:lnTo>
                  <a:lnTo>
                    <a:pt x="34" y="177"/>
                  </a:lnTo>
                  <a:lnTo>
                    <a:pt x="37" y="175"/>
                  </a:lnTo>
                  <a:lnTo>
                    <a:pt x="41" y="171"/>
                  </a:lnTo>
                  <a:lnTo>
                    <a:pt x="44" y="166"/>
                  </a:lnTo>
                  <a:lnTo>
                    <a:pt x="47" y="159"/>
                  </a:lnTo>
                  <a:lnTo>
                    <a:pt x="53" y="142"/>
                  </a:lnTo>
                  <a:lnTo>
                    <a:pt x="55" y="131"/>
                  </a:lnTo>
                  <a:lnTo>
                    <a:pt x="55" y="124"/>
                  </a:lnTo>
                  <a:lnTo>
                    <a:pt x="55" y="122"/>
                  </a:lnTo>
                  <a:lnTo>
                    <a:pt x="55" y="120"/>
                  </a:lnTo>
                  <a:lnTo>
                    <a:pt x="56" y="116"/>
                  </a:lnTo>
                  <a:lnTo>
                    <a:pt x="58" y="110"/>
                  </a:lnTo>
                  <a:lnTo>
                    <a:pt x="61" y="104"/>
                  </a:lnTo>
                  <a:lnTo>
                    <a:pt x="65" y="94"/>
                  </a:lnTo>
                  <a:lnTo>
                    <a:pt x="68" y="79"/>
                  </a:lnTo>
                  <a:lnTo>
                    <a:pt x="70" y="64"/>
                  </a:lnTo>
                  <a:lnTo>
                    <a:pt x="73" y="52"/>
                  </a:lnTo>
                  <a:lnTo>
                    <a:pt x="74" y="49"/>
                  </a:lnTo>
                  <a:lnTo>
                    <a:pt x="74" y="43"/>
                  </a:lnTo>
                  <a:lnTo>
                    <a:pt x="76" y="35"/>
                  </a:lnTo>
                  <a:lnTo>
                    <a:pt x="77" y="27"/>
                  </a:lnTo>
                  <a:lnTo>
                    <a:pt x="79" y="19"/>
                  </a:lnTo>
                  <a:lnTo>
                    <a:pt x="81" y="11"/>
                  </a:lnTo>
                  <a:lnTo>
                    <a:pt x="80" y="5"/>
                  </a:lnTo>
                  <a:lnTo>
                    <a:pt x="74" y="0"/>
                  </a:lnTo>
                </a:path>
              </a:pathLst>
            </a:custGeom>
            <a:solidFill>
              <a:srgbClr val="5F5F5F"/>
            </a:solidFill>
            <a:ln w="9525" algn="ctr">
              <a:noFill/>
              <a:round/>
              <a:headEnd/>
              <a:tailEnd/>
            </a:ln>
          </p:spPr>
          <p:txBody>
            <a:bodyPr wrap="none" anchor="ctr" anchorCtr="1"/>
            <a:lstStyle/>
            <a:p>
              <a:endParaRPr lang="ko-KR" altLang="en-US"/>
            </a:p>
          </p:txBody>
        </p:sp>
        <p:sp>
          <p:nvSpPr>
            <p:cNvPr id="919" name="Freeform 54"/>
            <p:cNvSpPr>
              <a:spLocks/>
            </p:cNvSpPr>
            <p:nvPr/>
          </p:nvSpPr>
          <p:spPr bwMode="auto">
            <a:xfrm>
              <a:off x="3755" y="3592"/>
              <a:ext cx="58" cy="50"/>
            </a:xfrm>
            <a:custGeom>
              <a:avLst/>
              <a:gdLst>
                <a:gd name="T0" fmla="*/ 50 w 52"/>
                <a:gd name="T1" fmla="*/ 2 h 50"/>
                <a:gd name="T2" fmla="*/ 40 w 52"/>
                <a:gd name="T3" fmla="*/ 2 h 50"/>
                <a:gd name="T4" fmla="*/ 4 w 52"/>
                <a:gd name="T5" fmla="*/ 3 h 50"/>
                <a:gd name="T6" fmla="*/ 1 w 52"/>
                <a:gd name="T7" fmla="*/ 5 h 50"/>
                <a:gd name="T8" fmla="*/ 0 w 52"/>
                <a:gd name="T9" fmla="*/ 12 h 50"/>
                <a:gd name="T10" fmla="*/ 4 w 52"/>
                <a:gd name="T11" fmla="*/ 26 h 50"/>
                <a:gd name="T12" fmla="*/ 36 w 52"/>
                <a:gd name="T13" fmla="*/ 28 h 50"/>
                <a:gd name="T14" fmla="*/ 45 w 52"/>
                <a:gd name="T15" fmla="*/ 30 h 50"/>
                <a:gd name="T16" fmla="*/ 69 w 52"/>
                <a:gd name="T17" fmla="*/ 35 h 50"/>
                <a:gd name="T18" fmla="*/ 77 w 52"/>
                <a:gd name="T19" fmla="*/ 39 h 50"/>
                <a:gd name="T20" fmla="*/ 86 w 52"/>
                <a:gd name="T21" fmla="*/ 41 h 50"/>
                <a:gd name="T22" fmla="*/ 96 w 52"/>
                <a:gd name="T23" fmla="*/ 43 h 50"/>
                <a:gd name="T24" fmla="*/ 119 w 52"/>
                <a:gd name="T25" fmla="*/ 45 h 50"/>
                <a:gd name="T26" fmla="*/ 133 w 52"/>
                <a:gd name="T27" fmla="*/ 46 h 50"/>
                <a:gd name="T28" fmla="*/ 152 w 52"/>
                <a:gd name="T29" fmla="*/ 48 h 50"/>
                <a:gd name="T30" fmla="*/ 170 w 52"/>
                <a:gd name="T31" fmla="*/ 49 h 50"/>
                <a:gd name="T32" fmla="*/ 190 w 52"/>
                <a:gd name="T33" fmla="*/ 49 h 50"/>
                <a:gd name="T34" fmla="*/ 204 w 52"/>
                <a:gd name="T35" fmla="*/ 49 h 50"/>
                <a:gd name="T36" fmla="*/ 215 w 52"/>
                <a:gd name="T37" fmla="*/ 48 h 50"/>
                <a:gd name="T38" fmla="*/ 229 w 52"/>
                <a:gd name="T39" fmla="*/ 45 h 50"/>
                <a:gd name="T40" fmla="*/ 240 w 52"/>
                <a:gd name="T41" fmla="*/ 43 h 50"/>
                <a:gd name="T42" fmla="*/ 263 w 52"/>
                <a:gd name="T43" fmla="*/ 39 h 50"/>
                <a:gd name="T44" fmla="*/ 268 w 52"/>
                <a:gd name="T45" fmla="*/ 37 h 50"/>
                <a:gd name="T46" fmla="*/ 284 w 52"/>
                <a:gd name="T47" fmla="*/ 33 h 50"/>
                <a:gd name="T48" fmla="*/ 293 w 52"/>
                <a:gd name="T49" fmla="*/ 29 h 50"/>
                <a:gd name="T50" fmla="*/ 293 w 52"/>
                <a:gd name="T51" fmla="*/ 26 h 50"/>
                <a:gd name="T52" fmla="*/ 293 w 52"/>
                <a:gd name="T53" fmla="*/ 20 h 50"/>
                <a:gd name="T54" fmla="*/ 284 w 52"/>
                <a:gd name="T55" fmla="*/ 12 h 50"/>
                <a:gd name="T56" fmla="*/ 284 w 52"/>
                <a:gd name="T57" fmla="*/ 7 h 50"/>
                <a:gd name="T58" fmla="*/ 284 w 52"/>
                <a:gd name="T59" fmla="*/ 5 h 50"/>
                <a:gd name="T60" fmla="*/ 280 w 52"/>
                <a:gd name="T61" fmla="*/ 4 h 50"/>
                <a:gd name="T62" fmla="*/ 255 w 52"/>
                <a:gd name="T63" fmla="*/ 2 h 50"/>
                <a:gd name="T64" fmla="*/ 229 w 52"/>
                <a:gd name="T65" fmla="*/ 0 h 50"/>
                <a:gd name="T66" fmla="*/ 212 w 52"/>
                <a:gd name="T67" fmla="*/ 0 h 50"/>
                <a:gd name="T68" fmla="*/ 193 w 52"/>
                <a:gd name="T69" fmla="*/ 2 h 50"/>
                <a:gd name="T70" fmla="*/ 183 w 52"/>
                <a:gd name="T71" fmla="*/ 5 h 50"/>
                <a:gd name="T72" fmla="*/ 170 w 52"/>
                <a:gd name="T73" fmla="*/ 8 h 50"/>
                <a:gd name="T74" fmla="*/ 170 w 52"/>
                <a:gd name="T75" fmla="*/ 9 h 50"/>
                <a:gd name="T76" fmla="*/ 85 w 52"/>
                <a:gd name="T77" fmla="*/ 2 h 50"/>
                <a:gd name="T78" fmla="*/ 50 w 52"/>
                <a:gd name="T79" fmla="*/ 2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50"/>
                <a:gd name="T122" fmla="*/ 52 w 52"/>
                <a:gd name="T123" fmla="*/ 50 h 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50">
                  <a:moveTo>
                    <a:pt x="9" y="2"/>
                  </a:moveTo>
                  <a:lnTo>
                    <a:pt x="7" y="2"/>
                  </a:lnTo>
                  <a:lnTo>
                    <a:pt x="4" y="3"/>
                  </a:lnTo>
                  <a:lnTo>
                    <a:pt x="1" y="5"/>
                  </a:lnTo>
                  <a:lnTo>
                    <a:pt x="0" y="12"/>
                  </a:lnTo>
                  <a:lnTo>
                    <a:pt x="4" y="26"/>
                  </a:lnTo>
                  <a:lnTo>
                    <a:pt x="6" y="28"/>
                  </a:lnTo>
                  <a:lnTo>
                    <a:pt x="8" y="30"/>
                  </a:lnTo>
                  <a:lnTo>
                    <a:pt x="12" y="35"/>
                  </a:lnTo>
                  <a:lnTo>
                    <a:pt x="13" y="39"/>
                  </a:lnTo>
                  <a:lnTo>
                    <a:pt x="15" y="41"/>
                  </a:lnTo>
                  <a:lnTo>
                    <a:pt x="17" y="43"/>
                  </a:lnTo>
                  <a:lnTo>
                    <a:pt x="21" y="45"/>
                  </a:lnTo>
                  <a:lnTo>
                    <a:pt x="23" y="46"/>
                  </a:lnTo>
                  <a:lnTo>
                    <a:pt x="27" y="48"/>
                  </a:lnTo>
                  <a:lnTo>
                    <a:pt x="30" y="49"/>
                  </a:lnTo>
                  <a:lnTo>
                    <a:pt x="33" y="49"/>
                  </a:lnTo>
                  <a:lnTo>
                    <a:pt x="35" y="49"/>
                  </a:lnTo>
                  <a:lnTo>
                    <a:pt x="38" y="48"/>
                  </a:lnTo>
                  <a:lnTo>
                    <a:pt x="40" y="45"/>
                  </a:lnTo>
                  <a:lnTo>
                    <a:pt x="42" y="43"/>
                  </a:lnTo>
                  <a:lnTo>
                    <a:pt x="46" y="39"/>
                  </a:lnTo>
                  <a:lnTo>
                    <a:pt x="47" y="37"/>
                  </a:lnTo>
                  <a:lnTo>
                    <a:pt x="50" y="33"/>
                  </a:lnTo>
                  <a:lnTo>
                    <a:pt x="51" y="29"/>
                  </a:lnTo>
                  <a:lnTo>
                    <a:pt x="51" y="26"/>
                  </a:lnTo>
                  <a:lnTo>
                    <a:pt x="51" y="20"/>
                  </a:lnTo>
                  <a:lnTo>
                    <a:pt x="50" y="12"/>
                  </a:lnTo>
                  <a:lnTo>
                    <a:pt x="50" y="7"/>
                  </a:lnTo>
                  <a:lnTo>
                    <a:pt x="50" y="5"/>
                  </a:lnTo>
                  <a:lnTo>
                    <a:pt x="48" y="4"/>
                  </a:lnTo>
                  <a:lnTo>
                    <a:pt x="45" y="2"/>
                  </a:lnTo>
                  <a:lnTo>
                    <a:pt x="40" y="0"/>
                  </a:lnTo>
                  <a:lnTo>
                    <a:pt x="37" y="0"/>
                  </a:lnTo>
                  <a:lnTo>
                    <a:pt x="34" y="2"/>
                  </a:lnTo>
                  <a:lnTo>
                    <a:pt x="31" y="5"/>
                  </a:lnTo>
                  <a:lnTo>
                    <a:pt x="30" y="8"/>
                  </a:lnTo>
                  <a:lnTo>
                    <a:pt x="30" y="9"/>
                  </a:lnTo>
                  <a:lnTo>
                    <a:pt x="14" y="2"/>
                  </a:lnTo>
                  <a:lnTo>
                    <a:pt x="9" y="2"/>
                  </a:lnTo>
                </a:path>
              </a:pathLst>
            </a:custGeom>
            <a:solidFill>
              <a:srgbClr val="5F5F5F"/>
            </a:solidFill>
            <a:ln w="9525" algn="ctr">
              <a:noFill/>
              <a:round/>
              <a:headEnd/>
              <a:tailEnd/>
            </a:ln>
          </p:spPr>
          <p:txBody>
            <a:bodyPr wrap="none" anchor="ctr" anchorCtr="1"/>
            <a:lstStyle/>
            <a:p>
              <a:endParaRPr lang="ko-KR" altLang="en-US"/>
            </a:p>
          </p:txBody>
        </p:sp>
        <p:sp>
          <p:nvSpPr>
            <p:cNvPr id="920" name="Freeform 55"/>
            <p:cNvSpPr>
              <a:spLocks/>
            </p:cNvSpPr>
            <p:nvPr/>
          </p:nvSpPr>
          <p:spPr bwMode="auto">
            <a:xfrm>
              <a:off x="3815" y="3002"/>
              <a:ext cx="71" cy="48"/>
            </a:xfrm>
            <a:custGeom>
              <a:avLst/>
              <a:gdLst>
                <a:gd name="T0" fmla="*/ 2 w 65"/>
                <a:gd name="T1" fmla="*/ 38 h 48"/>
                <a:gd name="T2" fmla="*/ 126 w 65"/>
                <a:gd name="T3" fmla="*/ 25 h 48"/>
                <a:gd name="T4" fmla="*/ 137 w 65"/>
                <a:gd name="T5" fmla="*/ 24 h 48"/>
                <a:gd name="T6" fmla="*/ 146 w 65"/>
                <a:gd name="T7" fmla="*/ 22 h 48"/>
                <a:gd name="T8" fmla="*/ 151 w 65"/>
                <a:gd name="T9" fmla="*/ 20 h 48"/>
                <a:gd name="T10" fmla="*/ 168 w 65"/>
                <a:gd name="T11" fmla="*/ 15 h 48"/>
                <a:gd name="T12" fmla="*/ 184 w 65"/>
                <a:gd name="T13" fmla="*/ 12 h 48"/>
                <a:gd name="T14" fmla="*/ 197 w 65"/>
                <a:gd name="T15" fmla="*/ 7 h 48"/>
                <a:gd name="T16" fmla="*/ 201 w 65"/>
                <a:gd name="T17" fmla="*/ 4 h 48"/>
                <a:gd name="T18" fmla="*/ 208 w 65"/>
                <a:gd name="T19" fmla="*/ 0 h 48"/>
                <a:gd name="T20" fmla="*/ 240 w 65"/>
                <a:gd name="T21" fmla="*/ 0 h 48"/>
                <a:gd name="T22" fmla="*/ 262 w 65"/>
                <a:gd name="T23" fmla="*/ 6 h 48"/>
                <a:gd name="T24" fmla="*/ 259 w 65"/>
                <a:gd name="T25" fmla="*/ 7 h 48"/>
                <a:gd name="T26" fmla="*/ 257 w 65"/>
                <a:gd name="T27" fmla="*/ 10 h 48"/>
                <a:gd name="T28" fmla="*/ 256 w 65"/>
                <a:gd name="T29" fmla="*/ 13 h 48"/>
                <a:gd name="T30" fmla="*/ 240 w 65"/>
                <a:gd name="T31" fmla="*/ 18 h 48"/>
                <a:gd name="T32" fmla="*/ 234 w 65"/>
                <a:gd name="T33" fmla="*/ 23 h 48"/>
                <a:gd name="T34" fmla="*/ 215 w 65"/>
                <a:gd name="T35" fmla="*/ 27 h 48"/>
                <a:gd name="T36" fmla="*/ 197 w 65"/>
                <a:gd name="T37" fmla="*/ 33 h 48"/>
                <a:gd name="T38" fmla="*/ 168 w 65"/>
                <a:gd name="T39" fmla="*/ 37 h 48"/>
                <a:gd name="T40" fmla="*/ 146 w 65"/>
                <a:gd name="T41" fmla="*/ 40 h 48"/>
                <a:gd name="T42" fmla="*/ 123 w 65"/>
                <a:gd name="T43" fmla="*/ 43 h 48"/>
                <a:gd name="T44" fmla="*/ 96 w 65"/>
                <a:gd name="T45" fmla="*/ 44 h 48"/>
                <a:gd name="T46" fmla="*/ 79 w 65"/>
                <a:gd name="T47" fmla="*/ 46 h 48"/>
                <a:gd name="T48" fmla="*/ 66 w 65"/>
                <a:gd name="T49" fmla="*/ 46 h 48"/>
                <a:gd name="T50" fmla="*/ 46 w 65"/>
                <a:gd name="T51" fmla="*/ 47 h 48"/>
                <a:gd name="T52" fmla="*/ 38 w 65"/>
                <a:gd name="T53" fmla="*/ 47 h 48"/>
                <a:gd name="T54" fmla="*/ 35 w 65"/>
                <a:gd name="T55" fmla="*/ 47 h 48"/>
                <a:gd name="T56" fmla="*/ 29 w 65"/>
                <a:gd name="T57" fmla="*/ 47 h 48"/>
                <a:gd name="T58" fmla="*/ 4 w 65"/>
                <a:gd name="T59" fmla="*/ 46 h 48"/>
                <a:gd name="T60" fmla="*/ 0 w 65"/>
                <a:gd name="T61" fmla="*/ 43 h 48"/>
                <a:gd name="T62" fmla="*/ 2 w 65"/>
                <a:gd name="T63" fmla="*/ 38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48"/>
                <a:gd name="T98" fmla="*/ 65 w 65"/>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48">
                  <a:moveTo>
                    <a:pt x="2" y="38"/>
                  </a:moveTo>
                  <a:lnTo>
                    <a:pt x="31" y="25"/>
                  </a:lnTo>
                  <a:lnTo>
                    <a:pt x="33" y="24"/>
                  </a:lnTo>
                  <a:lnTo>
                    <a:pt x="35" y="22"/>
                  </a:lnTo>
                  <a:lnTo>
                    <a:pt x="37" y="20"/>
                  </a:lnTo>
                  <a:lnTo>
                    <a:pt x="41" y="15"/>
                  </a:lnTo>
                  <a:lnTo>
                    <a:pt x="45" y="12"/>
                  </a:lnTo>
                  <a:lnTo>
                    <a:pt x="48" y="7"/>
                  </a:lnTo>
                  <a:lnTo>
                    <a:pt x="49" y="4"/>
                  </a:lnTo>
                  <a:lnTo>
                    <a:pt x="50" y="0"/>
                  </a:lnTo>
                  <a:lnTo>
                    <a:pt x="59" y="0"/>
                  </a:lnTo>
                  <a:lnTo>
                    <a:pt x="64" y="6"/>
                  </a:lnTo>
                  <a:lnTo>
                    <a:pt x="63" y="7"/>
                  </a:lnTo>
                  <a:lnTo>
                    <a:pt x="62" y="10"/>
                  </a:lnTo>
                  <a:lnTo>
                    <a:pt x="61" y="13"/>
                  </a:lnTo>
                  <a:lnTo>
                    <a:pt x="59" y="18"/>
                  </a:lnTo>
                  <a:lnTo>
                    <a:pt x="56" y="23"/>
                  </a:lnTo>
                  <a:lnTo>
                    <a:pt x="52" y="27"/>
                  </a:lnTo>
                  <a:lnTo>
                    <a:pt x="48" y="33"/>
                  </a:lnTo>
                  <a:lnTo>
                    <a:pt x="41" y="37"/>
                  </a:lnTo>
                  <a:lnTo>
                    <a:pt x="35" y="40"/>
                  </a:lnTo>
                  <a:lnTo>
                    <a:pt x="29" y="43"/>
                  </a:lnTo>
                  <a:lnTo>
                    <a:pt x="24" y="44"/>
                  </a:lnTo>
                  <a:lnTo>
                    <a:pt x="19" y="46"/>
                  </a:lnTo>
                  <a:lnTo>
                    <a:pt x="16" y="46"/>
                  </a:lnTo>
                  <a:lnTo>
                    <a:pt x="12" y="47"/>
                  </a:lnTo>
                  <a:lnTo>
                    <a:pt x="10" y="47"/>
                  </a:lnTo>
                  <a:lnTo>
                    <a:pt x="9" y="47"/>
                  </a:lnTo>
                  <a:lnTo>
                    <a:pt x="7" y="47"/>
                  </a:lnTo>
                  <a:lnTo>
                    <a:pt x="4" y="46"/>
                  </a:lnTo>
                  <a:lnTo>
                    <a:pt x="0" y="43"/>
                  </a:lnTo>
                  <a:lnTo>
                    <a:pt x="2" y="38"/>
                  </a:lnTo>
                </a:path>
              </a:pathLst>
            </a:custGeom>
            <a:solidFill>
              <a:srgbClr val="5F5F5F"/>
            </a:solidFill>
            <a:ln w="9525" algn="ctr">
              <a:noFill/>
              <a:round/>
              <a:headEnd/>
              <a:tailEnd/>
            </a:ln>
          </p:spPr>
          <p:txBody>
            <a:bodyPr wrap="none" anchor="ctr" anchorCtr="1"/>
            <a:lstStyle/>
            <a:p>
              <a:endParaRPr lang="ko-KR" altLang="en-US"/>
            </a:p>
          </p:txBody>
        </p:sp>
        <p:sp>
          <p:nvSpPr>
            <p:cNvPr id="921" name="Freeform 56"/>
            <p:cNvSpPr>
              <a:spLocks/>
            </p:cNvSpPr>
            <p:nvPr/>
          </p:nvSpPr>
          <p:spPr bwMode="auto">
            <a:xfrm>
              <a:off x="3961" y="3116"/>
              <a:ext cx="17" cy="6"/>
            </a:xfrm>
            <a:custGeom>
              <a:avLst/>
              <a:gdLst>
                <a:gd name="T0" fmla="*/ 48 w 15"/>
                <a:gd name="T1" fmla="*/ 0 h 6"/>
                <a:gd name="T2" fmla="*/ 69 w 15"/>
                <a:gd name="T3" fmla="*/ 0 h 6"/>
                <a:gd name="T4" fmla="*/ 88 w 15"/>
                <a:gd name="T5" fmla="*/ 1 h 6"/>
                <a:gd name="T6" fmla="*/ 97 w 15"/>
                <a:gd name="T7" fmla="*/ 2 h 6"/>
                <a:gd name="T8" fmla="*/ 100 w 15"/>
                <a:gd name="T9" fmla="*/ 3 h 6"/>
                <a:gd name="T10" fmla="*/ 97 w 15"/>
                <a:gd name="T11" fmla="*/ 4 h 6"/>
                <a:gd name="T12" fmla="*/ 88 w 15"/>
                <a:gd name="T13" fmla="*/ 4 h 6"/>
                <a:gd name="T14" fmla="*/ 69 w 15"/>
                <a:gd name="T15" fmla="*/ 5 h 6"/>
                <a:gd name="T16" fmla="*/ 48 w 15"/>
                <a:gd name="T17" fmla="*/ 5 h 6"/>
                <a:gd name="T18" fmla="*/ 37 w 15"/>
                <a:gd name="T19" fmla="*/ 5 h 6"/>
                <a:gd name="T20" fmla="*/ 2 w 15"/>
                <a:gd name="T21" fmla="*/ 4 h 6"/>
                <a:gd name="T22" fmla="*/ 1 w 15"/>
                <a:gd name="T23" fmla="*/ 4 h 6"/>
                <a:gd name="T24" fmla="*/ 0 w 15"/>
                <a:gd name="T25" fmla="*/ 3 h 6"/>
                <a:gd name="T26" fmla="*/ 1 w 15"/>
                <a:gd name="T27" fmla="*/ 2 h 6"/>
                <a:gd name="T28" fmla="*/ 2 w 15"/>
                <a:gd name="T29" fmla="*/ 1 h 6"/>
                <a:gd name="T30" fmla="*/ 37 w 15"/>
                <a:gd name="T31" fmla="*/ 0 h 6"/>
                <a:gd name="T32" fmla="*/ 48 w 15"/>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6"/>
                <a:gd name="T53" fmla="*/ 15 w 1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6">
                  <a:moveTo>
                    <a:pt x="7" y="0"/>
                  </a:moveTo>
                  <a:lnTo>
                    <a:pt x="10" y="0"/>
                  </a:lnTo>
                  <a:lnTo>
                    <a:pt x="12" y="1"/>
                  </a:lnTo>
                  <a:lnTo>
                    <a:pt x="13" y="2"/>
                  </a:lnTo>
                  <a:lnTo>
                    <a:pt x="14" y="3"/>
                  </a:lnTo>
                  <a:lnTo>
                    <a:pt x="13" y="4"/>
                  </a:lnTo>
                  <a:lnTo>
                    <a:pt x="12" y="4"/>
                  </a:lnTo>
                  <a:lnTo>
                    <a:pt x="10" y="5"/>
                  </a:lnTo>
                  <a:lnTo>
                    <a:pt x="7" y="5"/>
                  </a:lnTo>
                  <a:lnTo>
                    <a:pt x="5" y="5"/>
                  </a:lnTo>
                  <a:lnTo>
                    <a:pt x="2" y="4"/>
                  </a:lnTo>
                  <a:lnTo>
                    <a:pt x="1" y="4"/>
                  </a:lnTo>
                  <a:lnTo>
                    <a:pt x="0" y="3"/>
                  </a:lnTo>
                  <a:lnTo>
                    <a:pt x="1" y="2"/>
                  </a:lnTo>
                  <a:lnTo>
                    <a:pt x="2" y="1"/>
                  </a:lnTo>
                  <a:lnTo>
                    <a:pt x="5" y="0"/>
                  </a:lnTo>
                  <a:lnTo>
                    <a:pt x="7" y="0"/>
                  </a:lnTo>
                </a:path>
              </a:pathLst>
            </a:custGeom>
            <a:solidFill>
              <a:srgbClr val="5F5F5F"/>
            </a:solidFill>
            <a:ln w="9525" algn="ctr">
              <a:noFill/>
              <a:round/>
              <a:headEnd/>
              <a:tailEnd/>
            </a:ln>
          </p:spPr>
          <p:txBody>
            <a:bodyPr wrap="none" anchor="ctr" anchorCtr="1"/>
            <a:lstStyle/>
            <a:p>
              <a:endParaRPr lang="ko-KR" altLang="en-US"/>
            </a:p>
          </p:txBody>
        </p:sp>
        <p:sp>
          <p:nvSpPr>
            <p:cNvPr id="922" name="Freeform 57"/>
            <p:cNvSpPr>
              <a:spLocks/>
            </p:cNvSpPr>
            <p:nvPr/>
          </p:nvSpPr>
          <p:spPr bwMode="auto">
            <a:xfrm>
              <a:off x="3895" y="3037"/>
              <a:ext cx="10" cy="24"/>
            </a:xfrm>
            <a:custGeom>
              <a:avLst/>
              <a:gdLst>
                <a:gd name="T0" fmla="*/ 4 w 9"/>
                <a:gd name="T1" fmla="*/ 23 h 24"/>
                <a:gd name="T2" fmla="*/ 33 w 9"/>
                <a:gd name="T3" fmla="*/ 21 h 24"/>
                <a:gd name="T4" fmla="*/ 37 w 9"/>
                <a:gd name="T5" fmla="*/ 20 h 24"/>
                <a:gd name="T6" fmla="*/ 41 w 9"/>
                <a:gd name="T7" fmla="*/ 16 h 24"/>
                <a:gd name="T8" fmla="*/ 41 w 9"/>
                <a:gd name="T9" fmla="*/ 12 h 24"/>
                <a:gd name="T10" fmla="*/ 41 w 9"/>
                <a:gd name="T11" fmla="*/ 7 h 24"/>
                <a:gd name="T12" fmla="*/ 37 w 9"/>
                <a:gd name="T13" fmla="*/ 3 h 24"/>
                <a:gd name="T14" fmla="*/ 33 w 9"/>
                <a:gd name="T15" fmla="*/ 2 h 24"/>
                <a:gd name="T16" fmla="*/ 4 w 9"/>
                <a:gd name="T17" fmla="*/ 0 h 24"/>
                <a:gd name="T18" fmla="*/ 3 w 9"/>
                <a:gd name="T19" fmla="*/ 2 h 24"/>
                <a:gd name="T20" fmla="*/ 1 w 9"/>
                <a:gd name="T21" fmla="*/ 3 h 24"/>
                <a:gd name="T22" fmla="*/ 1 w 9"/>
                <a:gd name="T23" fmla="*/ 7 h 24"/>
                <a:gd name="T24" fmla="*/ 0 w 9"/>
                <a:gd name="T25" fmla="*/ 12 h 24"/>
                <a:gd name="T26" fmla="*/ 1 w 9"/>
                <a:gd name="T27" fmla="*/ 16 h 24"/>
                <a:gd name="T28" fmla="*/ 1 w 9"/>
                <a:gd name="T29" fmla="*/ 20 h 24"/>
                <a:gd name="T30" fmla="*/ 3 w 9"/>
                <a:gd name="T31" fmla="*/ 21 h 24"/>
                <a:gd name="T32" fmla="*/ 4 w 9"/>
                <a:gd name="T33" fmla="*/ 23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24"/>
                <a:gd name="T53" fmla="*/ 9 w 9"/>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24">
                  <a:moveTo>
                    <a:pt x="4" y="23"/>
                  </a:moveTo>
                  <a:lnTo>
                    <a:pt x="6" y="21"/>
                  </a:lnTo>
                  <a:lnTo>
                    <a:pt x="7" y="20"/>
                  </a:lnTo>
                  <a:lnTo>
                    <a:pt x="8" y="16"/>
                  </a:lnTo>
                  <a:lnTo>
                    <a:pt x="8" y="12"/>
                  </a:lnTo>
                  <a:lnTo>
                    <a:pt x="8" y="7"/>
                  </a:lnTo>
                  <a:lnTo>
                    <a:pt x="7" y="3"/>
                  </a:lnTo>
                  <a:lnTo>
                    <a:pt x="6" y="2"/>
                  </a:lnTo>
                  <a:lnTo>
                    <a:pt x="4" y="0"/>
                  </a:lnTo>
                  <a:lnTo>
                    <a:pt x="3" y="2"/>
                  </a:lnTo>
                  <a:lnTo>
                    <a:pt x="1" y="3"/>
                  </a:lnTo>
                  <a:lnTo>
                    <a:pt x="1" y="7"/>
                  </a:lnTo>
                  <a:lnTo>
                    <a:pt x="0" y="12"/>
                  </a:lnTo>
                  <a:lnTo>
                    <a:pt x="1" y="16"/>
                  </a:lnTo>
                  <a:lnTo>
                    <a:pt x="1" y="20"/>
                  </a:lnTo>
                  <a:lnTo>
                    <a:pt x="3" y="21"/>
                  </a:lnTo>
                  <a:lnTo>
                    <a:pt x="4" y="23"/>
                  </a:lnTo>
                </a:path>
              </a:pathLst>
            </a:custGeom>
            <a:solidFill>
              <a:srgbClr val="5F5F5F"/>
            </a:solidFill>
            <a:ln w="9525" algn="ctr">
              <a:noFill/>
              <a:round/>
              <a:headEnd/>
              <a:tailEnd/>
            </a:ln>
          </p:spPr>
          <p:txBody>
            <a:bodyPr wrap="none" anchor="ctr" anchorCtr="1"/>
            <a:lstStyle/>
            <a:p>
              <a:endParaRPr lang="ko-KR" altLang="en-US"/>
            </a:p>
          </p:txBody>
        </p:sp>
        <p:sp>
          <p:nvSpPr>
            <p:cNvPr id="923" name="Freeform 58"/>
            <p:cNvSpPr>
              <a:spLocks/>
            </p:cNvSpPr>
            <p:nvPr/>
          </p:nvSpPr>
          <p:spPr bwMode="auto">
            <a:xfrm>
              <a:off x="3891" y="3085"/>
              <a:ext cx="19" cy="11"/>
            </a:xfrm>
            <a:custGeom>
              <a:avLst/>
              <a:gdLst>
                <a:gd name="T0" fmla="*/ 45 w 17"/>
                <a:gd name="T1" fmla="*/ 0 h 11"/>
                <a:gd name="T2" fmla="*/ 70 w 17"/>
                <a:gd name="T3" fmla="*/ 1 h 11"/>
                <a:gd name="T4" fmla="*/ 87 w 17"/>
                <a:gd name="T5" fmla="*/ 1 h 11"/>
                <a:gd name="T6" fmla="*/ 95 w 17"/>
                <a:gd name="T7" fmla="*/ 3 h 11"/>
                <a:gd name="T8" fmla="*/ 95 w 17"/>
                <a:gd name="T9" fmla="*/ 5 h 11"/>
                <a:gd name="T10" fmla="*/ 95 w 17"/>
                <a:gd name="T11" fmla="*/ 7 h 11"/>
                <a:gd name="T12" fmla="*/ 87 w 17"/>
                <a:gd name="T13" fmla="*/ 8 h 11"/>
                <a:gd name="T14" fmla="*/ 70 w 17"/>
                <a:gd name="T15" fmla="*/ 9 h 11"/>
                <a:gd name="T16" fmla="*/ 45 w 17"/>
                <a:gd name="T17" fmla="*/ 10 h 11"/>
                <a:gd name="T18" fmla="*/ 32 w 17"/>
                <a:gd name="T19" fmla="*/ 9 h 11"/>
                <a:gd name="T20" fmla="*/ 2 w 17"/>
                <a:gd name="T21" fmla="*/ 8 h 11"/>
                <a:gd name="T22" fmla="*/ 1 w 17"/>
                <a:gd name="T23" fmla="*/ 7 h 11"/>
                <a:gd name="T24" fmla="*/ 0 w 17"/>
                <a:gd name="T25" fmla="*/ 5 h 11"/>
                <a:gd name="T26" fmla="*/ 1 w 17"/>
                <a:gd name="T27" fmla="*/ 3 h 11"/>
                <a:gd name="T28" fmla="*/ 2 w 17"/>
                <a:gd name="T29" fmla="*/ 1 h 11"/>
                <a:gd name="T30" fmla="*/ 32 w 17"/>
                <a:gd name="T31" fmla="*/ 1 h 11"/>
                <a:gd name="T32" fmla="*/ 45 w 17"/>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1"/>
                <a:gd name="T53" fmla="*/ 17 w 17"/>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1">
                  <a:moveTo>
                    <a:pt x="8" y="0"/>
                  </a:moveTo>
                  <a:lnTo>
                    <a:pt x="12" y="1"/>
                  </a:lnTo>
                  <a:lnTo>
                    <a:pt x="15" y="1"/>
                  </a:lnTo>
                  <a:lnTo>
                    <a:pt x="16" y="3"/>
                  </a:lnTo>
                  <a:lnTo>
                    <a:pt x="16" y="5"/>
                  </a:lnTo>
                  <a:lnTo>
                    <a:pt x="16" y="7"/>
                  </a:lnTo>
                  <a:lnTo>
                    <a:pt x="15" y="8"/>
                  </a:lnTo>
                  <a:lnTo>
                    <a:pt x="12" y="9"/>
                  </a:lnTo>
                  <a:lnTo>
                    <a:pt x="8" y="10"/>
                  </a:lnTo>
                  <a:lnTo>
                    <a:pt x="5" y="9"/>
                  </a:lnTo>
                  <a:lnTo>
                    <a:pt x="2" y="8"/>
                  </a:lnTo>
                  <a:lnTo>
                    <a:pt x="1" y="7"/>
                  </a:lnTo>
                  <a:lnTo>
                    <a:pt x="0" y="5"/>
                  </a:lnTo>
                  <a:lnTo>
                    <a:pt x="1" y="3"/>
                  </a:lnTo>
                  <a:lnTo>
                    <a:pt x="2" y="1"/>
                  </a:lnTo>
                  <a:lnTo>
                    <a:pt x="5" y="1"/>
                  </a:lnTo>
                  <a:lnTo>
                    <a:pt x="8" y="0"/>
                  </a:lnTo>
                </a:path>
              </a:pathLst>
            </a:custGeom>
            <a:solidFill>
              <a:srgbClr val="5F5F5F"/>
            </a:solidFill>
            <a:ln w="9525" algn="ctr">
              <a:noFill/>
              <a:round/>
              <a:headEnd/>
              <a:tailEnd/>
            </a:ln>
          </p:spPr>
          <p:txBody>
            <a:bodyPr wrap="none" anchor="ctr" anchorCtr="1"/>
            <a:lstStyle/>
            <a:p>
              <a:endParaRPr lang="ko-KR" altLang="en-US"/>
            </a:p>
          </p:txBody>
        </p:sp>
        <p:sp>
          <p:nvSpPr>
            <p:cNvPr id="924" name="Freeform 59"/>
            <p:cNvSpPr>
              <a:spLocks/>
            </p:cNvSpPr>
            <p:nvPr/>
          </p:nvSpPr>
          <p:spPr bwMode="auto">
            <a:xfrm>
              <a:off x="3971" y="3044"/>
              <a:ext cx="13" cy="9"/>
            </a:xfrm>
            <a:custGeom>
              <a:avLst/>
              <a:gdLst>
                <a:gd name="T0" fmla="*/ 5 w 12"/>
                <a:gd name="T1" fmla="*/ 0 h 9"/>
                <a:gd name="T2" fmla="*/ 30 w 12"/>
                <a:gd name="T3" fmla="*/ 0 h 9"/>
                <a:gd name="T4" fmla="*/ 32 w 12"/>
                <a:gd name="T5" fmla="*/ 1 h 9"/>
                <a:gd name="T6" fmla="*/ 35 w 12"/>
                <a:gd name="T7" fmla="*/ 2 h 9"/>
                <a:gd name="T8" fmla="*/ 38 w 12"/>
                <a:gd name="T9" fmla="*/ 4 h 9"/>
                <a:gd name="T10" fmla="*/ 35 w 12"/>
                <a:gd name="T11" fmla="*/ 6 h 9"/>
                <a:gd name="T12" fmla="*/ 32 w 12"/>
                <a:gd name="T13" fmla="*/ 7 h 9"/>
                <a:gd name="T14" fmla="*/ 30 w 12"/>
                <a:gd name="T15" fmla="*/ 7 h 9"/>
                <a:gd name="T16" fmla="*/ 5 w 12"/>
                <a:gd name="T17" fmla="*/ 8 h 9"/>
                <a:gd name="T18" fmla="*/ 3 w 12"/>
                <a:gd name="T19" fmla="*/ 7 h 9"/>
                <a:gd name="T20" fmla="*/ 1 w 12"/>
                <a:gd name="T21" fmla="*/ 7 h 9"/>
                <a:gd name="T22" fmla="*/ 1 w 12"/>
                <a:gd name="T23" fmla="*/ 6 h 9"/>
                <a:gd name="T24" fmla="*/ 0 w 12"/>
                <a:gd name="T25" fmla="*/ 4 h 9"/>
                <a:gd name="T26" fmla="*/ 1 w 12"/>
                <a:gd name="T27" fmla="*/ 2 h 9"/>
                <a:gd name="T28" fmla="*/ 1 w 12"/>
                <a:gd name="T29" fmla="*/ 1 h 9"/>
                <a:gd name="T30" fmla="*/ 3 w 12"/>
                <a:gd name="T31" fmla="*/ 0 h 9"/>
                <a:gd name="T32" fmla="*/ 5 w 12"/>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9"/>
                <a:gd name="T53" fmla="*/ 12 w 12"/>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9">
                  <a:moveTo>
                    <a:pt x="5" y="0"/>
                  </a:moveTo>
                  <a:lnTo>
                    <a:pt x="8" y="0"/>
                  </a:lnTo>
                  <a:lnTo>
                    <a:pt x="9" y="1"/>
                  </a:lnTo>
                  <a:lnTo>
                    <a:pt x="10" y="2"/>
                  </a:lnTo>
                  <a:lnTo>
                    <a:pt x="11" y="4"/>
                  </a:lnTo>
                  <a:lnTo>
                    <a:pt x="10" y="6"/>
                  </a:lnTo>
                  <a:lnTo>
                    <a:pt x="9" y="7"/>
                  </a:lnTo>
                  <a:lnTo>
                    <a:pt x="8" y="7"/>
                  </a:lnTo>
                  <a:lnTo>
                    <a:pt x="5" y="8"/>
                  </a:lnTo>
                  <a:lnTo>
                    <a:pt x="3" y="7"/>
                  </a:lnTo>
                  <a:lnTo>
                    <a:pt x="1" y="7"/>
                  </a:lnTo>
                  <a:lnTo>
                    <a:pt x="1" y="6"/>
                  </a:lnTo>
                  <a:lnTo>
                    <a:pt x="0" y="4"/>
                  </a:lnTo>
                  <a:lnTo>
                    <a:pt x="1" y="2"/>
                  </a:lnTo>
                  <a:lnTo>
                    <a:pt x="1" y="1"/>
                  </a:lnTo>
                  <a:lnTo>
                    <a:pt x="3" y="0"/>
                  </a:lnTo>
                  <a:lnTo>
                    <a:pt x="5" y="0"/>
                  </a:lnTo>
                </a:path>
              </a:pathLst>
            </a:custGeom>
            <a:solidFill>
              <a:srgbClr val="5F5F5F"/>
            </a:solidFill>
            <a:ln w="9525" algn="ctr">
              <a:noFill/>
              <a:round/>
              <a:headEnd/>
              <a:tailEnd/>
            </a:ln>
          </p:spPr>
          <p:txBody>
            <a:bodyPr wrap="none" anchor="ctr" anchorCtr="1"/>
            <a:lstStyle/>
            <a:p>
              <a:endParaRPr lang="ko-KR" altLang="en-US"/>
            </a:p>
          </p:txBody>
        </p:sp>
        <p:sp>
          <p:nvSpPr>
            <p:cNvPr id="925" name="Freeform 60"/>
            <p:cNvSpPr>
              <a:spLocks/>
            </p:cNvSpPr>
            <p:nvPr/>
          </p:nvSpPr>
          <p:spPr bwMode="auto">
            <a:xfrm>
              <a:off x="3971" y="3044"/>
              <a:ext cx="20" cy="15"/>
            </a:xfrm>
            <a:custGeom>
              <a:avLst/>
              <a:gdLst>
                <a:gd name="T0" fmla="*/ 41 w 18"/>
                <a:gd name="T1" fmla="*/ 0 h 15"/>
                <a:gd name="T2" fmla="*/ 41 w 18"/>
                <a:gd name="T3" fmla="*/ 0 h 15"/>
                <a:gd name="T4" fmla="*/ 63 w 18"/>
                <a:gd name="T5" fmla="*/ 0 h 15"/>
                <a:gd name="T6" fmla="*/ 78 w 18"/>
                <a:gd name="T7" fmla="*/ 1 h 15"/>
                <a:gd name="T8" fmla="*/ 87 w 18"/>
                <a:gd name="T9" fmla="*/ 4 h 15"/>
                <a:gd name="T10" fmla="*/ 91 w 18"/>
                <a:gd name="T11" fmla="*/ 7 h 15"/>
                <a:gd name="T12" fmla="*/ 87 w 18"/>
                <a:gd name="T13" fmla="*/ 10 h 15"/>
                <a:gd name="T14" fmla="*/ 78 w 18"/>
                <a:gd name="T15" fmla="*/ 12 h 15"/>
                <a:gd name="T16" fmla="*/ 63 w 18"/>
                <a:gd name="T17" fmla="*/ 13 h 15"/>
                <a:gd name="T18" fmla="*/ 41 w 18"/>
                <a:gd name="T19" fmla="*/ 14 h 15"/>
                <a:gd name="T20" fmla="*/ 30 w 18"/>
                <a:gd name="T21" fmla="*/ 13 h 15"/>
                <a:gd name="T22" fmla="*/ 2 w 18"/>
                <a:gd name="T23" fmla="*/ 12 h 15"/>
                <a:gd name="T24" fmla="*/ 1 w 18"/>
                <a:gd name="T25" fmla="*/ 10 h 15"/>
                <a:gd name="T26" fmla="*/ 0 w 18"/>
                <a:gd name="T27" fmla="*/ 7 h 15"/>
                <a:gd name="T28" fmla="*/ 1 w 18"/>
                <a:gd name="T29" fmla="*/ 4 h 15"/>
                <a:gd name="T30" fmla="*/ 2 w 18"/>
                <a:gd name="T31" fmla="*/ 1 h 15"/>
                <a:gd name="T32" fmla="*/ 30 w 18"/>
                <a:gd name="T33" fmla="*/ 0 h 15"/>
                <a:gd name="T34" fmla="*/ 41 w 18"/>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5"/>
                <a:gd name="T56" fmla="*/ 18 w 18"/>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5">
                  <a:moveTo>
                    <a:pt x="8" y="0"/>
                  </a:moveTo>
                  <a:lnTo>
                    <a:pt x="8" y="0"/>
                  </a:lnTo>
                  <a:lnTo>
                    <a:pt x="12" y="0"/>
                  </a:lnTo>
                  <a:lnTo>
                    <a:pt x="14" y="1"/>
                  </a:lnTo>
                  <a:lnTo>
                    <a:pt x="16" y="4"/>
                  </a:lnTo>
                  <a:lnTo>
                    <a:pt x="17" y="7"/>
                  </a:lnTo>
                  <a:lnTo>
                    <a:pt x="16" y="10"/>
                  </a:lnTo>
                  <a:lnTo>
                    <a:pt x="14" y="12"/>
                  </a:lnTo>
                  <a:lnTo>
                    <a:pt x="12" y="13"/>
                  </a:lnTo>
                  <a:lnTo>
                    <a:pt x="8" y="14"/>
                  </a:lnTo>
                  <a:lnTo>
                    <a:pt x="5" y="13"/>
                  </a:lnTo>
                  <a:lnTo>
                    <a:pt x="2" y="12"/>
                  </a:lnTo>
                  <a:lnTo>
                    <a:pt x="1" y="10"/>
                  </a:lnTo>
                  <a:lnTo>
                    <a:pt x="0" y="7"/>
                  </a:lnTo>
                  <a:lnTo>
                    <a:pt x="1" y="4"/>
                  </a:lnTo>
                  <a:lnTo>
                    <a:pt x="2" y="1"/>
                  </a:lnTo>
                  <a:lnTo>
                    <a:pt x="5" y="0"/>
                  </a:lnTo>
                  <a:lnTo>
                    <a:pt x="8" y="0"/>
                  </a:lnTo>
                </a:path>
              </a:pathLst>
            </a:custGeom>
            <a:solidFill>
              <a:srgbClr val="5F5F5F"/>
            </a:solidFill>
            <a:ln w="9525" algn="ctr">
              <a:noFill/>
              <a:round/>
              <a:headEnd/>
              <a:tailEnd/>
            </a:ln>
          </p:spPr>
          <p:txBody>
            <a:bodyPr wrap="none" anchor="ctr" anchorCtr="1"/>
            <a:lstStyle/>
            <a:p>
              <a:endParaRPr lang="ko-KR" altLang="en-US"/>
            </a:p>
          </p:txBody>
        </p:sp>
        <p:sp>
          <p:nvSpPr>
            <p:cNvPr id="926" name="Freeform 61"/>
            <p:cNvSpPr>
              <a:spLocks/>
            </p:cNvSpPr>
            <p:nvPr/>
          </p:nvSpPr>
          <p:spPr bwMode="auto">
            <a:xfrm>
              <a:off x="4054" y="3091"/>
              <a:ext cx="13" cy="30"/>
            </a:xfrm>
            <a:custGeom>
              <a:avLst/>
              <a:gdLst>
                <a:gd name="T0" fmla="*/ 5 w 12"/>
                <a:gd name="T1" fmla="*/ 0 h 29"/>
                <a:gd name="T2" fmla="*/ 28 w 12"/>
                <a:gd name="T3" fmla="*/ 1 h 29"/>
                <a:gd name="T4" fmla="*/ 32 w 12"/>
                <a:gd name="T5" fmla="*/ 4 h 29"/>
                <a:gd name="T6" fmla="*/ 35 w 12"/>
                <a:gd name="T7" fmla="*/ 8 h 29"/>
                <a:gd name="T8" fmla="*/ 38 w 12"/>
                <a:gd name="T9" fmla="*/ 14 h 29"/>
                <a:gd name="T10" fmla="*/ 35 w 12"/>
                <a:gd name="T11" fmla="*/ 35 h 29"/>
                <a:gd name="T12" fmla="*/ 32 w 12"/>
                <a:gd name="T13" fmla="*/ 40 h 29"/>
                <a:gd name="T14" fmla="*/ 28 w 12"/>
                <a:gd name="T15" fmla="*/ 43 h 29"/>
                <a:gd name="T16" fmla="*/ 5 w 12"/>
                <a:gd name="T17" fmla="*/ 44 h 29"/>
                <a:gd name="T18" fmla="*/ 3 w 12"/>
                <a:gd name="T19" fmla="*/ 43 h 29"/>
                <a:gd name="T20" fmla="*/ 1 w 12"/>
                <a:gd name="T21" fmla="*/ 40 h 29"/>
                <a:gd name="T22" fmla="*/ 1 w 12"/>
                <a:gd name="T23" fmla="*/ 35 h 29"/>
                <a:gd name="T24" fmla="*/ 0 w 12"/>
                <a:gd name="T25" fmla="*/ 14 h 29"/>
                <a:gd name="T26" fmla="*/ 1 w 12"/>
                <a:gd name="T27" fmla="*/ 8 h 29"/>
                <a:gd name="T28" fmla="*/ 1 w 12"/>
                <a:gd name="T29" fmla="*/ 4 h 29"/>
                <a:gd name="T30" fmla="*/ 3 w 12"/>
                <a:gd name="T31" fmla="*/ 1 h 29"/>
                <a:gd name="T32" fmla="*/ 5 w 12"/>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29"/>
                <a:gd name="T53" fmla="*/ 12 w 1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29">
                  <a:moveTo>
                    <a:pt x="5" y="0"/>
                  </a:moveTo>
                  <a:lnTo>
                    <a:pt x="7" y="1"/>
                  </a:lnTo>
                  <a:lnTo>
                    <a:pt x="9" y="4"/>
                  </a:lnTo>
                  <a:lnTo>
                    <a:pt x="10" y="8"/>
                  </a:lnTo>
                  <a:lnTo>
                    <a:pt x="11" y="14"/>
                  </a:lnTo>
                  <a:lnTo>
                    <a:pt x="10" y="19"/>
                  </a:lnTo>
                  <a:lnTo>
                    <a:pt x="9" y="24"/>
                  </a:lnTo>
                  <a:lnTo>
                    <a:pt x="7" y="27"/>
                  </a:lnTo>
                  <a:lnTo>
                    <a:pt x="5" y="28"/>
                  </a:lnTo>
                  <a:lnTo>
                    <a:pt x="3" y="27"/>
                  </a:lnTo>
                  <a:lnTo>
                    <a:pt x="1" y="24"/>
                  </a:lnTo>
                  <a:lnTo>
                    <a:pt x="1" y="19"/>
                  </a:lnTo>
                  <a:lnTo>
                    <a:pt x="0" y="14"/>
                  </a:lnTo>
                  <a:lnTo>
                    <a:pt x="1" y="8"/>
                  </a:lnTo>
                  <a:lnTo>
                    <a:pt x="1" y="4"/>
                  </a:lnTo>
                  <a:lnTo>
                    <a:pt x="3" y="1"/>
                  </a:lnTo>
                  <a:lnTo>
                    <a:pt x="5" y="0"/>
                  </a:lnTo>
                </a:path>
              </a:pathLst>
            </a:custGeom>
            <a:solidFill>
              <a:srgbClr val="5F5F5F"/>
            </a:solidFill>
            <a:ln w="9525" algn="ctr">
              <a:noFill/>
              <a:round/>
              <a:headEnd/>
              <a:tailEnd/>
            </a:ln>
          </p:spPr>
          <p:txBody>
            <a:bodyPr wrap="none" anchor="ctr" anchorCtr="1"/>
            <a:lstStyle/>
            <a:p>
              <a:endParaRPr lang="ko-KR" altLang="en-US"/>
            </a:p>
          </p:txBody>
        </p:sp>
        <p:sp>
          <p:nvSpPr>
            <p:cNvPr id="927" name="Freeform 62"/>
            <p:cNvSpPr>
              <a:spLocks/>
            </p:cNvSpPr>
            <p:nvPr/>
          </p:nvSpPr>
          <p:spPr bwMode="auto">
            <a:xfrm>
              <a:off x="3971" y="3078"/>
              <a:ext cx="12" cy="21"/>
            </a:xfrm>
            <a:custGeom>
              <a:avLst/>
              <a:gdLst>
                <a:gd name="T0" fmla="*/ 5 w 11"/>
                <a:gd name="T1" fmla="*/ 0 h 21"/>
                <a:gd name="T2" fmla="*/ 29 w 11"/>
                <a:gd name="T3" fmla="*/ 1 h 21"/>
                <a:gd name="T4" fmla="*/ 32 w 11"/>
                <a:gd name="T5" fmla="*/ 3 h 21"/>
                <a:gd name="T6" fmla="*/ 35 w 11"/>
                <a:gd name="T7" fmla="*/ 6 h 21"/>
                <a:gd name="T8" fmla="*/ 38 w 11"/>
                <a:gd name="T9" fmla="*/ 10 h 21"/>
                <a:gd name="T10" fmla="*/ 35 w 11"/>
                <a:gd name="T11" fmla="*/ 14 h 21"/>
                <a:gd name="T12" fmla="*/ 32 w 11"/>
                <a:gd name="T13" fmla="*/ 17 h 21"/>
                <a:gd name="T14" fmla="*/ 29 w 11"/>
                <a:gd name="T15" fmla="*/ 18 h 21"/>
                <a:gd name="T16" fmla="*/ 5 w 11"/>
                <a:gd name="T17" fmla="*/ 20 h 21"/>
                <a:gd name="T18" fmla="*/ 3 w 11"/>
                <a:gd name="T19" fmla="*/ 18 h 21"/>
                <a:gd name="T20" fmla="*/ 1 w 11"/>
                <a:gd name="T21" fmla="*/ 17 h 21"/>
                <a:gd name="T22" fmla="*/ 1 w 11"/>
                <a:gd name="T23" fmla="*/ 14 h 21"/>
                <a:gd name="T24" fmla="*/ 0 w 11"/>
                <a:gd name="T25" fmla="*/ 10 h 21"/>
                <a:gd name="T26" fmla="*/ 1 w 11"/>
                <a:gd name="T27" fmla="*/ 6 h 21"/>
                <a:gd name="T28" fmla="*/ 1 w 11"/>
                <a:gd name="T29" fmla="*/ 3 h 21"/>
                <a:gd name="T30" fmla="*/ 3 w 11"/>
                <a:gd name="T31" fmla="*/ 1 h 21"/>
                <a:gd name="T32" fmla="*/ 5 w 11"/>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1"/>
                <a:gd name="T53" fmla="*/ 11 w 1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1">
                  <a:moveTo>
                    <a:pt x="5" y="0"/>
                  </a:moveTo>
                  <a:lnTo>
                    <a:pt x="7" y="1"/>
                  </a:lnTo>
                  <a:lnTo>
                    <a:pt x="8" y="3"/>
                  </a:lnTo>
                  <a:lnTo>
                    <a:pt x="9" y="6"/>
                  </a:lnTo>
                  <a:lnTo>
                    <a:pt x="10" y="10"/>
                  </a:lnTo>
                  <a:lnTo>
                    <a:pt x="9" y="14"/>
                  </a:lnTo>
                  <a:lnTo>
                    <a:pt x="8" y="17"/>
                  </a:lnTo>
                  <a:lnTo>
                    <a:pt x="7" y="18"/>
                  </a:lnTo>
                  <a:lnTo>
                    <a:pt x="5" y="20"/>
                  </a:lnTo>
                  <a:lnTo>
                    <a:pt x="3" y="18"/>
                  </a:lnTo>
                  <a:lnTo>
                    <a:pt x="1" y="17"/>
                  </a:lnTo>
                  <a:lnTo>
                    <a:pt x="1" y="14"/>
                  </a:lnTo>
                  <a:lnTo>
                    <a:pt x="0" y="10"/>
                  </a:lnTo>
                  <a:lnTo>
                    <a:pt x="1" y="6"/>
                  </a:lnTo>
                  <a:lnTo>
                    <a:pt x="1" y="3"/>
                  </a:lnTo>
                  <a:lnTo>
                    <a:pt x="3" y="1"/>
                  </a:lnTo>
                  <a:lnTo>
                    <a:pt x="5" y="0"/>
                  </a:lnTo>
                </a:path>
              </a:pathLst>
            </a:custGeom>
            <a:solidFill>
              <a:srgbClr val="5F5F5F"/>
            </a:solidFill>
            <a:ln w="9525" algn="ctr">
              <a:noFill/>
              <a:round/>
              <a:headEnd/>
              <a:tailEnd/>
            </a:ln>
          </p:spPr>
          <p:txBody>
            <a:bodyPr wrap="none" anchor="ctr" anchorCtr="1"/>
            <a:lstStyle/>
            <a:p>
              <a:endParaRPr lang="ko-KR" altLang="en-US"/>
            </a:p>
          </p:txBody>
        </p:sp>
        <p:sp>
          <p:nvSpPr>
            <p:cNvPr id="928" name="Freeform 63"/>
            <p:cNvSpPr>
              <a:spLocks/>
            </p:cNvSpPr>
            <p:nvPr/>
          </p:nvSpPr>
          <p:spPr bwMode="auto">
            <a:xfrm>
              <a:off x="3720" y="2857"/>
              <a:ext cx="21" cy="8"/>
            </a:xfrm>
            <a:custGeom>
              <a:avLst/>
              <a:gdLst>
                <a:gd name="T0" fmla="*/ 42 w 19"/>
                <a:gd name="T1" fmla="*/ 49 h 7"/>
                <a:gd name="T2" fmla="*/ 62 w 19"/>
                <a:gd name="T3" fmla="*/ 49 h 7"/>
                <a:gd name="T4" fmla="*/ 76 w 19"/>
                <a:gd name="T5" fmla="*/ 49 h 7"/>
                <a:gd name="T6" fmla="*/ 84 w 19"/>
                <a:gd name="T7" fmla="*/ 38 h 7"/>
                <a:gd name="T8" fmla="*/ 90 w 19"/>
                <a:gd name="T9" fmla="*/ 3 h 7"/>
                <a:gd name="T10" fmla="*/ 84 w 19"/>
                <a:gd name="T11" fmla="*/ 2 h 7"/>
                <a:gd name="T12" fmla="*/ 76 w 19"/>
                <a:gd name="T13" fmla="*/ 1 h 7"/>
                <a:gd name="T14" fmla="*/ 62 w 19"/>
                <a:gd name="T15" fmla="*/ 0 h 7"/>
                <a:gd name="T16" fmla="*/ 42 w 19"/>
                <a:gd name="T17" fmla="*/ 0 h 7"/>
                <a:gd name="T18" fmla="*/ 28 w 19"/>
                <a:gd name="T19" fmla="*/ 0 h 7"/>
                <a:gd name="T20" fmla="*/ 2 w 19"/>
                <a:gd name="T21" fmla="*/ 1 h 7"/>
                <a:gd name="T22" fmla="*/ 1 w 19"/>
                <a:gd name="T23" fmla="*/ 2 h 7"/>
                <a:gd name="T24" fmla="*/ 0 w 19"/>
                <a:gd name="T25" fmla="*/ 3 h 7"/>
                <a:gd name="T26" fmla="*/ 1 w 19"/>
                <a:gd name="T27" fmla="*/ 38 h 7"/>
                <a:gd name="T28" fmla="*/ 2 w 19"/>
                <a:gd name="T29" fmla="*/ 49 h 7"/>
                <a:gd name="T30" fmla="*/ 28 w 19"/>
                <a:gd name="T31" fmla="*/ 49 h 7"/>
                <a:gd name="T32" fmla="*/ 42 w 19"/>
                <a:gd name="T33" fmla="*/ 49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7"/>
                <a:gd name="T53" fmla="*/ 19 w 19"/>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7">
                  <a:moveTo>
                    <a:pt x="9" y="6"/>
                  </a:moveTo>
                  <a:lnTo>
                    <a:pt x="13" y="6"/>
                  </a:lnTo>
                  <a:lnTo>
                    <a:pt x="15" y="6"/>
                  </a:lnTo>
                  <a:lnTo>
                    <a:pt x="17" y="4"/>
                  </a:lnTo>
                  <a:lnTo>
                    <a:pt x="18" y="3"/>
                  </a:lnTo>
                  <a:lnTo>
                    <a:pt x="17" y="2"/>
                  </a:lnTo>
                  <a:lnTo>
                    <a:pt x="15" y="1"/>
                  </a:lnTo>
                  <a:lnTo>
                    <a:pt x="13" y="0"/>
                  </a:lnTo>
                  <a:lnTo>
                    <a:pt x="9" y="0"/>
                  </a:lnTo>
                  <a:lnTo>
                    <a:pt x="5" y="0"/>
                  </a:lnTo>
                  <a:lnTo>
                    <a:pt x="2" y="1"/>
                  </a:lnTo>
                  <a:lnTo>
                    <a:pt x="1" y="2"/>
                  </a:lnTo>
                  <a:lnTo>
                    <a:pt x="0" y="3"/>
                  </a:lnTo>
                  <a:lnTo>
                    <a:pt x="1" y="4"/>
                  </a:lnTo>
                  <a:lnTo>
                    <a:pt x="2" y="6"/>
                  </a:lnTo>
                  <a:lnTo>
                    <a:pt x="5" y="6"/>
                  </a:lnTo>
                  <a:lnTo>
                    <a:pt x="9" y="6"/>
                  </a:lnTo>
                </a:path>
              </a:pathLst>
            </a:custGeom>
            <a:solidFill>
              <a:srgbClr val="5F5F5F"/>
            </a:solidFill>
            <a:ln w="9525" algn="ctr">
              <a:noFill/>
              <a:round/>
              <a:headEnd/>
              <a:tailEnd/>
            </a:ln>
          </p:spPr>
          <p:txBody>
            <a:bodyPr wrap="none" anchor="ctr" anchorCtr="1"/>
            <a:lstStyle/>
            <a:p>
              <a:endParaRPr lang="ko-KR" altLang="en-US"/>
            </a:p>
          </p:txBody>
        </p:sp>
        <p:sp>
          <p:nvSpPr>
            <p:cNvPr id="929" name="Freeform 64"/>
            <p:cNvSpPr>
              <a:spLocks/>
            </p:cNvSpPr>
            <p:nvPr/>
          </p:nvSpPr>
          <p:spPr bwMode="auto">
            <a:xfrm>
              <a:off x="4064" y="2839"/>
              <a:ext cx="13" cy="4"/>
            </a:xfrm>
            <a:custGeom>
              <a:avLst/>
              <a:gdLst>
                <a:gd name="T0" fmla="*/ 5 w 12"/>
                <a:gd name="T1" fmla="*/ 3 h 4"/>
                <a:gd name="T2" fmla="*/ 30 w 12"/>
                <a:gd name="T3" fmla="*/ 3 h 4"/>
                <a:gd name="T4" fmla="*/ 35 w 12"/>
                <a:gd name="T5" fmla="*/ 3 h 4"/>
                <a:gd name="T6" fmla="*/ 35 w 12"/>
                <a:gd name="T7" fmla="*/ 2 h 4"/>
                <a:gd name="T8" fmla="*/ 38 w 12"/>
                <a:gd name="T9" fmla="*/ 1 h 4"/>
                <a:gd name="T10" fmla="*/ 35 w 12"/>
                <a:gd name="T11" fmla="*/ 1 h 4"/>
                <a:gd name="T12" fmla="*/ 35 w 12"/>
                <a:gd name="T13" fmla="*/ 1 h 4"/>
                <a:gd name="T14" fmla="*/ 30 w 12"/>
                <a:gd name="T15" fmla="*/ 0 h 4"/>
                <a:gd name="T16" fmla="*/ 5 w 12"/>
                <a:gd name="T17" fmla="*/ 0 h 4"/>
                <a:gd name="T18" fmla="*/ 3 w 12"/>
                <a:gd name="T19" fmla="*/ 0 h 4"/>
                <a:gd name="T20" fmla="*/ 1 w 12"/>
                <a:gd name="T21" fmla="*/ 1 h 4"/>
                <a:gd name="T22" fmla="*/ 0 w 12"/>
                <a:gd name="T23" fmla="*/ 1 h 4"/>
                <a:gd name="T24" fmla="*/ 0 w 12"/>
                <a:gd name="T25" fmla="*/ 1 h 4"/>
                <a:gd name="T26" fmla="*/ 0 w 12"/>
                <a:gd name="T27" fmla="*/ 2 h 4"/>
                <a:gd name="T28" fmla="*/ 1 w 12"/>
                <a:gd name="T29" fmla="*/ 3 h 4"/>
                <a:gd name="T30" fmla="*/ 3 w 12"/>
                <a:gd name="T31" fmla="*/ 3 h 4"/>
                <a:gd name="T32" fmla="*/ 5 w 12"/>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
                <a:gd name="T53" fmla="*/ 12 w 12"/>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
                  <a:moveTo>
                    <a:pt x="5" y="3"/>
                  </a:moveTo>
                  <a:lnTo>
                    <a:pt x="8" y="3"/>
                  </a:lnTo>
                  <a:lnTo>
                    <a:pt x="10" y="3"/>
                  </a:lnTo>
                  <a:lnTo>
                    <a:pt x="10" y="2"/>
                  </a:lnTo>
                  <a:lnTo>
                    <a:pt x="11" y="1"/>
                  </a:lnTo>
                  <a:lnTo>
                    <a:pt x="10" y="1"/>
                  </a:lnTo>
                  <a:lnTo>
                    <a:pt x="8" y="0"/>
                  </a:lnTo>
                  <a:lnTo>
                    <a:pt x="5" y="0"/>
                  </a:lnTo>
                  <a:lnTo>
                    <a:pt x="3" y="0"/>
                  </a:lnTo>
                  <a:lnTo>
                    <a:pt x="1" y="1"/>
                  </a:lnTo>
                  <a:lnTo>
                    <a:pt x="0" y="1"/>
                  </a:lnTo>
                  <a:lnTo>
                    <a:pt x="0" y="2"/>
                  </a:lnTo>
                  <a:lnTo>
                    <a:pt x="1" y="3"/>
                  </a:lnTo>
                  <a:lnTo>
                    <a:pt x="3" y="3"/>
                  </a:lnTo>
                  <a:lnTo>
                    <a:pt x="5" y="3"/>
                  </a:lnTo>
                </a:path>
              </a:pathLst>
            </a:custGeom>
            <a:solidFill>
              <a:srgbClr val="5F5F5F"/>
            </a:solidFill>
            <a:ln w="9525" algn="ctr">
              <a:noFill/>
              <a:round/>
              <a:headEnd/>
              <a:tailEnd/>
            </a:ln>
          </p:spPr>
          <p:txBody>
            <a:bodyPr wrap="none" anchor="ctr" anchorCtr="1"/>
            <a:lstStyle/>
            <a:p>
              <a:endParaRPr lang="ko-KR" altLang="en-US"/>
            </a:p>
          </p:txBody>
        </p:sp>
        <p:sp>
          <p:nvSpPr>
            <p:cNvPr id="930" name="Freeform 65"/>
            <p:cNvSpPr>
              <a:spLocks/>
            </p:cNvSpPr>
            <p:nvPr/>
          </p:nvSpPr>
          <p:spPr bwMode="auto">
            <a:xfrm>
              <a:off x="4089" y="2861"/>
              <a:ext cx="9" cy="4"/>
            </a:xfrm>
            <a:custGeom>
              <a:avLst/>
              <a:gdLst>
                <a:gd name="T0" fmla="*/ 30 w 8"/>
                <a:gd name="T1" fmla="*/ 207 h 3"/>
                <a:gd name="T2" fmla="*/ 34 w 8"/>
                <a:gd name="T3" fmla="*/ 207 h 3"/>
                <a:gd name="T4" fmla="*/ 38 w 8"/>
                <a:gd name="T5" fmla="*/ 207 h 3"/>
                <a:gd name="T6" fmla="*/ 38 w 8"/>
                <a:gd name="T7" fmla="*/ 207 h 3"/>
                <a:gd name="T8" fmla="*/ 43 w 8"/>
                <a:gd name="T9" fmla="*/ 1 h 3"/>
                <a:gd name="T10" fmla="*/ 38 w 8"/>
                <a:gd name="T11" fmla="*/ 1 h 3"/>
                <a:gd name="T12" fmla="*/ 38 w 8"/>
                <a:gd name="T13" fmla="*/ 0 h 3"/>
                <a:gd name="T14" fmla="*/ 34 w 8"/>
                <a:gd name="T15" fmla="*/ 0 h 3"/>
                <a:gd name="T16" fmla="*/ 30 w 8"/>
                <a:gd name="T17" fmla="*/ 0 h 3"/>
                <a:gd name="T18" fmla="*/ 2 w 8"/>
                <a:gd name="T19" fmla="*/ 0 h 3"/>
                <a:gd name="T20" fmla="*/ 1 w 8"/>
                <a:gd name="T21" fmla="*/ 0 h 3"/>
                <a:gd name="T22" fmla="*/ 1 w 8"/>
                <a:gd name="T23" fmla="*/ 1 h 3"/>
                <a:gd name="T24" fmla="*/ 0 w 8"/>
                <a:gd name="T25" fmla="*/ 1 h 3"/>
                <a:gd name="T26" fmla="*/ 1 w 8"/>
                <a:gd name="T27" fmla="*/ 207 h 3"/>
                <a:gd name="T28" fmla="*/ 1 w 8"/>
                <a:gd name="T29" fmla="*/ 207 h 3"/>
                <a:gd name="T30" fmla="*/ 2 w 8"/>
                <a:gd name="T31" fmla="*/ 207 h 3"/>
                <a:gd name="T32" fmla="*/ 30 w 8"/>
                <a:gd name="T33" fmla="*/ 207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3"/>
                <a:gd name="T53" fmla="*/ 8 w 8"/>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3">
                  <a:moveTo>
                    <a:pt x="4" y="2"/>
                  </a:moveTo>
                  <a:lnTo>
                    <a:pt x="5" y="2"/>
                  </a:lnTo>
                  <a:lnTo>
                    <a:pt x="6" y="2"/>
                  </a:lnTo>
                  <a:lnTo>
                    <a:pt x="7" y="1"/>
                  </a:lnTo>
                  <a:lnTo>
                    <a:pt x="6" y="1"/>
                  </a:lnTo>
                  <a:lnTo>
                    <a:pt x="6" y="0"/>
                  </a:lnTo>
                  <a:lnTo>
                    <a:pt x="5" y="0"/>
                  </a:lnTo>
                  <a:lnTo>
                    <a:pt x="4" y="0"/>
                  </a:lnTo>
                  <a:lnTo>
                    <a:pt x="2" y="0"/>
                  </a:lnTo>
                  <a:lnTo>
                    <a:pt x="1" y="0"/>
                  </a:lnTo>
                  <a:lnTo>
                    <a:pt x="1" y="1"/>
                  </a:lnTo>
                  <a:lnTo>
                    <a:pt x="0" y="1"/>
                  </a:lnTo>
                  <a:lnTo>
                    <a:pt x="1" y="2"/>
                  </a:lnTo>
                  <a:lnTo>
                    <a:pt x="2" y="2"/>
                  </a:lnTo>
                  <a:lnTo>
                    <a:pt x="4" y="2"/>
                  </a:lnTo>
                </a:path>
              </a:pathLst>
            </a:custGeom>
            <a:solidFill>
              <a:srgbClr val="5F5F5F"/>
            </a:solidFill>
            <a:ln w="9525" algn="ctr">
              <a:noFill/>
              <a:round/>
              <a:headEnd/>
              <a:tailEnd/>
            </a:ln>
          </p:spPr>
          <p:txBody>
            <a:bodyPr wrap="none" anchor="ctr" anchorCtr="1"/>
            <a:lstStyle/>
            <a:p>
              <a:endParaRPr lang="ko-KR" altLang="en-US"/>
            </a:p>
          </p:txBody>
        </p:sp>
        <p:sp>
          <p:nvSpPr>
            <p:cNvPr id="931" name="Freeform 66"/>
            <p:cNvSpPr>
              <a:spLocks/>
            </p:cNvSpPr>
            <p:nvPr/>
          </p:nvSpPr>
          <p:spPr bwMode="auto">
            <a:xfrm>
              <a:off x="4114" y="2876"/>
              <a:ext cx="8" cy="3"/>
            </a:xfrm>
            <a:custGeom>
              <a:avLst/>
              <a:gdLst>
                <a:gd name="T0" fmla="*/ 3 w 7"/>
                <a:gd name="T1" fmla="*/ 2 h 3"/>
                <a:gd name="T2" fmla="*/ 38 w 7"/>
                <a:gd name="T3" fmla="*/ 2 h 3"/>
                <a:gd name="T4" fmla="*/ 49 w 7"/>
                <a:gd name="T5" fmla="*/ 2 h 3"/>
                <a:gd name="T6" fmla="*/ 49 w 7"/>
                <a:gd name="T7" fmla="*/ 2 h 3"/>
                <a:gd name="T8" fmla="*/ 49 w 7"/>
                <a:gd name="T9" fmla="*/ 1 h 3"/>
                <a:gd name="T10" fmla="*/ 49 w 7"/>
                <a:gd name="T11" fmla="*/ 1 h 3"/>
                <a:gd name="T12" fmla="*/ 49 w 7"/>
                <a:gd name="T13" fmla="*/ 0 h 3"/>
                <a:gd name="T14" fmla="*/ 38 w 7"/>
                <a:gd name="T15" fmla="*/ 0 h 3"/>
                <a:gd name="T16" fmla="*/ 3 w 7"/>
                <a:gd name="T17" fmla="*/ 0 h 3"/>
                <a:gd name="T18" fmla="*/ 2 w 7"/>
                <a:gd name="T19" fmla="*/ 0 h 3"/>
                <a:gd name="T20" fmla="*/ 1 w 7"/>
                <a:gd name="T21" fmla="*/ 0 h 3"/>
                <a:gd name="T22" fmla="*/ 0 w 7"/>
                <a:gd name="T23" fmla="*/ 1 h 3"/>
                <a:gd name="T24" fmla="*/ 0 w 7"/>
                <a:gd name="T25" fmla="*/ 1 h 3"/>
                <a:gd name="T26" fmla="*/ 0 w 7"/>
                <a:gd name="T27" fmla="*/ 2 h 3"/>
                <a:gd name="T28" fmla="*/ 1 w 7"/>
                <a:gd name="T29" fmla="*/ 2 h 3"/>
                <a:gd name="T30" fmla="*/ 2 w 7"/>
                <a:gd name="T31" fmla="*/ 2 h 3"/>
                <a:gd name="T32" fmla="*/ 3 w 7"/>
                <a:gd name="T33" fmla="*/ 2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3"/>
                <a:gd name="T53" fmla="*/ 7 w 7"/>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3">
                  <a:moveTo>
                    <a:pt x="3" y="2"/>
                  </a:moveTo>
                  <a:lnTo>
                    <a:pt x="4" y="2"/>
                  </a:lnTo>
                  <a:lnTo>
                    <a:pt x="6" y="2"/>
                  </a:lnTo>
                  <a:lnTo>
                    <a:pt x="6" y="1"/>
                  </a:lnTo>
                  <a:lnTo>
                    <a:pt x="6" y="0"/>
                  </a:lnTo>
                  <a:lnTo>
                    <a:pt x="4" y="0"/>
                  </a:lnTo>
                  <a:lnTo>
                    <a:pt x="3" y="0"/>
                  </a:lnTo>
                  <a:lnTo>
                    <a:pt x="2" y="0"/>
                  </a:lnTo>
                  <a:lnTo>
                    <a:pt x="1" y="0"/>
                  </a:lnTo>
                  <a:lnTo>
                    <a:pt x="0" y="1"/>
                  </a:lnTo>
                  <a:lnTo>
                    <a:pt x="0" y="2"/>
                  </a:lnTo>
                  <a:lnTo>
                    <a:pt x="1" y="2"/>
                  </a:lnTo>
                  <a:lnTo>
                    <a:pt x="2" y="2"/>
                  </a:lnTo>
                  <a:lnTo>
                    <a:pt x="3" y="2"/>
                  </a:lnTo>
                </a:path>
              </a:pathLst>
            </a:custGeom>
            <a:solidFill>
              <a:srgbClr val="5F5F5F"/>
            </a:solidFill>
            <a:ln w="9525" algn="ctr">
              <a:noFill/>
              <a:round/>
              <a:headEnd/>
              <a:tailEnd/>
            </a:ln>
          </p:spPr>
          <p:txBody>
            <a:bodyPr wrap="none" anchor="ctr" anchorCtr="1"/>
            <a:lstStyle/>
            <a:p>
              <a:endParaRPr lang="ko-KR" altLang="en-US"/>
            </a:p>
          </p:txBody>
        </p:sp>
        <p:sp>
          <p:nvSpPr>
            <p:cNvPr id="932" name="Freeform 67"/>
            <p:cNvSpPr>
              <a:spLocks/>
            </p:cNvSpPr>
            <p:nvPr/>
          </p:nvSpPr>
          <p:spPr bwMode="auto">
            <a:xfrm>
              <a:off x="4130" y="2884"/>
              <a:ext cx="4" cy="1"/>
            </a:xfrm>
            <a:custGeom>
              <a:avLst/>
              <a:gdLst>
                <a:gd name="T0" fmla="*/ 1 w 4"/>
                <a:gd name="T1" fmla="*/ 0 h 1"/>
                <a:gd name="T2" fmla="*/ 2 w 4"/>
                <a:gd name="T3" fmla="*/ 0 h 1"/>
                <a:gd name="T4" fmla="*/ 3 w 4"/>
                <a:gd name="T5" fmla="*/ 0 h 1"/>
                <a:gd name="T6" fmla="*/ 3 w 4"/>
                <a:gd name="T7" fmla="*/ 0 h 1"/>
                <a:gd name="T8" fmla="*/ 3 w 4"/>
                <a:gd name="T9" fmla="*/ 0 h 1"/>
                <a:gd name="T10" fmla="*/ 3 w 4"/>
                <a:gd name="T11" fmla="*/ 0 h 1"/>
                <a:gd name="T12" fmla="*/ 3 w 4"/>
                <a:gd name="T13" fmla="*/ 0 h 1"/>
                <a:gd name="T14" fmla="*/ 2 w 4"/>
                <a:gd name="T15" fmla="*/ 0 h 1"/>
                <a:gd name="T16" fmla="*/ 1 w 4"/>
                <a:gd name="T17" fmla="*/ 0 h 1"/>
                <a:gd name="T18" fmla="*/ 1 w 4"/>
                <a:gd name="T19" fmla="*/ 0 h 1"/>
                <a:gd name="T20" fmla="*/ 0 w 4"/>
                <a:gd name="T21" fmla="*/ 0 h 1"/>
                <a:gd name="T22" fmla="*/ 0 w 4"/>
                <a:gd name="T23" fmla="*/ 0 h 1"/>
                <a:gd name="T24" fmla="*/ 0 w 4"/>
                <a:gd name="T25" fmla="*/ 0 h 1"/>
                <a:gd name="T26" fmla="*/ 0 w 4"/>
                <a:gd name="T27" fmla="*/ 0 h 1"/>
                <a:gd name="T28" fmla="*/ 0 w 4"/>
                <a:gd name="T29" fmla="*/ 0 h 1"/>
                <a:gd name="T30" fmla="*/ 1 w 4"/>
                <a:gd name="T31" fmla="*/ 0 h 1"/>
                <a:gd name="T32" fmla="*/ 1 w 4"/>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1"/>
                <a:gd name="T53" fmla="*/ 4 w 4"/>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1">
                  <a:moveTo>
                    <a:pt x="1" y="0"/>
                  </a:moveTo>
                  <a:lnTo>
                    <a:pt x="2" y="0"/>
                  </a:lnTo>
                  <a:lnTo>
                    <a:pt x="3" y="0"/>
                  </a:lnTo>
                  <a:lnTo>
                    <a:pt x="2" y="0"/>
                  </a:lnTo>
                  <a:lnTo>
                    <a:pt x="1" y="0"/>
                  </a:lnTo>
                  <a:lnTo>
                    <a:pt x="0" y="0"/>
                  </a:lnTo>
                  <a:lnTo>
                    <a:pt x="1" y="0"/>
                  </a:lnTo>
                </a:path>
              </a:pathLst>
            </a:custGeom>
            <a:solidFill>
              <a:srgbClr val="5F5F5F"/>
            </a:solidFill>
            <a:ln w="9525" algn="ctr">
              <a:noFill/>
              <a:round/>
              <a:headEnd/>
              <a:tailEnd/>
            </a:ln>
          </p:spPr>
          <p:txBody>
            <a:bodyPr wrap="none" anchor="ctr" anchorCtr="1"/>
            <a:lstStyle/>
            <a:p>
              <a:endParaRPr lang="ko-KR" altLang="en-US"/>
            </a:p>
          </p:txBody>
        </p:sp>
        <p:sp>
          <p:nvSpPr>
            <p:cNvPr id="933" name="Freeform 68"/>
            <p:cNvSpPr>
              <a:spLocks/>
            </p:cNvSpPr>
            <p:nvPr/>
          </p:nvSpPr>
          <p:spPr bwMode="auto">
            <a:xfrm>
              <a:off x="4143" y="2898"/>
              <a:ext cx="2" cy="1"/>
            </a:xfrm>
            <a:custGeom>
              <a:avLst/>
              <a:gdLst>
                <a:gd name="T0" fmla="*/ 1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1 w 2"/>
                <a:gd name="T17" fmla="*/ 0 h 1"/>
                <a:gd name="T18" fmla="*/ 1 w 2"/>
                <a:gd name="T19" fmla="*/ 0 h 1"/>
                <a:gd name="T20" fmla="*/ 1 w 2"/>
                <a:gd name="T21" fmla="*/ 0 h 1"/>
                <a:gd name="T22" fmla="*/ 1 w 2"/>
                <a:gd name="T23" fmla="*/ 0 h 1"/>
                <a:gd name="T24" fmla="*/ 1 w 2"/>
                <a:gd name="T25" fmla="*/ 0 h 1"/>
                <a:gd name="T26" fmla="*/ 1 w 2"/>
                <a:gd name="T27" fmla="*/ 0 h 1"/>
                <a:gd name="T28" fmla="*/ 1 w 2"/>
                <a:gd name="T29" fmla="*/ 0 h 1"/>
                <a:gd name="T30" fmla="*/ 1 w 2"/>
                <a:gd name="T31" fmla="*/ 0 h 1"/>
                <a:gd name="T32" fmla="*/ 1 w 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
                <a:gd name="T53" fmla="*/ 2 w 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
                  <a:moveTo>
                    <a:pt x="1" y="0"/>
                  </a:moveTo>
                  <a:lnTo>
                    <a:pt x="0" y="0"/>
                  </a:lnTo>
                  <a:lnTo>
                    <a:pt x="1" y="0"/>
                  </a:lnTo>
                </a:path>
              </a:pathLst>
            </a:custGeom>
            <a:solidFill>
              <a:srgbClr val="5F5F5F"/>
            </a:solidFill>
            <a:ln w="9525" algn="ctr">
              <a:noFill/>
              <a:round/>
              <a:headEnd/>
              <a:tailEnd/>
            </a:ln>
          </p:spPr>
          <p:txBody>
            <a:bodyPr wrap="none" anchor="ctr" anchorCtr="1"/>
            <a:lstStyle/>
            <a:p>
              <a:endParaRPr lang="ko-KR" altLang="en-US"/>
            </a:p>
          </p:txBody>
        </p:sp>
        <p:sp>
          <p:nvSpPr>
            <p:cNvPr id="934" name="Freeform 69"/>
            <p:cNvSpPr>
              <a:spLocks/>
            </p:cNvSpPr>
            <p:nvPr/>
          </p:nvSpPr>
          <p:spPr bwMode="auto">
            <a:xfrm>
              <a:off x="4144" y="2898"/>
              <a:ext cx="7" cy="7"/>
            </a:xfrm>
            <a:custGeom>
              <a:avLst/>
              <a:gdLst>
                <a:gd name="T0" fmla="*/ 2 w 6"/>
                <a:gd name="T1" fmla="*/ 6 h 7"/>
                <a:gd name="T2" fmla="*/ 2 w 6"/>
                <a:gd name="T3" fmla="*/ 6 h 7"/>
                <a:gd name="T4" fmla="*/ 42 w 6"/>
                <a:gd name="T5" fmla="*/ 6 h 7"/>
                <a:gd name="T6" fmla="*/ 49 w 6"/>
                <a:gd name="T7" fmla="*/ 5 h 7"/>
                <a:gd name="T8" fmla="*/ 57 w 6"/>
                <a:gd name="T9" fmla="*/ 4 h 7"/>
                <a:gd name="T10" fmla="*/ 57 w 6"/>
                <a:gd name="T11" fmla="*/ 3 h 7"/>
                <a:gd name="T12" fmla="*/ 57 w 6"/>
                <a:gd name="T13" fmla="*/ 2 h 7"/>
                <a:gd name="T14" fmla="*/ 49 w 6"/>
                <a:gd name="T15" fmla="*/ 1 h 7"/>
                <a:gd name="T16" fmla="*/ 42 w 6"/>
                <a:gd name="T17" fmla="*/ 0 h 7"/>
                <a:gd name="T18" fmla="*/ 2 w 6"/>
                <a:gd name="T19" fmla="*/ 0 h 7"/>
                <a:gd name="T20" fmla="*/ 1 w 6"/>
                <a:gd name="T21" fmla="*/ 0 h 7"/>
                <a:gd name="T22" fmla="*/ 0 w 6"/>
                <a:gd name="T23" fmla="*/ 1 h 7"/>
                <a:gd name="T24" fmla="*/ 0 w 6"/>
                <a:gd name="T25" fmla="*/ 2 h 7"/>
                <a:gd name="T26" fmla="*/ 0 w 6"/>
                <a:gd name="T27" fmla="*/ 3 h 7"/>
                <a:gd name="T28" fmla="*/ 0 w 6"/>
                <a:gd name="T29" fmla="*/ 4 h 7"/>
                <a:gd name="T30" fmla="*/ 0 w 6"/>
                <a:gd name="T31" fmla="*/ 5 h 7"/>
                <a:gd name="T32" fmla="*/ 1 w 6"/>
                <a:gd name="T33" fmla="*/ 6 h 7"/>
                <a:gd name="T34" fmla="*/ 2 w 6"/>
                <a:gd name="T35" fmla="*/ 6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7"/>
                <a:gd name="T56" fmla="*/ 6 w 6"/>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7">
                  <a:moveTo>
                    <a:pt x="2" y="6"/>
                  </a:moveTo>
                  <a:lnTo>
                    <a:pt x="2" y="6"/>
                  </a:lnTo>
                  <a:lnTo>
                    <a:pt x="3" y="6"/>
                  </a:lnTo>
                  <a:lnTo>
                    <a:pt x="4" y="5"/>
                  </a:lnTo>
                  <a:lnTo>
                    <a:pt x="5" y="4"/>
                  </a:lnTo>
                  <a:lnTo>
                    <a:pt x="5" y="3"/>
                  </a:lnTo>
                  <a:lnTo>
                    <a:pt x="5" y="2"/>
                  </a:lnTo>
                  <a:lnTo>
                    <a:pt x="4" y="1"/>
                  </a:lnTo>
                  <a:lnTo>
                    <a:pt x="3" y="0"/>
                  </a:lnTo>
                  <a:lnTo>
                    <a:pt x="2" y="0"/>
                  </a:lnTo>
                  <a:lnTo>
                    <a:pt x="1" y="0"/>
                  </a:lnTo>
                  <a:lnTo>
                    <a:pt x="0" y="1"/>
                  </a:lnTo>
                  <a:lnTo>
                    <a:pt x="0" y="2"/>
                  </a:lnTo>
                  <a:lnTo>
                    <a:pt x="0" y="3"/>
                  </a:lnTo>
                  <a:lnTo>
                    <a:pt x="0" y="4"/>
                  </a:lnTo>
                  <a:lnTo>
                    <a:pt x="0" y="5"/>
                  </a:lnTo>
                  <a:lnTo>
                    <a:pt x="1" y="6"/>
                  </a:lnTo>
                  <a:lnTo>
                    <a:pt x="2" y="6"/>
                  </a:lnTo>
                </a:path>
              </a:pathLst>
            </a:custGeom>
            <a:solidFill>
              <a:srgbClr val="5F5F5F"/>
            </a:solidFill>
            <a:ln w="9525" algn="ctr">
              <a:noFill/>
              <a:round/>
              <a:headEnd/>
              <a:tailEnd/>
            </a:ln>
          </p:spPr>
          <p:txBody>
            <a:bodyPr wrap="none" anchor="ctr" anchorCtr="1"/>
            <a:lstStyle/>
            <a:p>
              <a:endParaRPr lang="ko-KR" altLang="en-US"/>
            </a:p>
          </p:txBody>
        </p:sp>
        <p:sp>
          <p:nvSpPr>
            <p:cNvPr id="935" name="Freeform 70"/>
            <p:cNvSpPr>
              <a:spLocks/>
            </p:cNvSpPr>
            <p:nvPr/>
          </p:nvSpPr>
          <p:spPr bwMode="auto">
            <a:xfrm>
              <a:off x="4152" y="2906"/>
              <a:ext cx="2" cy="2"/>
            </a:xfrm>
            <a:custGeom>
              <a:avLst/>
              <a:gdLst>
                <a:gd name="T0" fmla="*/ 1 w 2"/>
                <a:gd name="T1" fmla="*/ 1 h 2"/>
                <a:gd name="T2" fmla="*/ 1 w 2"/>
                <a:gd name="T3" fmla="*/ 1 h 2"/>
                <a:gd name="T4" fmla="*/ 1 w 2"/>
                <a:gd name="T5" fmla="*/ 1 h 2"/>
                <a:gd name="T6" fmla="*/ 1 w 2"/>
                <a:gd name="T7" fmla="*/ 1 h 2"/>
                <a:gd name="T8" fmla="*/ 1 w 2"/>
                <a:gd name="T9" fmla="*/ 1 h 2"/>
                <a:gd name="T10" fmla="*/ 1 w 2"/>
                <a:gd name="T11" fmla="*/ 0 h 2"/>
                <a:gd name="T12" fmla="*/ 1 w 2"/>
                <a:gd name="T13" fmla="*/ 0 h 2"/>
                <a:gd name="T14" fmla="*/ 1 w 2"/>
                <a:gd name="T15" fmla="*/ 0 h 2"/>
                <a:gd name="T16" fmla="*/ 1 w 2"/>
                <a:gd name="T17" fmla="*/ 0 h 2"/>
                <a:gd name="T18" fmla="*/ 0 w 2"/>
                <a:gd name="T19" fmla="*/ 0 h 2"/>
                <a:gd name="T20" fmla="*/ 0 w 2"/>
                <a:gd name="T21" fmla="*/ 0 h 2"/>
                <a:gd name="T22" fmla="*/ 0 w 2"/>
                <a:gd name="T23" fmla="*/ 0 h 2"/>
                <a:gd name="T24" fmla="*/ 0 w 2"/>
                <a:gd name="T25" fmla="*/ 1 h 2"/>
                <a:gd name="T26" fmla="*/ 0 w 2"/>
                <a:gd name="T27" fmla="*/ 1 h 2"/>
                <a:gd name="T28" fmla="*/ 0 w 2"/>
                <a:gd name="T29" fmla="*/ 1 h 2"/>
                <a:gd name="T30" fmla="*/ 0 w 2"/>
                <a:gd name="T31" fmla="*/ 1 h 2"/>
                <a:gd name="T32" fmla="*/ 1 w 2"/>
                <a:gd name="T33" fmla="*/ 1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2"/>
                <a:gd name="T53" fmla="*/ 2 w 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2">
                  <a:moveTo>
                    <a:pt x="1" y="1"/>
                  </a:moveTo>
                  <a:lnTo>
                    <a:pt x="1" y="1"/>
                  </a:lnTo>
                  <a:lnTo>
                    <a:pt x="1" y="0"/>
                  </a:lnTo>
                  <a:lnTo>
                    <a:pt x="0" y="0"/>
                  </a:lnTo>
                  <a:lnTo>
                    <a:pt x="0" y="1"/>
                  </a:lnTo>
                  <a:lnTo>
                    <a:pt x="1" y="1"/>
                  </a:lnTo>
                </a:path>
              </a:pathLst>
            </a:custGeom>
            <a:solidFill>
              <a:srgbClr val="5F5F5F"/>
            </a:solidFill>
            <a:ln w="9525" algn="ctr">
              <a:noFill/>
              <a:round/>
              <a:headEnd/>
              <a:tailEnd/>
            </a:ln>
          </p:spPr>
          <p:txBody>
            <a:bodyPr wrap="none" anchor="ctr" anchorCtr="1"/>
            <a:lstStyle/>
            <a:p>
              <a:endParaRPr lang="ko-KR" altLang="en-US"/>
            </a:p>
          </p:txBody>
        </p:sp>
        <p:sp>
          <p:nvSpPr>
            <p:cNvPr id="936" name="Freeform 71"/>
            <p:cNvSpPr>
              <a:spLocks/>
            </p:cNvSpPr>
            <p:nvPr/>
          </p:nvSpPr>
          <p:spPr bwMode="auto">
            <a:xfrm>
              <a:off x="4194" y="3200"/>
              <a:ext cx="16" cy="7"/>
            </a:xfrm>
            <a:custGeom>
              <a:avLst/>
              <a:gdLst>
                <a:gd name="T0" fmla="*/ 7 w 15"/>
                <a:gd name="T1" fmla="*/ 0 h 7"/>
                <a:gd name="T2" fmla="*/ 29 w 15"/>
                <a:gd name="T3" fmla="*/ 0 h 7"/>
                <a:gd name="T4" fmla="*/ 35 w 15"/>
                <a:gd name="T5" fmla="*/ 1 h 7"/>
                <a:gd name="T6" fmla="*/ 37 w 15"/>
                <a:gd name="T7" fmla="*/ 2 h 7"/>
                <a:gd name="T8" fmla="*/ 37 w 15"/>
                <a:gd name="T9" fmla="*/ 3 h 7"/>
                <a:gd name="T10" fmla="*/ 37 w 15"/>
                <a:gd name="T11" fmla="*/ 4 h 7"/>
                <a:gd name="T12" fmla="*/ 35 w 15"/>
                <a:gd name="T13" fmla="*/ 6 h 7"/>
                <a:gd name="T14" fmla="*/ 29 w 15"/>
                <a:gd name="T15" fmla="*/ 6 h 7"/>
                <a:gd name="T16" fmla="*/ 7 w 15"/>
                <a:gd name="T17" fmla="*/ 6 h 7"/>
                <a:gd name="T18" fmla="*/ 5 w 15"/>
                <a:gd name="T19" fmla="*/ 6 h 7"/>
                <a:gd name="T20" fmla="*/ 2 w 15"/>
                <a:gd name="T21" fmla="*/ 6 h 7"/>
                <a:gd name="T22" fmla="*/ 1 w 15"/>
                <a:gd name="T23" fmla="*/ 4 h 7"/>
                <a:gd name="T24" fmla="*/ 0 w 15"/>
                <a:gd name="T25" fmla="*/ 3 h 7"/>
                <a:gd name="T26" fmla="*/ 1 w 15"/>
                <a:gd name="T27" fmla="*/ 2 h 7"/>
                <a:gd name="T28" fmla="*/ 2 w 15"/>
                <a:gd name="T29" fmla="*/ 1 h 7"/>
                <a:gd name="T30" fmla="*/ 5 w 15"/>
                <a:gd name="T31" fmla="*/ 0 h 7"/>
                <a:gd name="T32" fmla="*/ 7 w 15"/>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7"/>
                <a:gd name="T53" fmla="*/ 15 w 1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7">
                  <a:moveTo>
                    <a:pt x="7" y="0"/>
                  </a:moveTo>
                  <a:lnTo>
                    <a:pt x="10" y="0"/>
                  </a:lnTo>
                  <a:lnTo>
                    <a:pt x="13" y="1"/>
                  </a:lnTo>
                  <a:lnTo>
                    <a:pt x="14" y="2"/>
                  </a:lnTo>
                  <a:lnTo>
                    <a:pt x="14" y="3"/>
                  </a:lnTo>
                  <a:lnTo>
                    <a:pt x="14" y="4"/>
                  </a:lnTo>
                  <a:lnTo>
                    <a:pt x="13" y="6"/>
                  </a:lnTo>
                  <a:lnTo>
                    <a:pt x="10" y="6"/>
                  </a:lnTo>
                  <a:lnTo>
                    <a:pt x="7" y="6"/>
                  </a:lnTo>
                  <a:lnTo>
                    <a:pt x="5" y="6"/>
                  </a:lnTo>
                  <a:lnTo>
                    <a:pt x="2" y="6"/>
                  </a:lnTo>
                  <a:lnTo>
                    <a:pt x="1" y="4"/>
                  </a:lnTo>
                  <a:lnTo>
                    <a:pt x="0" y="3"/>
                  </a:lnTo>
                  <a:lnTo>
                    <a:pt x="1" y="2"/>
                  </a:lnTo>
                  <a:lnTo>
                    <a:pt x="2" y="1"/>
                  </a:lnTo>
                  <a:lnTo>
                    <a:pt x="5" y="0"/>
                  </a:lnTo>
                  <a:lnTo>
                    <a:pt x="7" y="0"/>
                  </a:lnTo>
                </a:path>
              </a:pathLst>
            </a:custGeom>
            <a:solidFill>
              <a:srgbClr val="5F5F5F"/>
            </a:solidFill>
            <a:ln w="9525" algn="ctr">
              <a:noFill/>
              <a:round/>
              <a:headEnd/>
              <a:tailEnd/>
            </a:ln>
          </p:spPr>
          <p:txBody>
            <a:bodyPr wrap="none" anchor="ctr" anchorCtr="1"/>
            <a:lstStyle/>
            <a:p>
              <a:endParaRPr lang="ko-KR" altLang="en-US"/>
            </a:p>
          </p:txBody>
        </p:sp>
        <p:sp>
          <p:nvSpPr>
            <p:cNvPr id="937" name="Freeform 72"/>
            <p:cNvSpPr>
              <a:spLocks/>
            </p:cNvSpPr>
            <p:nvPr/>
          </p:nvSpPr>
          <p:spPr bwMode="auto">
            <a:xfrm>
              <a:off x="4220" y="3201"/>
              <a:ext cx="17" cy="11"/>
            </a:xfrm>
            <a:custGeom>
              <a:avLst/>
              <a:gdLst>
                <a:gd name="T0" fmla="*/ 48 w 15"/>
                <a:gd name="T1" fmla="*/ 0 h 11"/>
                <a:gd name="T2" fmla="*/ 69 w 15"/>
                <a:gd name="T3" fmla="*/ 1 h 11"/>
                <a:gd name="T4" fmla="*/ 88 w 15"/>
                <a:gd name="T5" fmla="*/ 2 h 11"/>
                <a:gd name="T6" fmla="*/ 97 w 15"/>
                <a:gd name="T7" fmla="*/ 3 h 11"/>
                <a:gd name="T8" fmla="*/ 100 w 15"/>
                <a:gd name="T9" fmla="*/ 5 h 11"/>
                <a:gd name="T10" fmla="*/ 97 w 15"/>
                <a:gd name="T11" fmla="*/ 7 h 11"/>
                <a:gd name="T12" fmla="*/ 88 w 15"/>
                <a:gd name="T13" fmla="*/ 9 h 11"/>
                <a:gd name="T14" fmla="*/ 69 w 15"/>
                <a:gd name="T15" fmla="*/ 9 h 11"/>
                <a:gd name="T16" fmla="*/ 48 w 15"/>
                <a:gd name="T17" fmla="*/ 10 h 11"/>
                <a:gd name="T18" fmla="*/ 37 w 15"/>
                <a:gd name="T19" fmla="*/ 9 h 11"/>
                <a:gd name="T20" fmla="*/ 2 w 15"/>
                <a:gd name="T21" fmla="*/ 9 h 11"/>
                <a:gd name="T22" fmla="*/ 1 w 15"/>
                <a:gd name="T23" fmla="*/ 7 h 11"/>
                <a:gd name="T24" fmla="*/ 0 w 15"/>
                <a:gd name="T25" fmla="*/ 5 h 11"/>
                <a:gd name="T26" fmla="*/ 1 w 15"/>
                <a:gd name="T27" fmla="*/ 3 h 11"/>
                <a:gd name="T28" fmla="*/ 2 w 15"/>
                <a:gd name="T29" fmla="*/ 2 h 11"/>
                <a:gd name="T30" fmla="*/ 37 w 15"/>
                <a:gd name="T31" fmla="*/ 1 h 11"/>
                <a:gd name="T32" fmla="*/ 48 w 1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1"/>
                <a:gd name="T53" fmla="*/ 15 w 1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1">
                  <a:moveTo>
                    <a:pt x="7" y="0"/>
                  </a:moveTo>
                  <a:lnTo>
                    <a:pt x="10" y="1"/>
                  </a:lnTo>
                  <a:lnTo>
                    <a:pt x="12" y="2"/>
                  </a:lnTo>
                  <a:lnTo>
                    <a:pt x="13" y="3"/>
                  </a:lnTo>
                  <a:lnTo>
                    <a:pt x="14" y="5"/>
                  </a:lnTo>
                  <a:lnTo>
                    <a:pt x="13" y="7"/>
                  </a:lnTo>
                  <a:lnTo>
                    <a:pt x="12" y="9"/>
                  </a:lnTo>
                  <a:lnTo>
                    <a:pt x="10" y="9"/>
                  </a:lnTo>
                  <a:lnTo>
                    <a:pt x="7" y="10"/>
                  </a:lnTo>
                  <a:lnTo>
                    <a:pt x="5" y="9"/>
                  </a:lnTo>
                  <a:lnTo>
                    <a:pt x="2" y="9"/>
                  </a:lnTo>
                  <a:lnTo>
                    <a:pt x="1" y="7"/>
                  </a:lnTo>
                  <a:lnTo>
                    <a:pt x="0" y="5"/>
                  </a:lnTo>
                  <a:lnTo>
                    <a:pt x="1" y="3"/>
                  </a:lnTo>
                  <a:lnTo>
                    <a:pt x="2" y="2"/>
                  </a:lnTo>
                  <a:lnTo>
                    <a:pt x="5" y="1"/>
                  </a:lnTo>
                  <a:lnTo>
                    <a:pt x="7" y="0"/>
                  </a:lnTo>
                </a:path>
              </a:pathLst>
            </a:custGeom>
            <a:solidFill>
              <a:srgbClr val="5F5F5F"/>
            </a:solidFill>
            <a:ln w="9525" algn="ctr">
              <a:noFill/>
              <a:round/>
              <a:headEnd/>
              <a:tailEnd/>
            </a:ln>
          </p:spPr>
          <p:txBody>
            <a:bodyPr wrap="none" anchor="ctr" anchorCtr="1"/>
            <a:lstStyle/>
            <a:p>
              <a:endParaRPr lang="ko-KR" altLang="en-US"/>
            </a:p>
          </p:txBody>
        </p:sp>
        <p:sp>
          <p:nvSpPr>
            <p:cNvPr id="938" name="Freeform 73"/>
            <p:cNvSpPr>
              <a:spLocks/>
            </p:cNvSpPr>
            <p:nvPr/>
          </p:nvSpPr>
          <p:spPr bwMode="auto">
            <a:xfrm>
              <a:off x="4245" y="3201"/>
              <a:ext cx="17" cy="9"/>
            </a:xfrm>
            <a:custGeom>
              <a:avLst/>
              <a:gdLst>
                <a:gd name="T0" fmla="*/ 48 w 15"/>
                <a:gd name="T1" fmla="*/ 0 h 9"/>
                <a:gd name="T2" fmla="*/ 69 w 15"/>
                <a:gd name="T3" fmla="*/ 0 h 9"/>
                <a:gd name="T4" fmla="*/ 88 w 15"/>
                <a:gd name="T5" fmla="*/ 1 h 9"/>
                <a:gd name="T6" fmla="*/ 97 w 15"/>
                <a:gd name="T7" fmla="*/ 2 h 9"/>
                <a:gd name="T8" fmla="*/ 100 w 15"/>
                <a:gd name="T9" fmla="*/ 4 h 9"/>
                <a:gd name="T10" fmla="*/ 97 w 15"/>
                <a:gd name="T11" fmla="*/ 6 h 9"/>
                <a:gd name="T12" fmla="*/ 88 w 15"/>
                <a:gd name="T13" fmla="*/ 7 h 9"/>
                <a:gd name="T14" fmla="*/ 69 w 15"/>
                <a:gd name="T15" fmla="*/ 7 h 9"/>
                <a:gd name="T16" fmla="*/ 48 w 15"/>
                <a:gd name="T17" fmla="*/ 8 h 9"/>
                <a:gd name="T18" fmla="*/ 37 w 15"/>
                <a:gd name="T19" fmla="*/ 7 h 9"/>
                <a:gd name="T20" fmla="*/ 2 w 15"/>
                <a:gd name="T21" fmla="*/ 7 h 9"/>
                <a:gd name="T22" fmla="*/ 1 w 15"/>
                <a:gd name="T23" fmla="*/ 6 h 9"/>
                <a:gd name="T24" fmla="*/ 0 w 15"/>
                <a:gd name="T25" fmla="*/ 4 h 9"/>
                <a:gd name="T26" fmla="*/ 1 w 15"/>
                <a:gd name="T27" fmla="*/ 2 h 9"/>
                <a:gd name="T28" fmla="*/ 2 w 15"/>
                <a:gd name="T29" fmla="*/ 1 h 9"/>
                <a:gd name="T30" fmla="*/ 37 w 15"/>
                <a:gd name="T31" fmla="*/ 0 h 9"/>
                <a:gd name="T32" fmla="*/ 48 w 15"/>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9"/>
                <a:gd name="T53" fmla="*/ 15 w 15"/>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9">
                  <a:moveTo>
                    <a:pt x="7" y="0"/>
                  </a:moveTo>
                  <a:lnTo>
                    <a:pt x="10" y="0"/>
                  </a:lnTo>
                  <a:lnTo>
                    <a:pt x="12" y="1"/>
                  </a:lnTo>
                  <a:lnTo>
                    <a:pt x="13" y="2"/>
                  </a:lnTo>
                  <a:lnTo>
                    <a:pt x="14" y="4"/>
                  </a:lnTo>
                  <a:lnTo>
                    <a:pt x="13" y="6"/>
                  </a:lnTo>
                  <a:lnTo>
                    <a:pt x="12" y="7"/>
                  </a:lnTo>
                  <a:lnTo>
                    <a:pt x="10" y="7"/>
                  </a:lnTo>
                  <a:lnTo>
                    <a:pt x="7" y="8"/>
                  </a:lnTo>
                  <a:lnTo>
                    <a:pt x="5" y="7"/>
                  </a:lnTo>
                  <a:lnTo>
                    <a:pt x="2" y="7"/>
                  </a:lnTo>
                  <a:lnTo>
                    <a:pt x="1" y="6"/>
                  </a:lnTo>
                  <a:lnTo>
                    <a:pt x="0" y="4"/>
                  </a:lnTo>
                  <a:lnTo>
                    <a:pt x="1" y="2"/>
                  </a:lnTo>
                  <a:lnTo>
                    <a:pt x="2" y="1"/>
                  </a:lnTo>
                  <a:lnTo>
                    <a:pt x="5" y="0"/>
                  </a:lnTo>
                  <a:lnTo>
                    <a:pt x="7" y="0"/>
                  </a:lnTo>
                </a:path>
              </a:pathLst>
            </a:custGeom>
            <a:solidFill>
              <a:srgbClr val="5F5F5F"/>
            </a:solidFill>
            <a:ln w="9525" algn="ctr">
              <a:noFill/>
              <a:round/>
              <a:headEnd/>
              <a:tailEnd/>
            </a:ln>
          </p:spPr>
          <p:txBody>
            <a:bodyPr wrap="none" anchor="ctr" anchorCtr="1"/>
            <a:lstStyle/>
            <a:p>
              <a:endParaRPr lang="ko-KR" altLang="en-US"/>
            </a:p>
          </p:txBody>
        </p:sp>
        <p:sp>
          <p:nvSpPr>
            <p:cNvPr id="939" name="Freeform 74"/>
            <p:cNvSpPr>
              <a:spLocks/>
            </p:cNvSpPr>
            <p:nvPr/>
          </p:nvSpPr>
          <p:spPr bwMode="auto">
            <a:xfrm>
              <a:off x="4036" y="3159"/>
              <a:ext cx="23" cy="7"/>
            </a:xfrm>
            <a:custGeom>
              <a:avLst/>
              <a:gdLst>
                <a:gd name="T0" fmla="*/ 41 w 21"/>
                <a:gd name="T1" fmla="*/ 6 h 7"/>
                <a:gd name="T2" fmla="*/ 59 w 21"/>
                <a:gd name="T3" fmla="*/ 6 h 7"/>
                <a:gd name="T4" fmla="*/ 73 w 21"/>
                <a:gd name="T5" fmla="*/ 6 h 7"/>
                <a:gd name="T6" fmla="*/ 80 w 21"/>
                <a:gd name="T7" fmla="*/ 4 h 7"/>
                <a:gd name="T8" fmla="*/ 85 w 21"/>
                <a:gd name="T9" fmla="*/ 3 h 7"/>
                <a:gd name="T10" fmla="*/ 80 w 21"/>
                <a:gd name="T11" fmla="*/ 2 h 7"/>
                <a:gd name="T12" fmla="*/ 73 w 21"/>
                <a:gd name="T13" fmla="*/ 1 h 7"/>
                <a:gd name="T14" fmla="*/ 59 w 21"/>
                <a:gd name="T15" fmla="*/ 0 h 7"/>
                <a:gd name="T16" fmla="*/ 41 w 21"/>
                <a:gd name="T17" fmla="*/ 0 h 7"/>
                <a:gd name="T18" fmla="*/ 28 w 21"/>
                <a:gd name="T19" fmla="*/ 0 h 7"/>
                <a:gd name="T20" fmla="*/ 3 w 21"/>
                <a:gd name="T21" fmla="*/ 1 h 7"/>
                <a:gd name="T22" fmla="*/ 2 w 21"/>
                <a:gd name="T23" fmla="*/ 2 h 7"/>
                <a:gd name="T24" fmla="*/ 0 w 21"/>
                <a:gd name="T25" fmla="*/ 3 h 7"/>
                <a:gd name="T26" fmla="*/ 2 w 21"/>
                <a:gd name="T27" fmla="*/ 4 h 7"/>
                <a:gd name="T28" fmla="*/ 3 w 21"/>
                <a:gd name="T29" fmla="*/ 6 h 7"/>
                <a:gd name="T30" fmla="*/ 28 w 21"/>
                <a:gd name="T31" fmla="*/ 6 h 7"/>
                <a:gd name="T32" fmla="*/ 41 w 21"/>
                <a:gd name="T33" fmla="*/ 6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7"/>
                <a:gd name="T53" fmla="*/ 21 w 21"/>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7">
                  <a:moveTo>
                    <a:pt x="10" y="6"/>
                  </a:moveTo>
                  <a:lnTo>
                    <a:pt x="14" y="6"/>
                  </a:lnTo>
                  <a:lnTo>
                    <a:pt x="17" y="6"/>
                  </a:lnTo>
                  <a:lnTo>
                    <a:pt x="19" y="4"/>
                  </a:lnTo>
                  <a:lnTo>
                    <a:pt x="20" y="3"/>
                  </a:lnTo>
                  <a:lnTo>
                    <a:pt x="19" y="2"/>
                  </a:lnTo>
                  <a:lnTo>
                    <a:pt x="17" y="1"/>
                  </a:lnTo>
                  <a:lnTo>
                    <a:pt x="14" y="0"/>
                  </a:lnTo>
                  <a:lnTo>
                    <a:pt x="10" y="0"/>
                  </a:lnTo>
                  <a:lnTo>
                    <a:pt x="6" y="0"/>
                  </a:lnTo>
                  <a:lnTo>
                    <a:pt x="3" y="1"/>
                  </a:lnTo>
                  <a:lnTo>
                    <a:pt x="2" y="2"/>
                  </a:lnTo>
                  <a:lnTo>
                    <a:pt x="0" y="3"/>
                  </a:lnTo>
                  <a:lnTo>
                    <a:pt x="2" y="4"/>
                  </a:lnTo>
                  <a:lnTo>
                    <a:pt x="3" y="6"/>
                  </a:lnTo>
                  <a:lnTo>
                    <a:pt x="6" y="6"/>
                  </a:lnTo>
                  <a:lnTo>
                    <a:pt x="10" y="6"/>
                  </a:lnTo>
                </a:path>
              </a:pathLst>
            </a:custGeom>
            <a:solidFill>
              <a:srgbClr val="5F5F5F"/>
            </a:solidFill>
            <a:ln w="9525" algn="ctr">
              <a:noFill/>
              <a:round/>
              <a:headEnd/>
              <a:tailEnd/>
            </a:ln>
          </p:spPr>
          <p:txBody>
            <a:bodyPr wrap="none" anchor="ctr" anchorCtr="1"/>
            <a:lstStyle/>
            <a:p>
              <a:endParaRPr lang="ko-KR" altLang="en-US"/>
            </a:p>
          </p:txBody>
        </p:sp>
        <p:sp>
          <p:nvSpPr>
            <p:cNvPr id="940" name="Freeform 75"/>
            <p:cNvSpPr>
              <a:spLocks/>
            </p:cNvSpPr>
            <p:nvPr/>
          </p:nvSpPr>
          <p:spPr bwMode="auto">
            <a:xfrm>
              <a:off x="4123" y="3204"/>
              <a:ext cx="14" cy="7"/>
            </a:xfrm>
            <a:custGeom>
              <a:avLst/>
              <a:gdLst>
                <a:gd name="T0" fmla="*/ 6 w 13"/>
                <a:gd name="T1" fmla="*/ 6 h 7"/>
                <a:gd name="T2" fmla="*/ 28 w 13"/>
                <a:gd name="T3" fmla="*/ 6 h 7"/>
                <a:gd name="T4" fmla="*/ 32 w 13"/>
                <a:gd name="T5" fmla="*/ 6 h 7"/>
                <a:gd name="T6" fmla="*/ 37 w 13"/>
                <a:gd name="T7" fmla="*/ 4 h 7"/>
                <a:gd name="T8" fmla="*/ 37 w 13"/>
                <a:gd name="T9" fmla="*/ 3 h 7"/>
                <a:gd name="T10" fmla="*/ 37 w 13"/>
                <a:gd name="T11" fmla="*/ 2 h 7"/>
                <a:gd name="T12" fmla="*/ 32 w 13"/>
                <a:gd name="T13" fmla="*/ 1 h 7"/>
                <a:gd name="T14" fmla="*/ 28 w 13"/>
                <a:gd name="T15" fmla="*/ 0 h 7"/>
                <a:gd name="T16" fmla="*/ 6 w 13"/>
                <a:gd name="T17" fmla="*/ 0 h 7"/>
                <a:gd name="T18" fmla="*/ 3 w 13"/>
                <a:gd name="T19" fmla="*/ 0 h 7"/>
                <a:gd name="T20" fmla="*/ 2 w 13"/>
                <a:gd name="T21" fmla="*/ 1 h 7"/>
                <a:gd name="T22" fmla="*/ 0 w 13"/>
                <a:gd name="T23" fmla="*/ 2 h 7"/>
                <a:gd name="T24" fmla="*/ 0 w 13"/>
                <a:gd name="T25" fmla="*/ 3 h 7"/>
                <a:gd name="T26" fmla="*/ 0 w 13"/>
                <a:gd name="T27" fmla="*/ 4 h 7"/>
                <a:gd name="T28" fmla="*/ 2 w 13"/>
                <a:gd name="T29" fmla="*/ 6 h 7"/>
                <a:gd name="T30" fmla="*/ 3 w 13"/>
                <a:gd name="T31" fmla="*/ 6 h 7"/>
                <a:gd name="T32" fmla="*/ 6 w 13"/>
                <a:gd name="T33" fmla="*/ 6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7"/>
                <a:gd name="T53" fmla="*/ 13 w 13"/>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7">
                  <a:moveTo>
                    <a:pt x="6" y="6"/>
                  </a:moveTo>
                  <a:lnTo>
                    <a:pt x="8" y="6"/>
                  </a:lnTo>
                  <a:lnTo>
                    <a:pt x="10" y="6"/>
                  </a:lnTo>
                  <a:lnTo>
                    <a:pt x="12" y="4"/>
                  </a:lnTo>
                  <a:lnTo>
                    <a:pt x="12" y="3"/>
                  </a:lnTo>
                  <a:lnTo>
                    <a:pt x="12" y="2"/>
                  </a:lnTo>
                  <a:lnTo>
                    <a:pt x="10" y="1"/>
                  </a:lnTo>
                  <a:lnTo>
                    <a:pt x="8" y="0"/>
                  </a:lnTo>
                  <a:lnTo>
                    <a:pt x="6" y="0"/>
                  </a:lnTo>
                  <a:lnTo>
                    <a:pt x="3" y="0"/>
                  </a:lnTo>
                  <a:lnTo>
                    <a:pt x="2" y="1"/>
                  </a:lnTo>
                  <a:lnTo>
                    <a:pt x="0" y="2"/>
                  </a:lnTo>
                  <a:lnTo>
                    <a:pt x="0" y="3"/>
                  </a:lnTo>
                  <a:lnTo>
                    <a:pt x="0" y="4"/>
                  </a:lnTo>
                  <a:lnTo>
                    <a:pt x="2" y="6"/>
                  </a:lnTo>
                  <a:lnTo>
                    <a:pt x="3" y="6"/>
                  </a:lnTo>
                  <a:lnTo>
                    <a:pt x="6" y="6"/>
                  </a:lnTo>
                </a:path>
              </a:pathLst>
            </a:custGeom>
            <a:solidFill>
              <a:srgbClr val="5F5F5F"/>
            </a:solidFill>
            <a:ln w="9525" algn="ctr">
              <a:noFill/>
              <a:round/>
              <a:headEnd/>
              <a:tailEnd/>
            </a:ln>
          </p:spPr>
          <p:txBody>
            <a:bodyPr wrap="none" anchor="ctr" anchorCtr="1"/>
            <a:lstStyle/>
            <a:p>
              <a:endParaRPr lang="ko-KR" altLang="en-US"/>
            </a:p>
          </p:txBody>
        </p:sp>
        <p:sp>
          <p:nvSpPr>
            <p:cNvPr id="941" name="Freeform 76"/>
            <p:cNvSpPr>
              <a:spLocks/>
            </p:cNvSpPr>
            <p:nvPr/>
          </p:nvSpPr>
          <p:spPr bwMode="auto">
            <a:xfrm>
              <a:off x="4076" y="3204"/>
              <a:ext cx="12" cy="6"/>
            </a:xfrm>
            <a:custGeom>
              <a:avLst/>
              <a:gdLst>
                <a:gd name="T0" fmla="*/ 5 w 11"/>
                <a:gd name="T1" fmla="*/ 5 h 6"/>
                <a:gd name="T2" fmla="*/ 29 w 11"/>
                <a:gd name="T3" fmla="*/ 5 h 6"/>
                <a:gd name="T4" fmla="*/ 32 w 11"/>
                <a:gd name="T5" fmla="*/ 4 h 6"/>
                <a:gd name="T6" fmla="*/ 35 w 11"/>
                <a:gd name="T7" fmla="*/ 4 h 6"/>
                <a:gd name="T8" fmla="*/ 38 w 11"/>
                <a:gd name="T9" fmla="*/ 2 h 6"/>
                <a:gd name="T10" fmla="*/ 35 w 11"/>
                <a:gd name="T11" fmla="*/ 1 h 6"/>
                <a:gd name="T12" fmla="*/ 32 w 11"/>
                <a:gd name="T13" fmla="*/ 1 h 6"/>
                <a:gd name="T14" fmla="*/ 29 w 11"/>
                <a:gd name="T15" fmla="*/ 0 h 6"/>
                <a:gd name="T16" fmla="*/ 5 w 11"/>
                <a:gd name="T17" fmla="*/ 0 h 6"/>
                <a:gd name="T18" fmla="*/ 3 w 11"/>
                <a:gd name="T19" fmla="*/ 0 h 6"/>
                <a:gd name="T20" fmla="*/ 1 w 11"/>
                <a:gd name="T21" fmla="*/ 1 h 6"/>
                <a:gd name="T22" fmla="*/ 1 w 11"/>
                <a:gd name="T23" fmla="*/ 1 h 6"/>
                <a:gd name="T24" fmla="*/ 0 w 11"/>
                <a:gd name="T25" fmla="*/ 2 h 6"/>
                <a:gd name="T26" fmla="*/ 1 w 11"/>
                <a:gd name="T27" fmla="*/ 4 h 6"/>
                <a:gd name="T28" fmla="*/ 1 w 11"/>
                <a:gd name="T29" fmla="*/ 4 h 6"/>
                <a:gd name="T30" fmla="*/ 3 w 11"/>
                <a:gd name="T31" fmla="*/ 5 h 6"/>
                <a:gd name="T32" fmla="*/ 5 w 11"/>
                <a:gd name="T33" fmla="*/ 5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6"/>
                <a:gd name="T53" fmla="*/ 11 w 11"/>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6">
                  <a:moveTo>
                    <a:pt x="5" y="5"/>
                  </a:moveTo>
                  <a:lnTo>
                    <a:pt x="7" y="5"/>
                  </a:lnTo>
                  <a:lnTo>
                    <a:pt x="8" y="4"/>
                  </a:lnTo>
                  <a:lnTo>
                    <a:pt x="9" y="4"/>
                  </a:lnTo>
                  <a:lnTo>
                    <a:pt x="10" y="2"/>
                  </a:lnTo>
                  <a:lnTo>
                    <a:pt x="9" y="1"/>
                  </a:lnTo>
                  <a:lnTo>
                    <a:pt x="8" y="1"/>
                  </a:lnTo>
                  <a:lnTo>
                    <a:pt x="7" y="0"/>
                  </a:lnTo>
                  <a:lnTo>
                    <a:pt x="5" y="0"/>
                  </a:lnTo>
                  <a:lnTo>
                    <a:pt x="3" y="0"/>
                  </a:lnTo>
                  <a:lnTo>
                    <a:pt x="1" y="1"/>
                  </a:lnTo>
                  <a:lnTo>
                    <a:pt x="0" y="2"/>
                  </a:lnTo>
                  <a:lnTo>
                    <a:pt x="1" y="4"/>
                  </a:lnTo>
                  <a:lnTo>
                    <a:pt x="3" y="5"/>
                  </a:lnTo>
                  <a:lnTo>
                    <a:pt x="5" y="5"/>
                  </a:lnTo>
                </a:path>
              </a:pathLst>
            </a:custGeom>
            <a:solidFill>
              <a:srgbClr val="5F5F5F"/>
            </a:solidFill>
            <a:ln w="9525" algn="ctr">
              <a:noFill/>
              <a:round/>
              <a:headEnd/>
              <a:tailEnd/>
            </a:ln>
          </p:spPr>
          <p:txBody>
            <a:bodyPr wrap="none" anchor="ctr" anchorCtr="1"/>
            <a:lstStyle/>
            <a:p>
              <a:endParaRPr lang="ko-KR" altLang="en-US"/>
            </a:p>
          </p:txBody>
        </p:sp>
        <p:sp>
          <p:nvSpPr>
            <p:cNvPr id="942" name="Freeform 77"/>
            <p:cNvSpPr>
              <a:spLocks/>
            </p:cNvSpPr>
            <p:nvPr/>
          </p:nvSpPr>
          <p:spPr bwMode="auto">
            <a:xfrm>
              <a:off x="4065" y="3572"/>
              <a:ext cx="74" cy="106"/>
            </a:xfrm>
            <a:custGeom>
              <a:avLst/>
              <a:gdLst>
                <a:gd name="T0" fmla="*/ 34 w 67"/>
                <a:gd name="T1" fmla="*/ 0 h 105"/>
                <a:gd name="T2" fmla="*/ 31 w 67"/>
                <a:gd name="T3" fmla="*/ 0 h 105"/>
                <a:gd name="T4" fmla="*/ 3 w 67"/>
                <a:gd name="T5" fmla="*/ 1 h 105"/>
                <a:gd name="T6" fmla="*/ 0 w 67"/>
                <a:gd name="T7" fmla="*/ 4 h 105"/>
                <a:gd name="T8" fmla="*/ 1 w 67"/>
                <a:gd name="T9" fmla="*/ 9 h 105"/>
                <a:gd name="T10" fmla="*/ 4 w 67"/>
                <a:gd name="T11" fmla="*/ 13 h 105"/>
                <a:gd name="T12" fmla="*/ 31 w 67"/>
                <a:gd name="T13" fmla="*/ 18 h 105"/>
                <a:gd name="T14" fmla="*/ 42 w 67"/>
                <a:gd name="T15" fmla="*/ 23 h 105"/>
                <a:gd name="T16" fmla="*/ 56 w 67"/>
                <a:gd name="T17" fmla="*/ 26 h 105"/>
                <a:gd name="T18" fmla="*/ 75 w 67"/>
                <a:gd name="T19" fmla="*/ 31 h 105"/>
                <a:gd name="T20" fmla="*/ 83 w 67"/>
                <a:gd name="T21" fmla="*/ 34 h 105"/>
                <a:gd name="T22" fmla="*/ 89 w 67"/>
                <a:gd name="T23" fmla="*/ 37 h 105"/>
                <a:gd name="T24" fmla="*/ 92 w 67"/>
                <a:gd name="T25" fmla="*/ 37 h 105"/>
                <a:gd name="T26" fmla="*/ 92 w 67"/>
                <a:gd name="T27" fmla="*/ 41 h 105"/>
                <a:gd name="T28" fmla="*/ 92 w 67"/>
                <a:gd name="T29" fmla="*/ 49 h 105"/>
                <a:gd name="T30" fmla="*/ 83 w 67"/>
                <a:gd name="T31" fmla="*/ 76 h 105"/>
                <a:gd name="T32" fmla="*/ 75 w 67"/>
                <a:gd name="T33" fmla="*/ 84 h 105"/>
                <a:gd name="T34" fmla="*/ 75 w 67"/>
                <a:gd name="T35" fmla="*/ 85 h 105"/>
                <a:gd name="T36" fmla="*/ 75 w 67"/>
                <a:gd name="T37" fmla="*/ 88 h 105"/>
                <a:gd name="T38" fmla="*/ 83 w 67"/>
                <a:gd name="T39" fmla="*/ 92 h 105"/>
                <a:gd name="T40" fmla="*/ 92 w 67"/>
                <a:gd name="T41" fmla="*/ 95 h 105"/>
                <a:gd name="T42" fmla="*/ 119 w 67"/>
                <a:gd name="T43" fmla="*/ 100 h 105"/>
                <a:gd name="T44" fmla="*/ 138 w 67"/>
                <a:gd name="T45" fmla="*/ 109 h 105"/>
                <a:gd name="T46" fmla="*/ 152 w 67"/>
                <a:gd name="T47" fmla="*/ 116 h 105"/>
                <a:gd name="T48" fmla="*/ 160 w 67"/>
                <a:gd name="T49" fmla="*/ 120 h 105"/>
                <a:gd name="T50" fmla="*/ 168 w 67"/>
                <a:gd name="T51" fmla="*/ 118 h 105"/>
                <a:gd name="T52" fmla="*/ 171 w 67"/>
                <a:gd name="T53" fmla="*/ 115 h 105"/>
                <a:gd name="T54" fmla="*/ 184 w 67"/>
                <a:gd name="T55" fmla="*/ 111 h 105"/>
                <a:gd name="T56" fmla="*/ 189 w 67"/>
                <a:gd name="T57" fmla="*/ 106 h 105"/>
                <a:gd name="T58" fmla="*/ 205 w 67"/>
                <a:gd name="T59" fmla="*/ 100 h 105"/>
                <a:gd name="T60" fmla="*/ 224 w 67"/>
                <a:gd name="T61" fmla="*/ 96 h 105"/>
                <a:gd name="T62" fmla="*/ 237 w 67"/>
                <a:gd name="T63" fmla="*/ 93 h 105"/>
                <a:gd name="T64" fmla="*/ 250 w 67"/>
                <a:gd name="T65" fmla="*/ 90 h 105"/>
                <a:gd name="T66" fmla="*/ 283 w 67"/>
                <a:gd name="T67" fmla="*/ 85 h 105"/>
                <a:gd name="T68" fmla="*/ 305 w 67"/>
                <a:gd name="T69" fmla="*/ 75 h 105"/>
                <a:gd name="T70" fmla="*/ 318 w 67"/>
                <a:gd name="T71" fmla="*/ 49 h 105"/>
                <a:gd name="T72" fmla="*/ 319 w 67"/>
                <a:gd name="T73" fmla="*/ 45 h 105"/>
                <a:gd name="T74" fmla="*/ 311 w 67"/>
                <a:gd name="T75" fmla="*/ 46 h 105"/>
                <a:gd name="T76" fmla="*/ 302 w 67"/>
                <a:gd name="T77" fmla="*/ 47 h 105"/>
                <a:gd name="T78" fmla="*/ 283 w 67"/>
                <a:gd name="T79" fmla="*/ 47 h 105"/>
                <a:gd name="T80" fmla="*/ 262 w 67"/>
                <a:gd name="T81" fmla="*/ 47 h 105"/>
                <a:gd name="T82" fmla="*/ 247 w 67"/>
                <a:gd name="T83" fmla="*/ 47 h 105"/>
                <a:gd name="T84" fmla="*/ 236 w 67"/>
                <a:gd name="T85" fmla="*/ 47 h 105"/>
                <a:gd name="T86" fmla="*/ 215 w 67"/>
                <a:gd name="T87" fmla="*/ 45 h 105"/>
                <a:gd name="T88" fmla="*/ 203 w 67"/>
                <a:gd name="T89" fmla="*/ 43 h 105"/>
                <a:gd name="T90" fmla="*/ 189 w 67"/>
                <a:gd name="T91" fmla="*/ 41 h 105"/>
                <a:gd name="T92" fmla="*/ 177 w 67"/>
                <a:gd name="T93" fmla="*/ 38 h 105"/>
                <a:gd name="T94" fmla="*/ 160 w 67"/>
                <a:gd name="T95" fmla="*/ 34 h 105"/>
                <a:gd name="T96" fmla="*/ 152 w 67"/>
                <a:gd name="T97" fmla="*/ 31 h 105"/>
                <a:gd name="T98" fmla="*/ 140 w 67"/>
                <a:gd name="T99" fmla="*/ 28 h 105"/>
                <a:gd name="T100" fmla="*/ 138 w 67"/>
                <a:gd name="T101" fmla="*/ 26 h 105"/>
                <a:gd name="T102" fmla="*/ 138 w 67"/>
                <a:gd name="T103" fmla="*/ 26 h 105"/>
                <a:gd name="T104" fmla="*/ 83 w 67"/>
                <a:gd name="T105" fmla="*/ 9 h 105"/>
                <a:gd name="T106" fmla="*/ 83 w 67"/>
                <a:gd name="T107" fmla="*/ 8 h 105"/>
                <a:gd name="T108" fmla="*/ 75 w 67"/>
                <a:gd name="T109" fmla="*/ 4 h 105"/>
                <a:gd name="T110" fmla="*/ 62 w 67"/>
                <a:gd name="T111" fmla="*/ 1 h 105"/>
                <a:gd name="T112" fmla="*/ 34 w 67"/>
                <a:gd name="T113" fmla="*/ 0 h 1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105"/>
                <a:gd name="T173" fmla="*/ 67 w 67"/>
                <a:gd name="T174" fmla="*/ 105 h 1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105">
                  <a:moveTo>
                    <a:pt x="7" y="0"/>
                  </a:moveTo>
                  <a:lnTo>
                    <a:pt x="6" y="0"/>
                  </a:lnTo>
                  <a:lnTo>
                    <a:pt x="3" y="1"/>
                  </a:lnTo>
                  <a:lnTo>
                    <a:pt x="0" y="4"/>
                  </a:lnTo>
                  <a:lnTo>
                    <a:pt x="1" y="9"/>
                  </a:lnTo>
                  <a:lnTo>
                    <a:pt x="4" y="13"/>
                  </a:lnTo>
                  <a:lnTo>
                    <a:pt x="6" y="18"/>
                  </a:lnTo>
                  <a:lnTo>
                    <a:pt x="9" y="23"/>
                  </a:lnTo>
                  <a:lnTo>
                    <a:pt x="12" y="26"/>
                  </a:lnTo>
                  <a:lnTo>
                    <a:pt x="15" y="31"/>
                  </a:lnTo>
                  <a:lnTo>
                    <a:pt x="17" y="34"/>
                  </a:lnTo>
                  <a:lnTo>
                    <a:pt x="18" y="37"/>
                  </a:lnTo>
                  <a:lnTo>
                    <a:pt x="19" y="37"/>
                  </a:lnTo>
                  <a:lnTo>
                    <a:pt x="19" y="41"/>
                  </a:lnTo>
                  <a:lnTo>
                    <a:pt x="19" y="49"/>
                  </a:lnTo>
                  <a:lnTo>
                    <a:pt x="17" y="60"/>
                  </a:lnTo>
                  <a:lnTo>
                    <a:pt x="15" y="68"/>
                  </a:lnTo>
                  <a:lnTo>
                    <a:pt x="15" y="69"/>
                  </a:lnTo>
                  <a:lnTo>
                    <a:pt x="15" y="72"/>
                  </a:lnTo>
                  <a:lnTo>
                    <a:pt x="17" y="76"/>
                  </a:lnTo>
                  <a:lnTo>
                    <a:pt x="19" y="79"/>
                  </a:lnTo>
                  <a:lnTo>
                    <a:pt x="24" y="84"/>
                  </a:lnTo>
                  <a:lnTo>
                    <a:pt x="28" y="93"/>
                  </a:lnTo>
                  <a:lnTo>
                    <a:pt x="31" y="100"/>
                  </a:lnTo>
                  <a:lnTo>
                    <a:pt x="33" y="104"/>
                  </a:lnTo>
                  <a:lnTo>
                    <a:pt x="34" y="102"/>
                  </a:lnTo>
                  <a:lnTo>
                    <a:pt x="35" y="99"/>
                  </a:lnTo>
                  <a:lnTo>
                    <a:pt x="37" y="95"/>
                  </a:lnTo>
                  <a:lnTo>
                    <a:pt x="39" y="90"/>
                  </a:lnTo>
                  <a:lnTo>
                    <a:pt x="42" y="84"/>
                  </a:lnTo>
                  <a:lnTo>
                    <a:pt x="45" y="80"/>
                  </a:lnTo>
                  <a:lnTo>
                    <a:pt x="49" y="77"/>
                  </a:lnTo>
                  <a:lnTo>
                    <a:pt x="51" y="74"/>
                  </a:lnTo>
                  <a:lnTo>
                    <a:pt x="58" y="69"/>
                  </a:lnTo>
                  <a:lnTo>
                    <a:pt x="62" y="59"/>
                  </a:lnTo>
                  <a:lnTo>
                    <a:pt x="65" y="49"/>
                  </a:lnTo>
                  <a:lnTo>
                    <a:pt x="66" y="45"/>
                  </a:lnTo>
                  <a:lnTo>
                    <a:pt x="63" y="46"/>
                  </a:lnTo>
                  <a:lnTo>
                    <a:pt x="61" y="47"/>
                  </a:lnTo>
                  <a:lnTo>
                    <a:pt x="58" y="47"/>
                  </a:lnTo>
                  <a:lnTo>
                    <a:pt x="54" y="47"/>
                  </a:lnTo>
                  <a:lnTo>
                    <a:pt x="50" y="47"/>
                  </a:lnTo>
                  <a:lnTo>
                    <a:pt x="48" y="47"/>
                  </a:lnTo>
                  <a:lnTo>
                    <a:pt x="44" y="45"/>
                  </a:lnTo>
                  <a:lnTo>
                    <a:pt x="41" y="43"/>
                  </a:lnTo>
                  <a:lnTo>
                    <a:pt x="39" y="41"/>
                  </a:lnTo>
                  <a:lnTo>
                    <a:pt x="36" y="38"/>
                  </a:lnTo>
                  <a:lnTo>
                    <a:pt x="33" y="34"/>
                  </a:lnTo>
                  <a:lnTo>
                    <a:pt x="31" y="31"/>
                  </a:lnTo>
                  <a:lnTo>
                    <a:pt x="29" y="28"/>
                  </a:lnTo>
                  <a:lnTo>
                    <a:pt x="28" y="26"/>
                  </a:lnTo>
                  <a:lnTo>
                    <a:pt x="17" y="9"/>
                  </a:lnTo>
                  <a:lnTo>
                    <a:pt x="17" y="8"/>
                  </a:lnTo>
                  <a:lnTo>
                    <a:pt x="15" y="4"/>
                  </a:lnTo>
                  <a:lnTo>
                    <a:pt x="13" y="1"/>
                  </a:lnTo>
                  <a:lnTo>
                    <a:pt x="7" y="0"/>
                  </a:lnTo>
                </a:path>
              </a:pathLst>
            </a:custGeom>
            <a:solidFill>
              <a:srgbClr val="5F5F5F"/>
            </a:solidFill>
            <a:ln w="9525" algn="ctr">
              <a:noFill/>
              <a:round/>
              <a:headEnd/>
              <a:tailEnd/>
            </a:ln>
          </p:spPr>
          <p:txBody>
            <a:bodyPr wrap="none" anchor="ctr" anchorCtr="1"/>
            <a:lstStyle/>
            <a:p>
              <a:endParaRPr lang="ko-KR" altLang="en-US"/>
            </a:p>
          </p:txBody>
        </p:sp>
        <p:sp>
          <p:nvSpPr>
            <p:cNvPr id="943" name="Freeform 78"/>
            <p:cNvSpPr>
              <a:spLocks/>
            </p:cNvSpPr>
            <p:nvPr/>
          </p:nvSpPr>
          <p:spPr bwMode="auto">
            <a:xfrm>
              <a:off x="3987" y="3676"/>
              <a:ext cx="95" cy="99"/>
            </a:xfrm>
            <a:custGeom>
              <a:avLst/>
              <a:gdLst>
                <a:gd name="T0" fmla="*/ 5 w 87"/>
                <a:gd name="T1" fmla="*/ 74 h 99"/>
                <a:gd name="T2" fmla="*/ 3 w 87"/>
                <a:gd name="T3" fmla="*/ 76 h 99"/>
                <a:gd name="T4" fmla="*/ 0 w 87"/>
                <a:gd name="T5" fmla="*/ 81 h 99"/>
                <a:gd name="T6" fmla="*/ 0 w 87"/>
                <a:gd name="T7" fmla="*/ 87 h 99"/>
                <a:gd name="T8" fmla="*/ 3 w 87"/>
                <a:gd name="T9" fmla="*/ 90 h 99"/>
                <a:gd name="T10" fmla="*/ 29 w 87"/>
                <a:gd name="T11" fmla="*/ 90 h 99"/>
                <a:gd name="T12" fmla="*/ 38 w 87"/>
                <a:gd name="T13" fmla="*/ 91 h 99"/>
                <a:gd name="T14" fmla="*/ 54 w 87"/>
                <a:gd name="T15" fmla="*/ 93 h 99"/>
                <a:gd name="T16" fmla="*/ 74 w 87"/>
                <a:gd name="T17" fmla="*/ 94 h 99"/>
                <a:gd name="T18" fmla="*/ 88 w 87"/>
                <a:gd name="T19" fmla="*/ 96 h 99"/>
                <a:gd name="T20" fmla="*/ 105 w 87"/>
                <a:gd name="T21" fmla="*/ 97 h 99"/>
                <a:gd name="T22" fmla="*/ 118 w 87"/>
                <a:gd name="T23" fmla="*/ 98 h 99"/>
                <a:gd name="T24" fmla="*/ 126 w 87"/>
                <a:gd name="T25" fmla="*/ 98 h 99"/>
                <a:gd name="T26" fmla="*/ 138 w 87"/>
                <a:gd name="T27" fmla="*/ 98 h 99"/>
                <a:gd name="T28" fmla="*/ 147 w 87"/>
                <a:gd name="T29" fmla="*/ 98 h 99"/>
                <a:gd name="T30" fmla="*/ 151 w 87"/>
                <a:gd name="T31" fmla="*/ 96 h 99"/>
                <a:gd name="T32" fmla="*/ 165 w 87"/>
                <a:gd name="T33" fmla="*/ 94 h 99"/>
                <a:gd name="T34" fmla="*/ 173 w 87"/>
                <a:gd name="T35" fmla="*/ 92 h 99"/>
                <a:gd name="T36" fmla="*/ 183 w 87"/>
                <a:gd name="T37" fmla="*/ 90 h 99"/>
                <a:gd name="T38" fmla="*/ 189 w 87"/>
                <a:gd name="T39" fmla="*/ 87 h 99"/>
                <a:gd name="T40" fmla="*/ 197 w 87"/>
                <a:gd name="T41" fmla="*/ 84 h 99"/>
                <a:gd name="T42" fmla="*/ 200 w 87"/>
                <a:gd name="T43" fmla="*/ 78 h 99"/>
                <a:gd name="T44" fmla="*/ 200 w 87"/>
                <a:gd name="T45" fmla="*/ 73 h 99"/>
                <a:gd name="T46" fmla="*/ 200 w 87"/>
                <a:gd name="T47" fmla="*/ 67 h 99"/>
                <a:gd name="T48" fmla="*/ 210 w 87"/>
                <a:gd name="T49" fmla="*/ 62 h 99"/>
                <a:gd name="T50" fmla="*/ 225 w 87"/>
                <a:gd name="T51" fmla="*/ 60 h 99"/>
                <a:gd name="T52" fmla="*/ 237 w 87"/>
                <a:gd name="T53" fmla="*/ 57 h 99"/>
                <a:gd name="T54" fmla="*/ 250 w 87"/>
                <a:gd name="T55" fmla="*/ 53 h 99"/>
                <a:gd name="T56" fmla="*/ 260 w 87"/>
                <a:gd name="T57" fmla="*/ 49 h 99"/>
                <a:gd name="T58" fmla="*/ 269 w 87"/>
                <a:gd name="T59" fmla="*/ 45 h 99"/>
                <a:gd name="T60" fmla="*/ 273 w 87"/>
                <a:gd name="T61" fmla="*/ 42 h 99"/>
                <a:gd name="T62" fmla="*/ 283 w 87"/>
                <a:gd name="T63" fmla="*/ 41 h 99"/>
                <a:gd name="T64" fmla="*/ 283 w 87"/>
                <a:gd name="T65" fmla="*/ 40 h 99"/>
                <a:gd name="T66" fmla="*/ 310 w 87"/>
                <a:gd name="T67" fmla="*/ 28 h 99"/>
                <a:gd name="T68" fmla="*/ 313 w 87"/>
                <a:gd name="T69" fmla="*/ 27 h 99"/>
                <a:gd name="T70" fmla="*/ 317 w 87"/>
                <a:gd name="T71" fmla="*/ 25 h 99"/>
                <a:gd name="T72" fmla="*/ 325 w 87"/>
                <a:gd name="T73" fmla="*/ 22 h 99"/>
                <a:gd name="T74" fmla="*/ 339 w 87"/>
                <a:gd name="T75" fmla="*/ 19 h 99"/>
                <a:gd name="T76" fmla="*/ 346 w 87"/>
                <a:gd name="T77" fmla="*/ 15 h 99"/>
                <a:gd name="T78" fmla="*/ 351 w 87"/>
                <a:gd name="T79" fmla="*/ 11 h 99"/>
                <a:gd name="T80" fmla="*/ 351 w 87"/>
                <a:gd name="T81" fmla="*/ 8 h 99"/>
                <a:gd name="T82" fmla="*/ 342 w 87"/>
                <a:gd name="T83" fmla="*/ 7 h 99"/>
                <a:gd name="T84" fmla="*/ 335 w 87"/>
                <a:gd name="T85" fmla="*/ 5 h 99"/>
                <a:gd name="T86" fmla="*/ 321 w 87"/>
                <a:gd name="T87" fmla="*/ 3 h 99"/>
                <a:gd name="T88" fmla="*/ 310 w 87"/>
                <a:gd name="T89" fmla="*/ 2 h 99"/>
                <a:gd name="T90" fmla="*/ 298 w 87"/>
                <a:gd name="T91" fmla="*/ 0 h 99"/>
                <a:gd name="T92" fmla="*/ 284 w 87"/>
                <a:gd name="T93" fmla="*/ 0 h 99"/>
                <a:gd name="T94" fmla="*/ 273 w 87"/>
                <a:gd name="T95" fmla="*/ 0 h 99"/>
                <a:gd name="T96" fmla="*/ 269 w 87"/>
                <a:gd name="T97" fmla="*/ 0 h 99"/>
                <a:gd name="T98" fmla="*/ 266 w 87"/>
                <a:gd name="T99" fmla="*/ 1 h 99"/>
                <a:gd name="T100" fmla="*/ 259 w 87"/>
                <a:gd name="T101" fmla="*/ 5 h 99"/>
                <a:gd name="T102" fmla="*/ 246 w 87"/>
                <a:gd name="T103" fmla="*/ 8 h 99"/>
                <a:gd name="T104" fmla="*/ 237 w 87"/>
                <a:gd name="T105" fmla="*/ 10 h 99"/>
                <a:gd name="T106" fmla="*/ 229 w 87"/>
                <a:gd name="T107" fmla="*/ 11 h 99"/>
                <a:gd name="T108" fmla="*/ 217 w 87"/>
                <a:gd name="T109" fmla="*/ 25 h 99"/>
                <a:gd name="T110" fmla="*/ 165 w 87"/>
                <a:gd name="T111" fmla="*/ 34 h 99"/>
                <a:gd name="T112" fmla="*/ 124 w 87"/>
                <a:gd name="T113" fmla="*/ 42 h 99"/>
                <a:gd name="T114" fmla="*/ 76 w 87"/>
                <a:gd name="T115" fmla="*/ 57 h 99"/>
                <a:gd name="T116" fmla="*/ 49 w 87"/>
                <a:gd name="T117" fmla="*/ 67 h 99"/>
                <a:gd name="T118" fmla="*/ 45 w 87"/>
                <a:gd name="T119" fmla="*/ 67 h 99"/>
                <a:gd name="T120" fmla="*/ 35 w 87"/>
                <a:gd name="T121" fmla="*/ 68 h 99"/>
                <a:gd name="T122" fmla="*/ 29 w 87"/>
                <a:gd name="T123" fmla="*/ 70 h 99"/>
                <a:gd name="T124" fmla="*/ 5 w 87"/>
                <a:gd name="T125" fmla="*/ 74 h 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
                <a:gd name="T190" fmla="*/ 0 h 99"/>
                <a:gd name="T191" fmla="*/ 87 w 87"/>
                <a:gd name="T192" fmla="*/ 99 h 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 h="99">
                  <a:moveTo>
                    <a:pt x="5" y="74"/>
                  </a:moveTo>
                  <a:lnTo>
                    <a:pt x="3" y="76"/>
                  </a:lnTo>
                  <a:lnTo>
                    <a:pt x="0" y="81"/>
                  </a:lnTo>
                  <a:lnTo>
                    <a:pt x="0" y="87"/>
                  </a:lnTo>
                  <a:lnTo>
                    <a:pt x="3" y="90"/>
                  </a:lnTo>
                  <a:lnTo>
                    <a:pt x="7" y="90"/>
                  </a:lnTo>
                  <a:lnTo>
                    <a:pt x="10" y="91"/>
                  </a:lnTo>
                  <a:lnTo>
                    <a:pt x="14" y="93"/>
                  </a:lnTo>
                  <a:lnTo>
                    <a:pt x="18" y="94"/>
                  </a:lnTo>
                  <a:lnTo>
                    <a:pt x="22" y="96"/>
                  </a:lnTo>
                  <a:lnTo>
                    <a:pt x="26" y="97"/>
                  </a:lnTo>
                  <a:lnTo>
                    <a:pt x="29" y="98"/>
                  </a:lnTo>
                  <a:lnTo>
                    <a:pt x="31" y="98"/>
                  </a:lnTo>
                  <a:lnTo>
                    <a:pt x="34" y="98"/>
                  </a:lnTo>
                  <a:lnTo>
                    <a:pt x="36" y="98"/>
                  </a:lnTo>
                  <a:lnTo>
                    <a:pt x="37" y="96"/>
                  </a:lnTo>
                  <a:lnTo>
                    <a:pt x="40" y="94"/>
                  </a:lnTo>
                  <a:lnTo>
                    <a:pt x="42" y="92"/>
                  </a:lnTo>
                  <a:lnTo>
                    <a:pt x="45" y="90"/>
                  </a:lnTo>
                  <a:lnTo>
                    <a:pt x="46" y="87"/>
                  </a:lnTo>
                  <a:lnTo>
                    <a:pt x="48" y="84"/>
                  </a:lnTo>
                  <a:lnTo>
                    <a:pt x="49" y="78"/>
                  </a:lnTo>
                  <a:lnTo>
                    <a:pt x="49" y="73"/>
                  </a:lnTo>
                  <a:lnTo>
                    <a:pt x="49" y="67"/>
                  </a:lnTo>
                  <a:lnTo>
                    <a:pt x="51" y="62"/>
                  </a:lnTo>
                  <a:lnTo>
                    <a:pt x="55" y="60"/>
                  </a:lnTo>
                  <a:lnTo>
                    <a:pt x="58" y="57"/>
                  </a:lnTo>
                  <a:lnTo>
                    <a:pt x="61" y="53"/>
                  </a:lnTo>
                  <a:lnTo>
                    <a:pt x="64" y="49"/>
                  </a:lnTo>
                  <a:lnTo>
                    <a:pt x="66" y="45"/>
                  </a:lnTo>
                  <a:lnTo>
                    <a:pt x="67" y="42"/>
                  </a:lnTo>
                  <a:lnTo>
                    <a:pt x="69" y="41"/>
                  </a:lnTo>
                  <a:lnTo>
                    <a:pt x="69" y="40"/>
                  </a:lnTo>
                  <a:lnTo>
                    <a:pt x="76" y="28"/>
                  </a:lnTo>
                  <a:lnTo>
                    <a:pt x="77" y="27"/>
                  </a:lnTo>
                  <a:lnTo>
                    <a:pt x="78" y="25"/>
                  </a:lnTo>
                  <a:lnTo>
                    <a:pt x="80" y="22"/>
                  </a:lnTo>
                  <a:lnTo>
                    <a:pt x="83" y="19"/>
                  </a:lnTo>
                  <a:lnTo>
                    <a:pt x="85" y="15"/>
                  </a:lnTo>
                  <a:lnTo>
                    <a:pt x="86" y="11"/>
                  </a:lnTo>
                  <a:lnTo>
                    <a:pt x="86" y="8"/>
                  </a:lnTo>
                  <a:lnTo>
                    <a:pt x="84" y="7"/>
                  </a:lnTo>
                  <a:lnTo>
                    <a:pt x="81" y="5"/>
                  </a:lnTo>
                  <a:lnTo>
                    <a:pt x="79" y="3"/>
                  </a:lnTo>
                  <a:lnTo>
                    <a:pt x="76" y="2"/>
                  </a:lnTo>
                  <a:lnTo>
                    <a:pt x="73" y="0"/>
                  </a:lnTo>
                  <a:lnTo>
                    <a:pt x="70" y="0"/>
                  </a:lnTo>
                  <a:lnTo>
                    <a:pt x="67" y="0"/>
                  </a:lnTo>
                  <a:lnTo>
                    <a:pt x="66" y="0"/>
                  </a:lnTo>
                  <a:lnTo>
                    <a:pt x="65" y="1"/>
                  </a:lnTo>
                  <a:lnTo>
                    <a:pt x="63" y="5"/>
                  </a:lnTo>
                  <a:lnTo>
                    <a:pt x="60" y="8"/>
                  </a:lnTo>
                  <a:lnTo>
                    <a:pt x="58" y="10"/>
                  </a:lnTo>
                  <a:lnTo>
                    <a:pt x="56" y="11"/>
                  </a:lnTo>
                  <a:lnTo>
                    <a:pt x="53" y="25"/>
                  </a:lnTo>
                  <a:lnTo>
                    <a:pt x="40" y="34"/>
                  </a:lnTo>
                  <a:lnTo>
                    <a:pt x="30" y="42"/>
                  </a:lnTo>
                  <a:lnTo>
                    <a:pt x="19" y="57"/>
                  </a:lnTo>
                  <a:lnTo>
                    <a:pt x="13" y="67"/>
                  </a:lnTo>
                  <a:lnTo>
                    <a:pt x="12" y="67"/>
                  </a:lnTo>
                  <a:lnTo>
                    <a:pt x="9" y="68"/>
                  </a:lnTo>
                  <a:lnTo>
                    <a:pt x="7" y="70"/>
                  </a:lnTo>
                  <a:lnTo>
                    <a:pt x="5" y="74"/>
                  </a:lnTo>
                </a:path>
              </a:pathLst>
            </a:custGeom>
            <a:solidFill>
              <a:srgbClr val="5F5F5F"/>
            </a:solidFill>
            <a:ln w="9525" algn="ctr">
              <a:noFill/>
              <a:round/>
              <a:headEnd/>
              <a:tailEnd/>
            </a:ln>
          </p:spPr>
          <p:txBody>
            <a:bodyPr wrap="none" anchor="ctr" anchorCtr="1"/>
            <a:lstStyle/>
            <a:p>
              <a:endParaRPr lang="ko-KR" altLang="en-US"/>
            </a:p>
          </p:txBody>
        </p:sp>
        <p:sp>
          <p:nvSpPr>
            <p:cNvPr id="944" name="Freeform 79"/>
            <p:cNvSpPr>
              <a:spLocks/>
            </p:cNvSpPr>
            <p:nvPr/>
          </p:nvSpPr>
          <p:spPr bwMode="auto">
            <a:xfrm>
              <a:off x="3969" y="3868"/>
              <a:ext cx="7" cy="10"/>
            </a:xfrm>
            <a:custGeom>
              <a:avLst/>
              <a:gdLst>
                <a:gd name="T0" fmla="*/ 42 w 6"/>
                <a:gd name="T1" fmla="*/ 9 h 10"/>
                <a:gd name="T2" fmla="*/ 49 w 6"/>
                <a:gd name="T3" fmla="*/ 9 h 10"/>
                <a:gd name="T4" fmla="*/ 49 w 6"/>
                <a:gd name="T5" fmla="*/ 8 h 10"/>
                <a:gd name="T6" fmla="*/ 57 w 6"/>
                <a:gd name="T7" fmla="*/ 7 h 10"/>
                <a:gd name="T8" fmla="*/ 57 w 6"/>
                <a:gd name="T9" fmla="*/ 5 h 10"/>
                <a:gd name="T10" fmla="*/ 57 w 6"/>
                <a:gd name="T11" fmla="*/ 2 h 10"/>
                <a:gd name="T12" fmla="*/ 49 w 6"/>
                <a:gd name="T13" fmla="*/ 1 h 10"/>
                <a:gd name="T14" fmla="*/ 49 w 6"/>
                <a:gd name="T15" fmla="*/ 0 h 10"/>
                <a:gd name="T16" fmla="*/ 42 w 6"/>
                <a:gd name="T17" fmla="*/ 0 h 10"/>
                <a:gd name="T18" fmla="*/ 1 w 6"/>
                <a:gd name="T19" fmla="*/ 0 h 10"/>
                <a:gd name="T20" fmla="*/ 1 w 6"/>
                <a:gd name="T21" fmla="*/ 1 h 10"/>
                <a:gd name="T22" fmla="*/ 0 w 6"/>
                <a:gd name="T23" fmla="*/ 2 h 10"/>
                <a:gd name="T24" fmla="*/ 0 w 6"/>
                <a:gd name="T25" fmla="*/ 5 h 10"/>
                <a:gd name="T26" fmla="*/ 0 w 6"/>
                <a:gd name="T27" fmla="*/ 7 h 10"/>
                <a:gd name="T28" fmla="*/ 1 w 6"/>
                <a:gd name="T29" fmla="*/ 8 h 10"/>
                <a:gd name="T30" fmla="*/ 1 w 6"/>
                <a:gd name="T31" fmla="*/ 9 h 10"/>
                <a:gd name="T32" fmla="*/ 42 w 6"/>
                <a:gd name="T33" fmla="*/ 9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
                <a:gd name="T53" fmla="*/ 6 w 6"/>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
                  <a:moveTo>
                    <a:pt x="3" y="9"/>
                  </a:moveTo>
                  <a:lnTo>
                    <a:pt x="4" y="9"/>
                  </a:lnTo>
                  <a:lnTo>
                    <a:pt x="4" y="8"/>
                  </a:lnTo>
                  <a:lnTo>
                    <a:pt x="5" y="7"/>
                  </a:lnTo>
                  <a:lnTo>
                    <a:pt x="5" y="5"/>
                  </a:lnTo>
                  <a:lnTo>
                    <a:pt x="5" y="2"/>
                  </a:lnTo>
                  <a:lnTo>
                    <a:pt x="4" y="1"/>
                  </a:lnTo>
                  <a:lnTo>
                    <a:pt x="4" y="0"/>
                  </a:lnTo>
                  <a:lnTo>
                    <a:pt x="3" y="0"/>
                  </a:lnTo>
                  <a:lnTo>
                    <a:pt x="1" y="0"/>
                  </a:lnTo>
                  <a:lnTo>
                    <a:pt x="1" y="1"/>
                  </a:lnTo>
                  <a:lnTo>
                    <a:pt x="0" y="2"/>
                  </a:lnTo>
                  <a:lnTo>
                    <a:pt x="0" y="5"/>
                  </a:lnTo>
                  <a:lnTo>
                    <a:pt x="0" y="7"/>
                  </a:lnTo>
                  <a:lnTo>
                    <a:pt x="1" y="8"/>
                  </a:lnTo>
                  <a:lnTo>
                    <a:pt x="1" y="9"/>
                  </a:lnTo>
                  <a:lnTo>
                    <a:pt x="3" y="9"/>
                  </a:lnTo>
                </a:path>
              </a:pathLst>
            </a:custGeom>
            <a:solidFill>
              <a:srgbClr val="5F5F5F"/>
            </a:solidFill>
            <a:ln w="9525" algn="ctr">
              <a:noFill/>
              <a:round/>
              <a:headEnd/>
              <a:tailEnd/>
            </a:ln>
          </p:spPr>
          <p:txBody>
            <a:bodyPr wrap="none" anchor="ctr" anchorCtr="1"/>
            <a:lstStyle/>
            <a:p>
              <a:endParaRPr lang="ko-KR" altLang="en-US"/>
            </a:p>
          </p:txBody>
        </p:sp>
        <p:sp>
          <p:nvSpPr>
            <p:cNvPr id="945" name="Freeform 80"/>
            <p:cNvSpPr>
              <a:spLocks/>
            </p:cNvSpPr>
            <p:nvPr/>
          </p:nvSpPr>
          <p:spPr bwMode="auto">
            <a:xfrm>
              <a:off x="3969" y="3868"/>
              <a:ext cx="13" cy="16"/>
            </a:xfrm>
            <a:custGeom>
              <a:avLst/>
              <a:gdLst>
                <a:gd name="T0" fmla="*/ 26 w 12"/>
                <a:gd name="T1" fmla="*/ 15 h 16"/>
                <a:gd name="T2" fmla="*/ 26 w 12"/>
                <a:gd name="T3" fmla="*/ 15 h 16"/>
                <a:gd name="T4" fmla="*/ 30 w 12"/>
                <a:gd name="T5" fmla="*/ 15 h 16"/>
                <a:gd name="T6" fmla="*/ 32 w 12"/>
                <a:gd name="T7" fmla="*/ 13 h 16"/>
                <a:gd name="T8" fmla="*/ 35 w 12"/>
                <a:gd name="T9" fmla="*/ 11 h 16"/>
                <a:gd name="T10" fmla="*/ 38 w 12"/>
                <a:gd name="T11" fmla="*/ 8 h 16"/>
                <a:gd name="T12" fmla="*/ 35 w 12"/>
                <a:gd name="T13" fmla="*/ 4 h 16"/>
                <a:gd name="T14" fmla="*/ 32 w 12"/>
                <a:gd name="T15" fmla="*/ 2 h 16"/>
                <a:gd name="T16" fmla="*/ 30 w 12"/>
                <a:gd name="T17" fmla="*/ 0 h 16"/>
                <a:gd name="T18" fmla="*/ 26 w 12"/>
                <a:gd name="T19" fmla="*/ 0 h 16"/>
                <a:gd name="T20" fmla="*/ 3 w 12"/>
                <a:gd name="T21" fmla="*/ 0 h 16"/>
                <a:gd name="T22" fmla="*/ 2 w 12"/>
                <a:gd name="T23" fmla="*/ 2 h 16"/>
                <a:gd name="T24" fmla="*/ 0 w 12"/>
                <a:gd name="T25" fmla="*/ 4 h 16"/>
                <a:gd name="T26" fmla="*/ 0 w 12"/>
                <a:gd name="T27" fmla="*/ 8 h 16"/>
                <a:gd name="T28" fmla="*/ 0 w 12"/>
                <a:gd name="T29" fmla="*/ 11 h 16"/>
                <a:gd name="T30" fmla="*/ 2 w 12"/>
                <a:gd name="T31" fmla="*/ 13 h 16"/>
                <a:gd name="T32" fmla="*/ 3 w 12"/>
                <a:gd name="T33" fmla="*/ 15 h 16"/>
                <a:gd name="T34" fmla="*/ 26 w 12"/>
                <a:gd name="T35" fmla="*/ 15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6"/>
                <a:gd name="T56" fmla="*/ 12 w 12"/>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6">
                  <a:moveTo>
                    <a:pt x="6" y="15"/>
                  </a:moveTo>
                  <a:lnTo>
                    <a:pt x="6" y="15"/>
                  </a:lnTo>
                  <a:lnTo>
                    <a:pt x="8" y="15"/>
                  </a:lnTo>
                  <a:lnTo>
                    <a:pt x="9" y="13"/>
                  </a:lnTo>
                  <a:lnTo>
                    <a:pt x="10" y="11"/>
                  </a:lnTo>
                  <a:lnTo>
                    <a:pt x="11" y="8"/>
                  </a:lnTo>
                  <a:lnTo>
                    <a:pt x="10" y="4"/>
                  </a:lnTo>
                  <a:lnTo>
                    <a:pt x="9" y="2"/>
                  </a:lnTo>
                  <a:lnTo>
                    <a:pt x="8" y="0"/>
                  </a:lnTo>
                  <a:lnTo>
                    <a:pt x="6" y="0"/>
                  </a:lnTo>
                  <a:lnTo>
                    <a:pt x="3" y="0"/>
                  </a:lnTo>
                  <a:lnTo>
                    <a:pt x="2" y="2"/>
                  </a:lnTo>
                  <a:lnTo>
                    <a:pt x="0" y="4"/>
                  </a:lnTo>
                  <a:lnTo>
                    <a:pt x="0" y="8"/>
                  </a:lnTo>
                  <a:lnTo>
                    <a:pt x="0" y="11"/>
                  </a:lnTo>
                  <a:lnTo>
                    <a:pt x="2" y="13"/>
                  </a:lnTo>
                  <a:lnTo>
                    <a:pt x="3" y="15"/>
                  </a:lnTo>
                  <a:lnTo>
                    <a:pt x="6" y="15"/>
                  </a:lnTo>
                </a:path>
              </a:pathLst>
            </a:custGeom>
            <a:solidFill>
              <a:srgbClr val="5F5F5F"/>
            </a:solidFill>
            <a:ln w="9525" algn="ctr">
              <a:noFill/>
              <a:round/>
              <a:headEnd/>
              <a:tailEnd/>
            </a:ln>
          </p:spPr>
          <p:txBody>
            <a:bodyPr wrap="none" anchor="ctr" anchorCtr="1"/>
            <a:lstStyle/>
            <a:p>
              <a:endParaRPr lang="ko-KR" altLang="en-US"/>
            </a:p>
          </p:txBody>
        </p:sp>
        <p:sp>
          <p:nvSpPr>
            <p:cNvPr id="946" name="Freeform 81"/>
            <p:cNvSpPr>
              <a:spLocks/>
            </p:cNvSpPr>
            <p:nvPr/>
          </p:nvSpPr>
          <p:spPr bwMode="auto">
            <a:xfrm>
              <a:off x="3855" y="3942"/>
              <a:ext cx="15" cy="2"/>
            </a:xfrm>
            <a:custGeom>
              <a:avLst/>
              <a:gdLst>
                <a:gd name="T0" fmla="*/ 6 w 14"/>
                <a:gd name="T1" fmla="*/ 0 h 2"/>
                <a:gd name="T2" fmla="*/ 29 w 14"/>
                <a:gd name="T3" fmla="*/ 0 h 2"/>
                <a:gd name="T4" fmla="*/ 33 w 14"/>
                <a:gd name="T5" fmla="*/ 0 h 2"/>
                <a:gd name="T6" fmla="*/ 38 w 14"/>
                <a:gd name="T7" fmla="*/ 0 h 2"/>
                <a:gd name="T8" fmla="*/ 38 w 14"/>
                <a:gd name="T9" fmla="*/ 1 h 2"/>
                <a:gd name="T10" fmla="*/ 33 w 14"/>
                <a:gd name="T11" fmla="*/ 1 h 2"/>
                <a:gd name="T12" fmla="*/ 29 w 14"/>
                <a:gd name="T13" fmla="*/ 1 h 2"/>
                <a:gd name="T14" fmla="*/ 6 w 14"/>
                <a:gd name="T15" fmla="*/ 1 h 2"/>
                <a:gd name="T16" fmla="*/ 3 w 14"/>
                <a:gd name="T17" fmla="*/ 1 h 2"/>
                <a:gd name="T18" fmla="*/ 1 w 14"/>
                <a:gd name="T19" fmla="*/ 1 h 2"/>
                <a:gd name="T20" fmla="*/ 0 w 14"/>
                <a:gd name="T21" fmla="*/ 1 h 2"/>
                <a:gd name="T22" fmla="*/ 0 w 14"/>
                <a:gd name="T23" fmla="*/ 0 h 2"/>
                <a:gd name="T24" fmla="*/ 1 w 14"/>
                <a:gd name="T25" fmla="*/ 0 h 2"/>
                <a:gd name="T26" fmla="*/ 3 w 14"/>
                <a:gd name="T27" fmla="*/ 0 h 2"/>
                <a:gd name="T28" fmla="*/ 6 w 14"/>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
                <a:gd name="T47" fmla="*/ 14 w 14"/>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
                  <a:moveTo>
                    <a:pt x="6" y="0"/>
                  </a:moveTo>
                  <a:lnTo>
                    <a:pt x="9" y="0"/>
                  </a:lnTo>
                  <a:lnTo>
                    <a:pt x="11" y="0"/>
                  </a:lnTo>
                  <a:lnTo>
                    <a:pt x="13" y="0"/>
                  </a:lnTo>
                  <a:lnTo>
                    <a:pt x="13" y="1"/>
                  </a:lnTo>
                  <a:lnTo>
                    <a:pt x="11" y="1"/>
                  </a:lnTo>
                  <a:lnTo>
                    <a:pt x="9" y="1"/>
                  </a:lnTo>
                  <a:lnTo>
                    <a:pt x="6" y="1"/>
                  </a:lnTo>
                  <a:lnTo>
                    <a:pt x="3" y="1"/>
                  </a:lnTo>
                  <a:lnTo>
                    <a:pt x="1" y="1"/>
                  </a:lnTo>
                  <a:lnTo>
                    <a:pt x="0" y="1"/>
                  </a:lnTo>
                  <a:lnTo>
                    <a:pt x="0" y="0"/>
                  </a:lnTo>
                  <a:lnTo>
                    <a:pt x="1" y="0"/>
                  </a:lnTo>
                  <a:lnTo>
                    <a:pt x="3" y="0"/>
                  </a:lnTo>
                  <a:lnTo>
                    <a:pt x="6" y="0"/>
                  </a:lnTo>
                </a:path>
              </a:pathLst>
            </a:custGeom>
            <a:solidFill>
              <a:srgbClr val="5F5F5F"/>
            </a:solidFill>
            <a:ln w="9525" algn="ctr">
              <a:noFill/>
              <a:round/>
              <a:headEnd/>
              <a:tailEnd/>
            </a:ln>
          </p:spPr>
          <p:txBody>
            <a:bodyPr wrap="none" anchor="ctr" anchorCtr="1"/>
            <a:lstStyle/>
            <a:p>
              <a:endParaRPr lang="ko-KR" altLang="en-US"/>
            </a:p>
          </p:txBody>
        </p:sp>
        <p:sp>
          <p:nvSpPr>
            <p:cNvPr id="947" name="Freeform 82"/>
            <p:cNvSpPr>
              <a:spLocks/>
            </p:cNvSpPr>
            <p:nvPr/>
          </p:nvSpPr>
          <p:spPr bwMode="auto">
            <a:xfrm>
              <a:off x="3855" y="3943"/>
              <a:ext cx="22" cy="6"/>
            </a:xfrm>
            <a:custGeom>
              <a:avLst/>
              <a:gdLst>
                <a:gd name="T0" fmla="*/ 39 w 20"/>
                <a:gd name="T1" fmla="*/ 5 h 6"/>
                <a:gd name="T2" fmla="*/ 39 w 20"/>
                <a:gd name="T3" fmla="*/ 5 h 6"/>
                <a:gd name="T4" fmla="*/ 57 w 20"/>
                <a:gd name="T5" fmla="*/ 5 h 6"/>
                <a:gd name="T6" fmla="*/ 76 w 20"/>
                <a:gd name="T7" fmla="*/ 4 h 6"/>
                <a:gd name="T8" fmla="*/ 85 w 20"/>
                <a:gd name="T9" fmla="*/ 3 h 6"/>
                <a:gd name="T10" fmla="*/ 85 w 20"/>
                <a:gd name="T11" fmla="*/ 1 h 6"/>
                <a:gd name="T12" fmla="*/ 76 w 20"/>
                <a:gd name="T13" fmla="*/ 0 h 6"/>
                <a:gd name="T14" fmla="*/ 57 w 20"/>
                <a:gd name="T15" fmla="*/ 0 h 6"/>
                <a:gd name="T16" fmla="*/ 39 w 20"/>
                <a:gd name="T17" fmla="*/ 0 h 6"/>
                <a:gd name="T18" fmla="*/ 26 w 20"/>
                <a:gd name="T19" fmla="*/ 0 h 6"/>
                <a:gd name="T20" fmla="*/ 2 w 20"/>
                <a:gd name="T21" fmla="*/ 0 h 6"/>
                <a:gd name="T22" fmla="*/ 0 w 20"/>
                <a:gd name="T23" fmla="*/ 1 h 6"/>
                <a:gd name="T24" fmla="*/ 0 w 20"/>
                <a:gd name="T25" fmla="*/ 3 h 6"/>
                <a:gd name="T26" fmla="*/ 2 w 20"/>
                <a:gd name="T27" fmla="*/ 4 h 6"/>
                <a:gd name="T28" fmla="*/ 26 w 20"/>
                <a:gd name="T29" fmla="*/ 5 h 6"/>
                <a:gd name="T30" fmla="*/ 39 w 20"/>
                <a:gd name="T31" fmla="*/ 5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6"/>
                <a:gd name="T50" fmla="*/ 20 w 20"/>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6">
                  <a:moveTo>
                    <a:pt x="9" y="5"/>
                  </a:moveTo>
                  <a:lnTo>
                    <a:pt x="9" y="5"/>
                  </a:lnTo>
                  <a:lnTo>
                    <a:pt x="13" y="5"/>
                  </a:lnTo>
                  <a:lnTo>
                    <a:pt x="16" y="4"/>
                  </a:lnTo>
                  <a:lnTo>
                    <a:pt x="19" y="3"/>
                  </a:lnTo>
                  <a:lnTo>
                    <a:pt x="19" y="1"/>
                  </a:lnTo>
                  <a:lnTo>
                    <a:pt x="16" y="0"/>
                  </a:lnTo>
                  <a:lnTo>
                    <a:pt x="13" y="0"/>
                  </a:lnTo>
                  <a:lnTo>
                    <a:pt x="9" y="0"/>
                  </a:lnTo>
                  <a:lnTo>
                    <a:pt x="5" y="0"/>
                  </a:lnTo>
                  <a:lnTo>
                    <a:pt x="2" y="0"/>
                  </a:lnTo>
                  <a:lnTo>
                    <a:pt x="0" y="1"/>
                  </a:lnTo>
                  <a:lnTo>
                    <a:pt x="0" y="3"/>
                  </a:lnTo>
                  <a:lnTo>
                    <a:pt x="2" y="4"/>
                  </a:lnTo>
                  <a:lnTo>
                    <a:pt x="5" y="5"/>
                  </a:lnTo>
                  <a:lnTo>
                    <a:pt x="9" y="5"/>
                  </a:lnTo>
                </a:path>
              </a:pathLst>
            </a:custGeom>
            <a:solidFill>
              <a:srgbClr val="5F5F5F"/>
            </a:solidFill>
            <a:ln w="9525" algn="ctr">
              <a:noFill/>
              <a:round/>
              <a:headEnd/>
              <a:tailEnd/>
            </a:ln>
          </p:spPr>
          <p:txBody>
            <a:bodyPr wrap="none" anchor="ctr" anchorCtr="1"/>
            <a:lstStyle/>
            <a:p>
              <a:endParaRPr lang="ko-KR" altLang="en-US"/>
            </a:p>
          </p:txBody>
        </p:sp>
        <p:sp>
          <p:nvSpPr>
            <p:cNvPr id="948" name="Freeform 83"/>
            <p:cNvSpPr>
              <a:spLocks/>
            </p:cNvSpPr>
            <p:nvPr/>
          </p:nvSpPr>
          <p:spPr bwMode="auto">
            <a:xfrm>
              <a:off x="4074" y="3942"/>
              <a:ext cx="24" cy="1"/>
            </a:xfrm>
            <a:custGeom>
              <a:avLst/>
              <a:gdLst>
                <a:gd name="T0" fmla="*/ 41 w 22"/>
                <a:gd name="T1" fmla="*/ 0 h 1"/>
                <a:gd name="T2" fmla="*/ 58 w 22"/>
                <a:gd name="T3" fmla="*/ 0 h 1"/>
                <a:gd name="T4" fmla="*/ 74 w 22"/>
                <a:gd name="T5" fmla="*/ 0 h 1"/>
                <a:gd name="T6" fmla="*/ 81 w 22"/>
                <a:gd name="T7" fmla="*/ 0 h 1"/>
                <a:gd name="T8" fmla="*/ 82 w 22"/>
                <a:gd name="T9" fmla="*/ 0 h 1"/>
                <a:gd name="T10" fmla="*/ 81 w 22"/>
                <a:gd name="T11" fmla="*/ 0 h 1"/>
                <a:gd name="T12" fmla="*/ 74 w 22"/>
                <a:gd name="T13" fmla="*/ 0 h 1"/>
                <a:gd name="T14" fmla="*/ 58 w 22"/>
                <a:gd name="T15" fmla="*/ 0 h 1"/>
                <a:gd name="T16" fmla="*/ 41 w 22"/>
                <a:gd name="T17" fmla="*/ 0 h 1"/>
                <a:gd name="T18" fmla="*/ 27 w 22"/>
                <a:gd name="T19" fmla="*/ 0 h 1"/>
                <a:gd name="T20" fmla="*/ 3 w 22"/>
                <a:gd name="T21" fmla="*/ 0 h 1"/>
                <a:gd name="T22" fmla="*/ 2 w 22"/>
                <a:gd name="T23" fmla="*/ 0 h 1"/>
                <a:gd name="T24" fmla="*/ 0 w 22"/>
                <a:gd name="T25" fmla="*/ 0 h 1"/>
                <a:gd name="T26" fmla="*/ 2 w 22"/>
                <a:gd name="T27" fmla="*/ 0 h 1"/>
                <a:gd name="T28" fmla="*/ 3 w 22"/>
                <a:gd name="T29" fmla="*/ 0 h 1"/>
                <a:gd name="T30" fmla="*/ 27 w 22"/>
                <a:gd name="T31" fmla="*/ 0 h 1"/>
                <a:gd name="T32" fmla="*/ 41 w 2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
                <a:gd name="T53" fmla="*/ 22 w 2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
                  <a:moveTo>
                    <a:pt x="11" y="0"/>
                  </a:moveTo>
                  <a:lnTo>
                    <a:pt x="15" y="0"/>
                  </a:lnTo>
                  <a:lnTo>
                    <a:pt x="18" y="0"/>
                  </a:lnTo>
                  <a:lnTo>
                    <a:pt x="20" y="0"/>
                  </a:lnTo>
                  <a:lnTo>
                    <a:pt x="21" y="0"/>
                  </a:lnTo>
                  <a:lnTo>
                    <a:pt x="20" y="0"/>
                  </a:lnTo>
                  <a:lnTo>
                    <a:pt x="18" y="0"/>
                  </a:lnTo>
                  <a:lnTo>
                    <a:pt x="15" y="0"/>
                  </a:lnTo>
                  <a:lnTo>
                    <a:pt x="11" y="0"/>
                  </a:lnTo>
                  <a:lnTo>
                    <a:pt x="6" y="0"/>
                  </a:lnTo>
                  <a:lnTo>
                    <a:pt x="3" y="0"/>
                  </a:lnTo>
                  <a:lnTo>
                    <a:pt x="2" y="0"/>
                  </a:lnTo>
                  <a:lnTo>
                    <a:pt x="0" y="0"/>
                  </a:lnTo>
                  <a:lnTo>
                    <a:pt x="2" y="0"/>
                  </a:lnTo>
                  <a:lnTo>
                    <a:pt x="3" y="0"/>
                  </a:lnTo>
                  <a:lnTo>
                    <a:pt x="6" y="0"/>
                  </a:lnTo>
                  <a:lnTo>
                    <a:pt x="11" y="0"/>
                  </a:lnTo>
                </a:path>
              </a:pathLst>
            </a:custGeom>
            <a:solidFill>
              <a:srgbClr val="5F5F5F"/>
            </a:solidFill>
            <a:ln w="9525" algn="ctr">
              <a:noFill/>
              <a:round/>
              <a:headEnd/>
              <a:tailEnd/>
            </a:ln>
          </p:spPr>
          <p:txBody>
            <a:bodyPr wrap="none" anchor="ctr" anchorCtr="1"/>
            <a:lstStyle/>
            <a:p>
              <a:endParaRPr lang="ko-KR" altLang="en-US"/>
            </a:p>
          </p:txBody>
        </p:sp>
        <p:sp>
          <p:nvSpPr>
            <p:cNvPr id="949" name="Freeform 84"/>
            <p:cNvSpPr>
              <a:spLocks/>
            </p:cNvSpPr>
            <p:nvPr/>
          </p:nvSpPr>
          <p:spPr bwMode="auto">
            <a:xfrm>
              <a:off x="4074" y="3942"/>
              <a:ext cx="30" cy="7"/>
            </a:xfrm>
            <a:custGeom>
              <a:avLst/>
              <a:gdLst>
                <a:gd name="T0" fmla="*/ 41 w 28"/>
                <a:gd name="T1" fmla="*/ 6 h 7"/>
                <a:gd name="T2" fmla="*/ 41 w 28"/>
                <a:gd name="T3" fmla="*/ 6 h 7"/>
                <a:gd name="T4" fmla="*/ 58 w 28"/>
                <a:gd name="T5" fmla="*/ 6 h 7"/>
                <a:gd name="T6" fmla="*/ 71 w 28"/>
                <a:gd name="T7" fmla="*/ 5 h 7"/>
                <a:gd name="T8" fmla="*/ 77 w 28"/>
                <a:gd name="T9" fmla="*/ 4 h 7"/>
                <a:gd name="T10" fmla="*/ 81 w 28"/>
                <a:gd name="T11" fmla="*/ 3 h 7"/>
                <a:gd name="T12" fmla="*/ 77 w 28"/>
                <a:gd name="T13" fmla="*/ 1 h 7"/>
                <a:gd name="T14" fmla="*/ 71 w 28"/>
                <a:gd name="T15" fmla="*/ 0 h 7"/>
                <a:gd name="T16" fmla="*/ 58 w 28"/>
                <a:gd name="T17" fmla="*/ 0 h 7"/>
                <a:gd name="T18" fmla="*/ 41 w 28"/>
                <a:gd name="T19" fmla="*/ 0 h 7"/>
                <a:gd name="T20" fmla="*/ 27 w 28"/>
                <a:gd name="T21" fmla="*/ 0 h 7"/>
                <a:gd name="T22" fmla="*/ 4 w 28"/>
                <a:gd name="T23" fmla="*/ 0 h 7"/>
                <a:gd name="T24" fmla="*/ 2 w 28"/>
                <a:gd name="T25" fmla="*/ 1 h 7"/>
                <a:gd name="T26" fmla="*/ 0 w 28"/>
                <a:gd name="T27" fmla="*/ 3 h 7"/>
                <a:gd name="T28" fmla="*/ 2 w 28"/>
                <a:gd name="T29" fmla="*/ 4 h 7"/>
                <a:gd name="T30" fmla="*/ 4 w 28"/>
                <a:gd name="T31" fmla="*/ 5 h 7"/>
                <a:gd name="T32" fmla="*/ 27 w 28"/>
                <a:gd name="T33" fmla="*/ 6 h 7"/>
                <a:gd name="T34" fmla="*/ 41 w 28"/>
                <a:gd name="T35" fmla="*/ 6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7"/>
                <a:gd name="T56" fmla="*/ 28 w 28"/>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7">
                  <a:moveTo>
                    <a:pt x="14" y="6"/>
                  </a:moveTo>
                  <a:lnTo>
                    <a:pt x="14" y="6"/>
                  </a:lnTo>
                  <a:lnTo>
                    <a:pt x="19" y="6"/>
                  </a:lnTo>
                  <a:lnTo>
                    <a:pt x="23" y="5"/>
                  </a:lnTo>
                  <a:lnTo>
                    <a:pt x="26" y="4"/>
                  </a:lnTo>
                  <a:lnTo>
                    <a:pt x="27" y="3"/>
                  </a:lnTo>
                  <a:lnTo>
                    <a:pt x="26" y="1"/>
                  </a:lnTo>
                  <a:lnTo>
                    <a:pt x="23" y="0"/>
                  </a:lnTo>
                  <a:lnTo>
                    <a:pt x="19" y="0"/>
                  </a:lnTo>
                  <a:lnTo>
                    <a:pt x="14" y="0"/>
                  </a:lnTo>
                  <a:lnTo>
                    <a:pt x="8" y="0"/>
                  </a:lnTo>
                  <a:lnTo>
                    <a:pt x="4" y="0"/>
                  </a:lnTo>
                  <a:lnTo>
                    <a:pt x="2" y="1"/>
                  </a:lnTo>
                  <a:lnTo>
                    <a:pt x="0" y="3"/>
                  </a:lnTo>
                  <a:lnTo>
                    <a:pt x="2" y="4"/>
                  </a:lnTo>
                  <a:lnTo>
                    <a:pt x="4" y="5"/>
                  </a:lnTo>
                  <a:lnTo>
                    <a:pt x="8" y="6"/>
                  </a:lnTo>
                  <a:lnTo>
                    <a:pt x="14" y="6"/>
                  </a:lnTo>
                </a:path>
              </a:pathLst>
            </a:custGeom>
            <a:solidFill>
              <a:srgbClr val="5F5F5F"/>
            </a:solidFill>
            <a:ln w="9525" algn="ctr">
              <a:noFill/>
              <a:round/>
              <a:headEnd/>
              <a:tailEnd/>
            </a:ln>
          </p:spPr>
          <p:txBody>
            <a:bodyPr wrap="none" anchor="ctr" anchorCtr="1"/>
            <a:lstStyle/>
            <a:p>
              <a:endParaRPr lang="ko-KR" altLang="en-US"/>
            </a:p>
          </p:txBody>
        </p:sp>
        <p:sp>
          <p:nvSpPr>
            <p:cNvPr id="950" name="Freeform 85"/>
            <p:cNvSpPr>
              <a:spLocks/>
            </p:cNvSpPr>
            <p:nvPr/>
          </p:nvSpPr>
          <p:spPr bwMode="auto">
            <a:xfrm>
              <a:off x="4150" y="3871"/>
              <a:ext cx="18" cy="8"/>
            </a:xfrm>
            <a:custGeom>
              <a:avLst/>
              <a:gdLst>
                <a:gd name="T0" fmla="*/ 8 w 17"/>
                <a:gd name="T1" fmla="*/ 7 h 8"/>
                <a:gd name="T2" fmla="*/ 30 w 17"/>
                <a:gd name="T3" fmla="*/ 6 h 8"/>
                <a:gd name="T4" fmla="*/ 36 w 17"/>
                <a:gd name="T5" fmla="*/ 6 h 8"/>
                <a:gd name="T6" fmla="*/ 38 w 17"/>
                <a:gd name="T7" fmla="*/ 5 h 8"/>
                <a:gd name="T8" fmla="*/ 38 w 17"/>
                <a:gd name="T9" fmla="*/ 4 h 8"/>
                <a:gd name="T10" fmla="*/ 38 w 17"/>
                <a:gd name="T11" fmla="*/ 2 h 8"/>
                <a:gd name="T12" fmla="*/ 36 w 17"/>
                <a:gd name="T13" fmla="*/ 1 h 8"/>
                <a:gd name="T14" fmla="*/ 30 w 17"/>
                <a:gd name="T15" fmla="*/ 1 h 8"/>
                <a:gd name="T16" fmla="*/ 8 w 17"/>
                <a:gd name="T17" fmla="*/ 0 h 8"/>
                <a:gd name="T18" fmla="*/ 5 w 17"/>
                <a:gd name="T19" fmla="*/ 1 h 8"/>
                <a:gd name="T20" fmla="*/ 2 w 17"/>
                <a:gd name="T21" fmla="*/ 1 h 8"/>
                <a:gd name="T22" fmla="*/ 1 w 17"/>
                <a:gd name="T23" fmla="*/ 2 h 8"/>
                <a:gd name="T24" fmla="*/ 0 w 17"/>
                <a:gd name="T25" fmla="*/ 4 h 8"/>
                <a:gd name="T26" fmla="*/ 1 w 17"/>
                <a:gd name="T27" fmla="*/ 5 h 8"/>
                <a:gd name="T28" fmla="*/ 2 w 17"/>
                <a:gd name="T29" fmla="*/ 6 h 8"/>
                <a:gd name="T30" fmla="*/ 5 w 17"/>
                <a:gd name="T31" fmla="*/ 6 h 8"/>
                <a:gd name="T32" fmla="*/ 8 w 17"/>
                <a:gd name="T33" fmla="*/ 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8"/>
                <a:gd name="T53" fmla="*/ 17 w 17"/>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8">
                  <a:moveTo>
                    <a:pt x="8" y="7"/>
                  </a:moveTo>
                  <a:lnTo>
                    <a:pt x="12" y="6"/>
                  </a:lnTo>
                  <a:lnTo>
                    <a:pt x="15" y="6"/>
                  </a:lnTo>
                  <a:lnTo>
                    <a:pt x="16" y="5"/>
                  </a:lnTo>
                  <a:lnTo>
                    <a:pt x="16" y="4"/>
                  </a:lnTo>
                  <a:lnTo>
                    <a:pt x="16" y="2"/>
                  </a:lnTo>
                  <a:lnTo>
                    <a:pt x="15" y="1"/>
                  </a:lnTo>
                  <a:lnTo>
                    <a:pt x="12" y="1"/>
                  </a:lnTo>
                  <a:lnTo>
                    <a:pt x="8" y="0"/>
                  </a:lnTo>
                  <a:lnTo>
                    <a:pt x="5" y="1"/>
                  </a:lnTo>
                  <a:lnTo>
                    <a:pt x="2" y="1"/>
                  </a:lnTo>
                  <a:lnTo>
                    <a:pt x="1" y="2"/>
                  </a:lnTo>
                  <a:lnTo>
                    <a:pt x="0" y="4"/>
                  </a:lnTo>
                  <a:lnTo>
                    <a:pt x="1" y="5"/>
                  </a:lnTo>
                  <a:lnTo>
                    <a:pt x="2" y="6"/>
                  </a:lnTo>
                  <a:lnTo>
                    <a:pt x="5" y="6"/>
                  </a:lnTo>
                  <a:lnTo>
                    <a:pt x="8" y="7"/>
                  </a:lnTo>
                </a:path>
              </a:pathLst>
            </a:custGeom>
            <a:solidFill>
              <a:srgbClr val="5F5F5F"/>
            </a:solidFill>
            <a:ln w="9525" algn="ctr">
              <a:noFill/>
              <a:round/>
              <a:headEnd/>
              <a:tailEnd/>
            </a:ln>
          </p:spPr>
          <p:txBody>
            <a:bodyPr wrap="none" anchor="ctr" anchorCtr="1"/>
            <a:lstStyle/>
            <a:p>
              <a:endParaRPr lang="ko-KR" altLang="en-US"/>
            </a:p>
          </p:txBody>
        </p:sp>
        <p:sp>
          <p:nvSpPr>
            <p:cNvPr id="951" name="Freeform 86"/>
            <p:cNvSpPr>
              <a:spLocks/>
            </p:cNvSpPr>
            <p:nvPr/>
          </p:nvSpPr>
          <p:spPr bwMode="auto">
            <a:xfrm>
              <a:off x="4183" y="3819"/>
              <a:ext cx="23" cy="10"/>
            </a:xfrm>
            <a:custGeom>
              <a:avLst/>
              <a:gdLst>
                <a:gd name="T0" fmla="*/ 41 w 21"/>
                <a:gd name="T1" fmla="*/ 41 h 9"/>
                <a:gd name="T2" fmla="*/ 59 w 21"/>
                <a:gd name="T3" fmla="*/ 41 h 9"/>
                <a:gd name="T4" fmla="*/ 73 w 21"/>
                <a:gd name="T5" fmla="*/ 37 h 9"/>
                <a:gd name="T6" fmla="*/ 80 w 21"/>
                <a:gd name="T7" fmla="*/ 33 h 9"/>
                <a:gd name="T8" fmla="*/ 85 w 21"/>
                <a:gd name="T9" fmla="*/ 4 h 9"/>
                <a:gd name="T10" fmla="*/ 80 w 21"/>
                <a:gd name="T11" fmla="*/ 3 h 9"/>
                <a:gd name="T12" fmla="*/ 73 w 21"/>
                <a:gd name="T13" fmla="*/ 1 h 9"/>
                <a:gd name="T14" fmla="*/ 59 w 21"/>
                <a:gd name="T15" fmla="*/ 1 h 9"/>
                <a:gd name="T16" fmla="*/ 41 w 21"/>
                <a:gd name="T17" fmla="*/ 0 h 9"/>
                <a:gd name="T18" fmla="*/ 31 w 21"/>
                <a:gd name="T19" fmla="*/ 1 h 9"/>
                <a:gd name="T20" fmla="*/ 3 w 21"/>
                <a:gd name="T21" fmla="*/ 1 h 9"/>
                <a:gd name="T22" fmla="*/ 2 w 21"/>
                <a:gd name="T23" fmla="*/ 3 h 9"/>
                <a:gd name="T24" fmla="*/ 0 w 21"/>
                <a:gd name="T25" fmla="*/ 4 h 9"/>
                <a:gd name="T26" fmla="*/ 2 w 21"/>
                <a:gd name="T27" fmla="*/ 33 h 9"/>
                <a:gd name="T28" fmla="*/ 3 w 21"/>
                <a:gd name="T29" fmla="*/ 37 h 9"/>
                <a:gd name="T30" fmla="*/ 31 w 21"/>
                <a:gd name="T31" fmla="*/ 41 h 9"/>
                <a:gd name="T32" fmla="*/ 41 w 21"/>
                <a:gd name="T33" fmla="*/ 4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9"/>
                <a:gd name="T53" fmla="*/ 21 w 21"/>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9">
                  <a:moveTo>
                    <a:pt x="10" y="8"/>
                  </a:moveTo>
                  <a:lnTo>
                    <a:pt x="14" y="8"/>
                  </a:lnTo>
                  <a:lnTo>
                    <a:pt x="17" y="7"/>
                  </a:lnTo>
                  <a:lnTo>
                    <a:pt x="19" y="6"/>
                  </a:lnTo>
                  <a:lnTo>
                    <a:pt x="20" y="4"/>
                  </a:lnTo>
                  <a:lnTo>
                    <a:pt x="19" y="3"/>
                  </a:lnTo>
                  <a:lnTo>
                    <a:pt x="17" y="1"/>
                  </a:lnTo>
                  <a:lnTo>
                    <a:pt x="14" y="1"/>
                  </a:lnTo>
                  <a:lnTo>
                    <a:pt x="10" y="0"/>
                  </a:lnTo>
                  <a:lnTo>
                    <a:pt x="7" y="1"/>
                  </a:lnTo>
                  <a:lnTo>
                    <a:pt x="3" y="1"/>
                  </a:lnTo>
                  <a:lnTo>
                    <a:pt x="2" y="3"/>
                  </a:lnTo>
                  <a:lnTo>
                    <a:pt x="0" y="4"/>
                  </a:lnTo>
                  <a:lnTo>
                    <a:pt x="2" y="6"/>
                  </a:lnTo>
                  <a:lnTo>
                    <a:pt x="3" y="7"/>
                  </a:lnTo>
                  <a:lnTo>
                    <a:pt x="7" y="8"/>
                  </a:lnTo>
                  <a:lnTo>
                    <a:pt x="10" y="8"/>
                  </a:lnTo>
                </a:path>
              </a:pathLst>
            </a:custGeom>
            <a:solidFill>
              <a:srgbClr val="5F5F5F"/>
            </a:solidFill>
            <a:ln w="9525" algn="ctr">
              <a:noFill/>
              <a:round/>
              <a:headEnd/>
              <a:tailEnd/>
            </a:ln>
          </p:spPr>
          <p:txBody>
            <a:bodyPr wrap="none" anchor="ctr" anchorCtr="1"/>
            <a:lstStyle/>
            <a:p>
              <a:endParaRPr lang="ko-KR" altLang="en-US"/>
            </a:p>
          </p:txBody>
        </p:sp>
        <p:sp>
          <p:nvSpPr>
            <p:cNvPr id="952" name="Freeform 87"/>
            <p:cNvSpPr>
              <a:spLocks/>
            </p:cNvSpPr>
            <p:nvPr/>
          </p:nvSpPr>
          <p:spPr bwMode="auto">
            <a:xfrm>
              <a:off x="4276" y="3735"/>
              <a:ext cx="16" cy="8"/>
            </a:xfrm>
            <a:custGeom>
              <a:avLst/>
              <a:gdLst>
                <a:gd name="T0" fmla="*/ 49 w 14"/>
                <a:gd name="T1" fmla="*/ 7 h 8"/>
                <a:gd name="T2" fmla="*/ 73 w 14"/>
                <a:gd name="T3" fmla="*/ 7 h 8"/>
                <a:gd name="T4" fmla="*/ 95 w 14"/>
                <a:gd name="T5" fmla="*/ 6 h 8"/>
                <a:gd name="T6" fmla="*/ 109 w 14"/>
                <a:gd name="T7" fmla="*/ 5 h 8"/>
                <a:gd name="T8" fmla="*/ 109 w 14"/>
                <a:gd name="T9" fmla="*/ 4 h 8"/>
                <a:gd name="T10" fmla="*/ 109 w 14"/>
                <a:gd name="T11" fmla="*/ 3 h 8"/>
                <a:gd name="T12" fmla="*/ 95 w 14"/>
                <a:gd name="T13" fmla="*/ 1 h 8"/>
                <a:gd name="T14" fmla="*/ 73 w 14"/>
                <a:gd name="T15" fmla="*/ 1 h 8"/>
                <a:gd name="T16" fmla="*/ 49 w 14"/>
                <a:gd name="T17" fmla="*/ 0 h 8"/>
                <a:gd name="T18" fmla="*/ 3 w 14"/>
                <a:gd name="T19" fmla="*/ 1 h 8"/>
                <a:gd name="T20" fmla="*/ 1 w 14"/>
                <a:gd name="T21" fmla="*/ 1 h 8"/>
                <a:gd name="T22" fmla="*/ 0 w 14"/>
                <a:gd name="T23" fmla="*/ 3 h 8"/>
                <a:gd name="T24" fmla="*/ 0 w 14"/>
                <a:gd name="T25" fmla="*/ 4 h 8"/>
                <a:gd name="T26" fmla="*/ 0 w 14"/>
                <a:gd name="T27" fmla="*/ 5 h 8"/>
                <a:gd name="T28" fmla="*/ 1 w 14"/>
                <a:gd name="T29" fmla="*/ 6 h 8"/>
                <a:gd name="T30" fmla="*/ 3 w 14"/>
                <a:gd name="T31" fmla="*/ 7 h 8"/>
                <a:gd name="T32" fmla="*/ 49 w 14"/>
                <a:gd name="T33" fmla="*/ 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8"/>
                <a:gd name="T53" fmla="*/ 14 w 14"/>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8">
                  <a:moveTo>
                    <a:pt x="6" y="7"/>
                  </a:moveTo>
                  <a:lnTo>
                    <a:pt x="9" y="7"/>
                  </a:lnTo>
                  <a:lnTo>
                    <a:pt x="11" y="6"/>
                  </a:lnTo>
                  <a:lnTo>
                    <a:pt x="13" y="5"/>
                  </a:lnTo>
                  <a:lnTo>
                    <a:pt x="13" y="4"/>
                  </a:lnTo>
                  <a:lnTo>
                    <a:pt x="13" y="3"/>
                  </a:lnTo>
                  <a:lnTo>
                    <a:pt x="11" y="1"/>
                  </a:lnTo>
                  <a:lnTo>
                    <a:pt x="9" y="1"/>
                  </a:lnTo>
                  <a:lnTo>
                    <a:pt x="6" y="0"/>
                  </a:lnTo>
                  <a:lnTo>
                    <a:pt x="3" y="1"/>
                  </a:lnTo>
                  <a:lnTo>
                    <a:pt x="1" y="1"/>
                  </a:lnTo>
                  <a:lnTo>
                    <a:pt x="0" y="3"/>
                  </a:lnTo>
                  <a:lnTo>
                    <a:pt x="0" y="4"/>
                  </a:lnTo>
                  <a:lnTo>
                    <a:pt x="0" y="5"/>
                  </a:lnTo>
                  <a:lnTo>
                    <a:pt x="1" y="6"/>
                  </a:lnTo>
                  <a:lnTo>
                    <a:pt x="3" y="7"/>
                  </a:lnTo>
                  <a:lnTo>
                    <a:pt x="6" y="7"/>
                  </a:lnTo>
                </a:path>
              </a:pathLst>
            </a:custGeom>
            <a:solidFill>
              <a:srgbClr val="5F5F5F"/>
            </a:solidFill>
            <a:ln w="9525" algn="ctr">
              <a:noFill/>
              <a:round/>
              <a:headEnd/>
              <a:tailEnd/>
            </a:ln>
          </p:spPr>
          <p:txBody>
            <a:bodyPr wrap="none" anchor="ctr" anchorCtr="1"/>
            <a:lstStyle/>
            <a:p>
              <a:endParaRPr lang="ko-KR" altLang="en-US"/>
            </a:p>
          </p:txBody>
        </p:sp>
        <p:sp>
          <p:nvSpPr>
            <p:cNvPr id="953" name="Freeform 88"/>
            <p:cNvSpPr>
              <a:spLocks/>
            </p:cNvSpPr>
            <p:nvPr/>
          </p:nvSpPr>
          <p:spPr bwMode="auto">
            <a:xfrm>
              <a:off x="4276" y="3735"/>
              <a:ext cx="22" cy="14"/>
            </a:xfrm>
            <a:custGeom>
              <a:avLst/>
              <a:gdLst>
                <a:gd name="T0" fmla="*/ 39 w 20"/>
                <a:gd name="T1" fmla="*/ 13 h 14"/>
                <a:gd name="T2" fmla="*/ 39 w 20"/>
                <a:gd name="T3" fmla="*/ 13 h 14"/>
                <a:gd name="T4" fmla="*/ 57 w 20"/>
                <a:gd name="T5" fmla="*/ 13 h 14"/>
                <a:gd name="T6" fmla="*/ 76 w 20"/>
                <a:gd name="T7" fmla="*/ 11 h 14"/>
                <a:gd name="T8" fmla="*/ 85 w 20"/>
                <a:gd name="T9" fmla="*/ 9 h 14"/>
                <a:gd name="T10" fmla="*/ 85 w 20"/>
                <a:gd name="T11" fmla="*/ 7 h 14"/>
                <a:gd name="T12" fmla="*/ 85 w 20"/>
                <a:gd name="T13" fmla="*/ 5 h 14"/>
                <a:gd name="T14" fmla="*/ 76 w 20"/>
                <a:gd name="T15" fmla="*/ 2 h 14"/>
                <a:gd name="T16" fmla="*/ 57 w 20"/>
                <a:gd name="T17" fmla="*/ 1 h 14"/>
                <a:gd name="T18" fmla="*/ 39 w 20"/>
                <a:gd name="T19" fmla="*/ 0 h 14"/>
                <a:gd name="T20" fmla="*/ 26 w 20"/>
                <a:gd name="T21" fmla="*/ 1 h 14"/>
                <a:gd name="T22" fmla="*/ 2 w 20"/>
                <a:gd name="T23" fmla="*/ 2 h 14"/>
                <a:gd name="T24" fmla="*/ 0 w 20"/>
                <a:gd name="T25" fmla="*/ 5 h 14"/>
                <a:gd name="T26" fmla="*/ 0 w 20"/>
                <a:gd name="T27" fmla="*/ 7 h 14"/>
                <a:gd name="T28" fmla="*/ 0 w 20"/>
                <a:gd name="T29" fmla="*/ 9 h 14"/>
                <a:gd name="T30" fmla="*/ 2 w 20"/>
                <a:gd name="T31" fmla="*/ 11 h 14"/>
                <a:gd name="T32" fmla="*/ 26 w 20"/>
                <a:gd name="T33" fmla="*/ 13 h 14"/>
                <a:gd name="T34" fmla="*/ 39 w 20"/>
                <a:gd name="T35" fmla="*/ 1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4"/>
                <a:gd name="T56" fmla="*/ 20 w 2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4">
                  <a:moveTo>
                    <a:pt x="9" y="13"/>
                  </a:moveTo>
                  <a:lnTo>
                    <a:pt x="9" y="13"/>
                  </a:lnTo>
                  <a:lnTo>
                    <a:pt x="13" y="13"/>
                  </a:lnTo>
                  <a:lnTo>
                    <a:pt x="16" y="11"/>
                  </a:lnTo>
                  <a:lnTo>
                    <a:pt x="19" y="9"/>
                  </a:lnTo>
                  <a:lnTo>
                    <a:pt x="19" y="7"/>
                  </a:lnTo>
                  <a:lnTo>
                    <a:pt x="19" y="5"/>
                  </a:lnTo>
                  <a:lnTo>
                    <a:pt x="16" y="2"/>
                  </a:lnTo>
                  <a:lnTo>
                    <a:pt x="13" y="1"/>
                  </a:lnTo>
                  <a:lnTo>
                    <a:pt x="9" y="0"/>
                  </a:lnTo>
                  <a:lnTo>
                    <a:pt x="5" y="1"/>
                  </a:lnTo>
                  <a:lnTo>
                    <a:pt x="2" y="2"/>
                  </a:lnTo>
                  <a:lnTo>
                    <a:pt x="0" y="5"/>
                  </a:lnTo>
                  <a:lnTo>
                    <a:pt x="0" y="7"/>
                  </a:lnTo>
                  <a:lnTo>
                    <a:pt x="0" y="9"/>
                  </a:lnTo>
                  <a:lnTo>
                    <a:pt x="2" y="11"/>
                  </a:lnTo>
                  <a:lnTo>
                    <a:pt x="5" y="13"/>
                  </a:lnTo>
                  <a:lnTo>
                    <a:pt x="9" y="13"/>
                  </a:lnTo>
                </a:path>
              </a:pathLst>
            </a:custGeom>
            <a:solidFill>
              <a:srgbClr val="5F5F5F"/>
            </a:solidFill>
            <a:ln w="9525" algn="ctr">
              <a:noFill/>
              <a:round/>
              <a:headEnd/>
              <a:tailEnd/>
            </a:ln>
          </p:spPr>
          <p:txBody>
            <a:bodyPr wrap="none" anchor="ctr" anchorCtr="1"/>
            <a:lstStyle/>
            <a:p>
              <a:endParaRPr lang="ko-KR" altLang="en-US"/>
            </a:p>
          </p:txBody>
        </p:sp>
        <p:sp>
          <p:nvSpPr>
            <p:cNvPr id="954" name="Freeform 89"/>
            <p:cNvSpPr>
              <a:spLocks/>
            </p:cNvSpPr>
            <p:nvPr/>
          </p:nvSpPr>
          <p:spPr bwMode="auto">
            <a:xfrm>
              <a:off x="3449" y="2847"/>
              <a:ext cx="9" cy="10"/>
            </a:xfrm>
            <a:custGeom>
              <a:avLst/>
              <a:gdLst>
                <a:gd name="T0" fmla="*/ 3 w 8"/>
                <a:gd name="T1" fmla="*/ 9 h 10"/>
                <a:gd name="T2" fmla="*/ 34 w 8"/>
                <a:gd name="T3" fmla="*/ 8 h 10"/>
                <a:gd name="T4" fmla="*/ 38 w 8"/>
                <a:gd name="T5" fmla="*/ 8 h 10"/>
                <a:gd name="T6" fmla="*/ 38 w 8"/>
                <a:gd name="T7" fmla="*/ 6 h 10"/>
                <a:gd name="T8" fmla="*/ 43 w 8"/>
                <a:gd name="T9" fmla="*/ 4 h 10"/>
                <a:gd name="T10" fmla="*/ 38 w 8"/>
                <a:gd name="T11" fmla="*/ 3 h 10"/>
                <a:gd name="T12" fmla="*/ 38 w 8"/>
                <a:gd name="T13" fmla="*/ 1 h 10"/>
                <a:gd name="T14" fmla="*/ 34 w 8"/>
                <a:gd name="T15" fmla="*/ 1 h 10"/>
                <a:gd name="T16" fmla="*/ 3 w 8"/>
                <a:gd name="T17" fmla="*/ 0 h 10"/>
                <a:gd name="T18" fmla="*/ 2 w 8"/>
                <a:gd name="T19" fmla="*/ 1 h 10"/>
                <a:gd name="T20" fmla="*/ 1 w 8"/>
                <a:gd name="T21" fmla="*/ 1 h 10"/>
                <a:gd name="T22" fmla="*/ 1 w 8"/>
                <a:gd name="T23" fmla="*/ 3 h 10"/>
                <a:gd name="T24" fmla="*/ 0 w 8"/>
                <a:gd name="T25" fmla="*/ 4 h 10"/>
                <a:gd name="T26" fmla="*/ 1 w 8"/>
                <a:gd name="T27" fmla="*/ 6 h 10"/>
                <a:gd name="T28" fmla="*/ 1 w 8"/>
                <a:gd name="T29" fmla="*/ 8 h 10"/>
                <a:gd name="T30" fmla="*/ 2 w 8"/>
                <a:gd name="T31" fmla="*/ 8 h 10"/>
                <a:gd name="T32" fmla="*/ 3 w 8"/>
                <a:gd name="T33" fmla="*/ 9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0"/>
                <a:gd name="T53" fmla="*/ 8 w 8"/>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0">
                  <a:moveTo>
                    <a:pt x="3" y="9"/>
                  </a:moveTo>
                  <a:lnTo>
                    <a:pt x="5" y="8"/>
                  </a:lnTo>
                  <a:lnTo>
                    <a:pt x="6" y="8"/>
                  </a:lnTo>
                  <a:lnTo>
                    <a:pt x="6" y="6"/>
                  </a:lnTo>
                  <a:lnTo>
                    <a:pt x="7" y="4"/>
                  </a:lnTo>
                  <a:lnTo>
                    <a:pt x="6" y="3"/>
                  </a:lnTo>
                  <a:lnTo>
                    <a:pt x="6" y="1"/>
                  </a:lnTo>
                  <a:lnTo>
                    <a:pt x="5" y="1"/>
                  </a:lnTo>
                  <a:lnTo>
                    <a:pt x="3" y="0"/>
                  </a:lnTo>
                  <a:lnTo>
                    <a:pt x="2" y="1"/>
                  </a:lnTo>
                  <a:lnTo>
                    <a:pt x="1" y="1"/>
                  </a:lnTo>
                  <a:lnTo>
                    <a:pt x="1" y="3"/>
                  </a:lnTo>
                  <a:lnTo>
                    <a:pt x="0" y="4"/>
                  </a:lnTo>
                  <a:lnTo>
                    <a:pt x="1" y="6"/>
                  </a:lnTo>
                  <a:lnTo>
                    <a:pt x="1" y="8"/>
                  </a:lnTo>
                  <a:lnTo>
                    <a:pt x="2" y="8"/>
                  </a:lnTo>
                  <a:lnTo>
                    <a:pt x="3" y="9"/>
                  </a:lnTo>
                </a:path>
              </a:pathLst>
            </a:custGeom>
            <a:solidFill>
              <a:srgbClr val="5F5F5F"/>
            </a:solidFill>
            <a:ln w="9525" algn="ctr">
              <a:noFill/>
              <a:round/>
              <a:headEnd/>
              <a:tailEnd/>
            </a:ln>
          </p:spPr>
          <p:txBody>
            <a:bodyPr wrap="none" anchor="ctr" anchorCtr="1"/>
            <a:lstStyle/>
            <a:p>
              <a:endParaRPr lang="ko-KR" altLang="en-US"/>
            </a:p>
          </p:txBody>
        </p:sp>
        <p:sp>
          <p:nvSpPr>
            <p:cNvPr id="955" name="Freeform 90"/>
            <p:cNvSpPr>
              <a:spLocks/>
            </p:cNvSpPr>
            <p:nvPr/>
          </p:nvSpPr>
          <p:spPr bwMode="auto">
            <a:xfrm>
              <a:off x="3449" y="2847"/>
              <a:ext cx="16" cy="16"/>
            </a:xfrm>
            <a:custGeom>
              <a:avLst/>
              <a:gdLst>
                <a:gd name="T0" fmla="*/ 49 w 14"/>
                <a:gd name="T1" fmla="*/ 15 h 16"/>
                <a:gd name="T2" fmla="*/ 49 w 14"/>
                <a:gd name="T3" fmla="*/ 15 h 16"/>
                <a:gd name="T4" fmla="*/ 73 w 14"/>
                <a:gd name="T5" fmla="*/ 14 h 16"/>
                <a:gd name="T6" fmla="*/ 95 w 14"/>
                <a:gd name="T7" fmla="*/ 13 h 16"/>
                <a:gd name="T8" fmla="*/ 104 w 14"/>
                <a:gd name="T9" fmla="*/ 10 h 16"/>
                <a:gd name="T10" fmla="*/ 109 w 14"/>
                <a:gd name="T11" fmla="*/ 7 h 16"/>
                <a:gd name="T12" fmla="*/ 104 w 14"/>
                <a:gd name="T13" fmla="*/ 5 h 16"/>
                <a:gd name="T14" fmla="*/ 95 w 14"/>
                <a:gd name="T15" fmla="*/ 2 h 16"/>
                <a:gd name="T16" fmla="*/ 73 w 14"/>
                <a:gd name="T17" fmla="*/ 1 h 16"/>
                <a:gd name="T18" fmla="*/ 49 w 14"/>
                <a:gd name="T19" fmla="*/ 0 h 16"/>
                <a:gd name="T20" fmla="*/ 38 w 14"/>
                <a:gd name="T21" fmla="*/ 1 h 16"/>
                <a:gd name="T22" fmla="*/ 2 w 14"/>
                <a:gd name="T23" fmla="*/ 2 h 16"/>
                <a:gd name="T24" fmla="*/ 1 w 14"/>
                <a:gd name="T25" fmla="*/ 5 h 16"/>
                <a:gd name="T26" fmla="*/ 0 w 14"/>
                <a:gd name="T27" fmla="*/ 7 h 16"/>
                <a:gd name="T28" fmla="*/ 1 w 14"/>
                <a:gd name="T29" fmla="*/ 10 h 16"/>
                <a:gd name="T30" fmla="*/ 2 w 14"/>
                <a:gd name="T31" fmla="*/ 13 h 16"/>
                <a:gd name="T32" fmla="*/ 38 w 14"/>
                <a:gd name="T33" fmla="*/ 14 h 16"/>
                <a:gd name="T34" fmla="*/ 49 w 14"/>
                <a:gd name="T35" fmla="*/ 15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6"/>
                <a:gd name="T56" fmla="*/ 14 w 14"/>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6">
                  <a:moveTo>
                    <a:pt x="6" y="15"/>
                  </a:moveTo>
                  <a:lnTo>
                    <a:pt x="6" y="15"/>
                  </a:lnTo>
                  <a:lnTo>
                    <a:pt x="9" y="14"/>
                  </a:lnTo>
                  <a:lnTo>
                    <a:pt x="11" y="13"/>
                  </a:lnTo>
                  <a:lnTo>
                    <a:pt x="12" y="10"/>
                  </a:lnTo>
                  <a:lnTo>
                    <a:pt x="13" y="7"/>
                  </a:lnTo>
                  <a:lnTo>
                    <a:pt x="12" y="5"/>
                  </a:lnTo>
                  <a:lnTo>
                    <a:pt x="11" y="2"/>
                  </a:lnTo>
                  <a:lnTo>
                    <a:pt x="9" y="1"/>
                  </a:lnTo>
                  <a:lnTo>
                    <a:pt x="6" y="0"/>
                  </a:lnTo>
                  <a:lnTo>
                    <a:pt x="4" y="1"/>
                  </a:lnTo>
                  <a:lnTo>
                    <a:pt x="2" y="2"/>
                  </a:lnTo>
                  <a:lnTo>
                    <a:pt x="1" y="5"/>
                  </a:lnTo>
                  <a:lnTo>
                    <a:pt x="0" y="7"/>
                  </a:lnTo>
                  <a:lnTo>
                    <a:pt x="1" y="10"/>
                  </a:lnTo>
                  <a:lnTo>
                    <a:pt x="2" y="13"/>
                  </a:lnTo>
                  <a:lnTo>
                    <a:pt x="4" y="14"/>
                  </a:lnTo>
                  <a:lnTo>
                    <a:pt x="6" y="15"/>
                  </a:lnTo>
                </a:path>
              </a:pathLst>
            </a:custGeom>
            <a:solidFill>
              <a:srgbClr val="5F5F5F"/>
            </a:solidFill>
            <a:ln w="9525" algn="ctr">
              <a:noFill/>
              <a:round/>
              <a:headEnd/>
              <a:tailEnd/>
            </a:ln>
          </p:spPr>
          <p:txBody>
            <a:bodyPr wrap="none" anchor="ctr" anchorCtr="1"/>
            <a:lstStyle/>
            <a:p>
              <a:endParaRPr lang="ko-KR" altLang="en-US"/>
            </a:p>
          </p:txBody>
        </p:sp>
        <p:sp>
          <p:nvSpPr>
            <p:cNvPr id="956" name="Freeform 91"/>
            <p:cNvSpPr>
              <a:spLocks/>
            </p:cNvSpPr>
            <p:nvPr/>
          </p:nvSpPr>
          <p:spPr bwMode="auto">
            <a:xfrm>
              <a:off x="3410" y="2730"/>
              <a:ext cx="34" cy="90"/>
            </a:xfrm>
            <a:custGeom>
              <a:avLst/>
              <a:gdLst>
                <a:gd name="T0" fmla="*/ 79 w 31"/>
                <a:gd name="T1" fmla="*/ 0 h 90"/>
                <a:gd name="T2" fmla="*/ 76 w 31"/>
                <a:gd name="T3" fmla="*/ 0 h 90"/>
                <a:gd name="T4" fmla="*/ 66 w 31"/>
                <a:gd name="T5" fmla="*/ 0 h 90"/>
                <a:gd name="T6" fmla="*/ 55 w 31"/>
                <a:gd name="T7" fmla="*/ 0 h 90"/>
                <a:gd name="T8" fmla="*/ 42 w 31"/>
                <a:gd name="T9" fmla="*/ 1 h 90"/>
                <a:gd name="T10" fmla="*/ 35 w 31"/>
                <a:gd name="T11" fmla="*/ 2 h 90"/>
                <a:gd name="T12" fmla="*/ 29 w 31"/>
                <a:gd name="T13" fmla="*/ 3 h 90"/>
                <a:gd name="T14" fmla="*/ 3 w 31"/>
                <a:gd name="T15" fmla="*/ 5 h 90"/>
                <a:gd name="T16" fmla="*/ 3 w 31"/>
                <a:gd name="T17" fmla="*/ 7 h 90"/>
                <a:gd name="T18" fmla="*/ 3 w 31"/>
                <a:gd name="T19" fmla="*/ 12 h 90"/>
                <a:gd name="T20" fmla="*/ 1 w 31"/>
                <a:gd name="T21" fmla="*/ 23 h 90"/>
                <a:gd name="T22" fmla="*/ 0 w 31"/>
                <a:gd name="T23" fmla="*/ 37 h 90"/>
                <a:gd name="T24" fmla="*/ 2 w 31"/>
                <a:gd name="T25" fmla="*/ 46 h 90"/>
                <a:gd name="T26" fmla="*/ 3 w 31"/>
                <a:gd name="T27" fmla="*/ 50 h 90"/>
                <a:gd name="T28" fmla="*/ 3 w 31"/>
                <a:gd name="T29" fmla="*/ 51 h 90"/>
                <a:gd name="T30" fmla="*/ 3 w 31"/>
                <a:gd name="T31" fmla="*/ 52 h 90"/>
                <a:gd name="T32" fmla="*/ 3 w 31"/>
                <a:gd name="T33" fmla="*/ 52 h 90"/>
                <a:gd name="T34" fmla="*/ 3 w 31"/>
                <a:gd name="T35" fmla="*/ 55 h 90"/>
                <a:gd name="T36" fmla="*/ 2 w 31"/>
                <a:gd name="T37" fmla="*/ 56 h 90"/>
                <a:gd name="T38" fmla="*/ 1 w 31"/>
                <a:gd name="T39" fmla="*/ 59 h 90"/>
                <a:gd name="T40" fmla="*/ 1 w 31"/>
                <a:gd name="T41" fmla="*/ 63 h 90"/>
                <a:gd name="T42" fmla="*/ 3 w 31"/>
                <a:gd name="T43" fmla="*/ 68 h 90"/>
                <a:gd name="T44" fmla="*/ 29 w 31"/>
                <a:gd name="T45" fmla="*/ 77 h 90"/>
                <a:gd name="T46" fmla="*/ 38 w 31"/>
                <a:gd name="T47" fmla="*/ 84 h 90"/>
                <a:gd name="T48" fmla="*/ 55 w 31"/>
                <a:gd name="T49" fmla="*/ 88 h 90"/>
                <a:gd name="T50" fmla="*/ 60 w 31"/>
                <a:gd name="T51" fmla="*/ 89 h 90"/>
                <a:gd name="T52" fmla="*/ 72 w 31"/>
                <a:gd name="T53" fmla="*/ 88 h 90"/>
                <a:gd name="T54" fmla="*/ 79 w 31"/>
                <a:gd name="T55" fmla="*/ 85 h 90"/>
                <a:gd name="T56" fmla="*/ 83 w 31"/>
                <a:gd name="T57" fmla="*/ 82 h 90"/>
                <a:gd name="T58" fmla="*/ 87 w 31"/>
                <a:gd name="T59" fmla="*/ 75 h 90"/>
                <a:gd name="T60" fmla="*/ 91 w 31"/>
                <a:gd name="T61" fmla="*/ 65 h 90"/>
                <a:gd name="T62" fmla="*/ 87 w 31"/>
                <a:gd name="T63" fmla="*/ 55 h 90"/>
                <a:gd name="T64" fmla="*/ 87 w 31"/>
                <a:gd name="T65" fmla="*/ 52 h 90"/>
                <a:gd name="T66" fmla="*/ 110 w 31"/>
                <a:gd name="T67" fmla="*/ 38 h 90"/>
                <a:gd name="T68" fmla="*/ 110 w 31"/>
                <a:gd name="T69" fmla="*/ 37 h 90"/>
                <a:gd name="T70" fmla="*/ 114 w 31"/>
                <a:gd name="T71" fmla="*/ 30 h 90"/>
                <a:gd name="T72" fmla="*/ 114 w 31"/>
                <a:gd name="T73" fmla="*/ 24 h 90"/>
                <a:gd name="T74" fmla="*/ 124 w 31"/>
                <a:gd name="T75" fmla="*/ 22 h 90"/>
                <a:gd name="T76" fmla="*/ 124 w 31"/>
                <a:gd name="T77" fmla="*/ 19 h 90"/>
                <a:gd name="T78" fmla="*/ 124 w 31"/>
                <a:gd name="T79" fmla="*/ 12 h 90"/>
                <a:gd name="T80" fmla="*/ 124 w 31"/>
                <a:gd name="T81" fmla="*/ 5 h 90"/>
                <a:gd name="T82" fmla="*/ 133 w 31"/>
                <a:gd name="T83" fmla="*/ 0 h 90"/>
                <a:gd name="T84" fmla="*/ 124 w 31"/>
                <a:gd name="T85" fmla="*/ 1 h 90"/>
                <a:gd name="T86" fmla="*/ 110 w 31"/>
                <a:gd name="T87" fmla="*/ 1 h 90"/>
                <a:gd name="T88" fmla="*/ 91 w 31"/>
                <a:gd name="T89" fmla="*/ 1 h 90"/>
                <a:gd name="T90" fmla="*/ 79 w 31"/>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
                <a:gd name="T139" fmla="*/ 0 h 90"/>
                <a:gd name="T140" fmla="*/ 31 w 31"/>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 h="90">
                  <a:moveTo>
                    <a:pt x="18" y="0"/>
                  </a:moveTo>
                  <a:lnTo>
                    <a:pt x="17" y="0"/>
                  </a:lnTo>
                  <a:lnTo>
                    <a:pt x="15" y="0"/>
                  </a:lnTo>
                  <a:lnTo>
                    <a:pt x="13" y="0"/>
                  </a:lnTo>
                  <a:lnTo>
                    <a:pt x="10" y="1"/>
                  </a:lnTo>
                  <a:lnTo>
                    <a:pt x="8" y="2"/>
                  </a:lnTo>
                  <a:lnTo>
                    <a:pt x="6" y="3"/>
                  </a:lnTo>
                  <a:lnTo>
                    <a:pt x="3" y="5"/>
                  </a:lnTo>
                  <a:lnTo>
                    <a:pt x="3" y="7"/>
                  </a:lnTo>
                  <a:lnTo>
                    <a:pt x="3" y="12"/>
                  </a:lnTo>
                  <a:lnTo>
                    <a:pt x="1" y="23"/>
                  </a:lnTo>
                  <a:lnTo>
                    <a:pt x="0" y="37"/>
                  </a:lnTo>
                  <a:lnTo>
                    <a:pt x="2" y="46"/>
                  </a:lnTo>
                  <a:lnTo>
                    <a:pt x="3" y="50"/>
                  </a:lnTo>
                  <a:lnTo>
                    <a:pt x="3" y="51"/>
                  </a:lnTo>
                  <a:lnTo>
                    <a:pt x="3" y="52"/>
                  </a:lnTo>
                  <a:lnTo>
                    <a:pt x="3" y="55"/>
                  </a:lnTo>
                  <a:lnTo>
                    <a:pt x="2" y="56"/>
                  </a:lnTo>
                  <a:lnTo>
                    <a:pt x="1" y="59"/>
                  </a:lnTo>
                  <a:lnTo>
                    <a:pt x="1" y="63"/>
                  </a:lnTo>
                  <a:lnTo>
                    <a:pt x="3" y="68"/>
                  </a:lnTo>
                  <a:lnTo>
                    <a:pt x="6" y="77"/>
                  </a:lnTo>
                  <a:lnTo>
                    <a:pt x="9" y="84"/>
                  </a:lnTo>
                  <a:lnTo>
                    <a:pt x="13" y="88"/>
                  </a:lnTo>
                  <a:lnTo>
                    <a:pt x="14" y="89"/>
                  </a:lnTo>
                  <a:lnTo>
                    <a:pt x="16" y="88"/>
                  </a:lnTo>
                  <a:lnTo>
                    <a:pt x="18" y="85"/>
                  </a:lnTo>
                  <a:lnTo>
                    <a:pt x="19" y="82"/>
                  </a:lnTo>
                  <a:lnTo>
                    <a:pt x="20" y="75"/>
                  </a:lnTo>
                  <a:lnTo>
                    <a:pt x="21" y="65"/>
                  </a:lnTo>
                  <a:lnTo>
                    <a:pt x="20" y="55"/>
                  </a:lnTo>
                  <a:lnTo>
                    <a:pt x="20" y="52"/>
                  </a:lnTo>
                  <a:lnTo>
                    <a:pt x="25" y="38"/>
                  </a:lnTo>
                  <a:lnTo>
                    <a:pt x="25" y="37"/>
                  </a:lnTo>
                  <a:lnTo>
                    <a:pt x="26" y="30"/>
                  </a:lnTo>
                  <a:lnTo>
                    <a:pt x="26" y="24"/>
                  </a:lnTo>
                  <a:lnTo>
                    <a:pt x="28" y="22"/>
                  </a:lnTo>
                  <a:lnTo>
                    <a:pt x="28" y="19"/>
                  </a:lnTo>
                  <a:lnTo>
                    <a:pt x="28" y="12"/>
                  </a:lnTo>
                  <a:lnTo>
                    <a:pt x="28" y="5"/>
                  </a:lnTo>
                  <a:lnTo>
                    <a:pt x="30" y="0"/>
                  </a:lnTo>
                  <a:lnTo>
                    <a:pt x="28" y="1"/>
                  </a:lnTo>
                  <a:lnTo>
                    <a:pt x="25" y="1"/>
                  </a:lnTo>
                  <a:lnTo>
                    <a:pt x="21" y="1"/>
                  </a:lnTo>
                  <a:lnTo>
                    <a:pt x="18" y="0"/>
                  </a:lnTo>
                </a:path>
              </a:pathLst>
            </a:custGeom>
            <a:solidFill>
              <a:srgbClr val="5F5F5F"/>
            </a:solidFill>
            <a:ln w="9525" algn="ctr">
              <a:noFill/>
              <a:round/>
              <a:headEnd/>
              <a:tailEnd/>
            </a:ln>
          </p:spPr>
          <p:txBody>
            <a:bodyPr wrap="none" anchor="ctr" anchorCtr="1"/>
            <a:lstStyle/>
            <a:p>
              <a:endParaRPr lang="ko-KR" altLang="en-US"/>
            </a:p>
          </p:txBody>
        </p:sp>
        <p:sp>
          <p:nvSpPr>
            <p:cNvPr id="957" name="Freeform 92"/>
            <p:cNvSpPr>
              <a:spLocks/>
            </p:cNvSpPr>
            <p:nvPr/>
          </p:nvSpPr>
          <p:spPr bwMode="auto">
            <a:xfrm>
              <a:off x="3376" y="2830"/>
              <a:ext cx="28" cy="28"/>
            </a:xfrm>
            <a:custGeom>
              <a:avLst/>
              <a:gdLst>
                <a:gd name="T0" fmla="*/ 1 w 26"/>
                <a:gd name="T1" fmla="*/ 22 h 28"/>
                <a:gd name="T2" fmla="*/ 0 w 26"/>
                <a:gd name="T3" fmla="*/ 23 h 28"/>
                <a:gd name="T4" fmla="*/ 0 w 26"/>
                <a:gd name="T5" fmla="*/ 25 h 28"/>
                <a:gd name="T6" fmla="*/ 0 w 26"/>
                <a:gd name="T7" fmla="*/ 26 h 28"/>
                <a:gd name="T8" fmla="*/ 2 w 26"/>
                <a:gd name="T9" fmla="*/ 27 h 28"/>
                <a:gd name="T10" fmla="*/ 4 w 26"/>
                <a:gd name="T11" fmla="*/ 26 h 28"/>
                <a:gd name="T12" fmla="*/ 6 w 26"/>
                <a:gd name="T13" fmla="*/ 25 h 28"/>
                <a:gd name="T14" fmla="*/ 30 w 26"/>
                <a:gd name="T15" fmla="*/ 25 h 28"/>
                <a:gd name="T16" fmla="*/ 34 w 26"/>
                <a:gd name="T17" fmla="*/ 23 h 28"/>
                <a:gd name="T18" fmla="*/ 43 w 26"/>
                <a:gd name="T19" fmla="*/ 21 h 28"/>
                <a:gd name="T20" fmla="*/ 46 w 26"/>
                <a:gd name="T21" fmla="*/ 20 h 28"/>
                <a:gd name="T22" fmla="*/ 54 w 26"/>
                <a:gd name="T23" fmla="*/ 19 h 28"/>
                <a:gd name="T24" fmla="*/ 58 w 26"/>
                <a:gd name="T25" fmla="*/ 18 h 28"/>
                <a:gd name="T26" fmla="*/ 62 w 26"/>
                <a:gd name="T27" fmla="*/ 16 h 28"/>
                <a:gd name="T28" fmla="*/ 72 w 26"/>
                <a:gd name="T29" fmla="*/ 11 h 28"/>
                <a:gd name="T30" fmla="*/ 78 w 26"/>
                <a:gd name="T31" fmla="*/ 7 h 28"/>
                <a:gd name="T32" fmla="*/ 81 w 26"/>
                <a:gd name="T33" fmla="*/ 4 h 28"/>
                <a:gd name="T34" fmla="*/ 81 w 26"/>
                <a:gd name="T35" fmla="*/ 2 h 28"/>
                <a:gd name="T36" fmla="*/ 81 w 26"/>
                <a:gd name="T37" fmla="*/ 1 h 28"/>
                <a:gd name="T38" fmla="*/ 75 w 26"/>
                <a:gd name="T39" fmla="*/ 0 h 28"/>
                <a:gd name="T40" fmla="*/ 67 w 26"/>
                <a:gd name="T41" fmla="*/ 0 h 28"/>
                <a:gd name="T42" fmla="*/ 58 w 26"/>
                <a:gd name="T43" fmla="*/ 2 h 28"/>
                <a:gd name="T44" fmla="*/ 46 w 26"/>
                <a:gd name="T45" fmla="*/ 4 h 28"/>
                <a:gd name="T46" fmla="*/ 34 w 26"/>
                <a:gd name="T47" fmla="*/ 8 h 28"/>
                <a:gd name="T48" fmla="*/ 30 w 26"/>
                <a:gd name="T49" fmla="*/ 12 h 28"/>
                <a:gd name="T50" fmla="*/ 6 w 26"/>
                <a:gd name="T51" fmla="*/ 16 h 28"/>
                <a:gd name="T52" fmla="*/ 3 w 26"/>
                <a:gd name="T53" fmla="*/ 19 h 28"/>
                <a:gd name="T54" fmla="*/ 1 w 26"/>
                <a:gd name="T55" fmla="*/ 21 h 28"/>
                <a:gd name="T56" fmla="*/ 1 w 26"/>
                <a:gd name="T57" fmla="*/ 22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28"/>
                <a:gd name="T89" fmla="*/ 26 w 26"/>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28">
                  <a:moveTo>
                    <a:pt x="1" y="22"/>
                  </a:moveTo>
                  <a:lnTo>
                    <a:pt x="0" y="23"/>
                  </a:lnTo>
                  <a:lnTo>
                    <a:pt x="0" y="25"/>
                  </a:lnTo>
                  <a:lnTo>
                    <a:pt x="0" y="26"/>
                  </a:lnTo>
                  <a:lnTo>
                    <a:pt x="2" y="27"/>
                  </a:lnTo>
                  <a:lnTo>
                    <a:pt x="4" y="26"/>
                  </a:lnTo>
                  <a:lnTo>
                    <a:pt x="6" y="25"/>
                  </a:lnTo>
                  <a:lnTo>
                    <a:pt x="9" y="25"/>
                  </a:lnTo>
                  <a:lnTo>
                    <a:pt x="11" y="23"/>
                  </a:lnTo>
                  <a:lnTo>
                    <a:pt x="14" y="21"/>
                  </a:lnTo>
                  <a:lnTo>
                    <a:pt x="15" y="20"/>
                  </a:lnTo>
                  <a:lnTo>
                    <a:pt x="17" y="19"/>
                  </a:lnTo>
                  <a:lnTo>
                    <a:pt x="18" y="18"/>
                  </a:lnTo>
                  <a:lnTo>
                    <a:pt x="19" y="16"/>
                  </a:lnTo>
                  <a:lnTo>
                    <a:pt x="22" y="11"/>
                  </a:lnTo>
                  <a:lnTo>
                    <a:pt x="24" y="7"/>
                  </a:lnTo>
                  <a:lnTo>
                    <a:pt x="25" y="4"/>
                  </a:lnTo>
                  <a:lnTo>
                    <a:pt x="25" y="2"/>
                  </a:lnTo>
                  <a:lnTo>
                    <a:pt x="25" y="1"/>
                  </a:lnTo>
                  <a:lnTo>
                    <a:pt x="23" y="0"/>
                  </a:lnTo>
                  <a:lnTo>
                    <a:pt x="20" y="0"/>
                  </a:lnTo>
                  <a:lnTo>
                    <a:pt x="18" y="2"/>
                  </a:lnTo>
                  <a:lnTo>
                    <a:pt x="15" y="4"/>
                  </a:lnTo>
                  <a:lnTo>
                    <a:pt x="11" y="8"/>
                  </a:lnTo>
                  <a:lnTo>
                    <a:pt x="9" y="12"/>
                  </a:lnTo>
                  <a:lnTo>
                    <a:pt x="6" y="16"/>
                  </a:lnTo>
                  <a:lnTo>
                    <a:pt x="3" y="19"/>
                  </a:lnTo>
                  <a:lnTo>
                    <a:pt x="1" y="21"/>
                  </a:lnTo>
                  <a:lnTo>
                    <a:pt x="1" y="22"/>
                  </a:lnTo>
                </a:path>
              </a:pathLst>
            </a:custGeom>
            <a:solidFill>
              <a:srgbClr val="5F5F5F"/>
            </a:solidFill>
            <a:ln w="9525" algn="ctr">
              <a:noFill/>
              <a:round/>
              <a:headEnd/>
              <a:tailEnd/>
            </a:ln>
          </p:spPr>
          <p:txBody>
            <a:bodyPr wrap="none" anchor="ctr" anchorCtr="1"/>
            <a:lstStyle/>
            <a:p>
              <a:endParaRPr lang="ko-KR" altLang="en-US"/>
            </a:p>
          </p:txBody>
        </p:sp>
        <p:sp>
          <p:nvSpPr>
            <p:cNvPr id="958" name="Freeform 93"/>
            <p:cNvSpPr>
              <a:spLocks/>
            </p:cNvSpPr>
            <p:nvPr/>
          </p:nvSpPr>
          <p:spPr bwMode="auto">
            <a:xfrm>
              <a:off x="3434" y="2824"/>
              <a:ext cx="17" cy="19"/>
            </a:xfrm>
            <a:custGeom>
              <a:avLst/>
              <a:gdLst>
                <a:gd name="T0" fmla="*/ 54 w 15"/>
                <a:gd name="T1" fmla="*/ 0 h 19"/>
                <a:gd name="T2" fmla="*/ 42 w 15"/>
                <a:gd name="T3" fmla="*/ 0 h 19"/>
                <a:gd name="T4" fmla="*/ 33 w 15"/>
                <a:gd name="T5" fmla="*/ 1 h 19"/>
                <a:gd name="T6" fmla="*/ 1 w 15"/>
                <a:gd name="T7" fmla="*/ 2 h 19"/>
                <a:gd name="T8" fmla="*/ 0 w 15"/>
                <a:gd name="T9" fmla="*/ 5 h 19"/>
                <a:gd name="T10" fmla="*/ 1 w 15"/>
                <a:gd name="T11" fmla="*/ 8 h 19"/>
                <a:gd name="T12" fmla="*/ 1 w 15"/>
                <a:gd name="T13" fmla="*/ 12 h 19"/>
                <a:gd name="T14" fmla="*/ 2 w 15"/>
                <a:gd name="T15" fmla="*/ 16 h 19"/>
                <a:gd name="T16" fmla="*/ 33 w 15"/>
                <a:gd name="T17" fmla="*/ 18 h 19"/>
                <a:gd name="T18" fmla="*/ 54 w 15"/>
                <a:gd name="T19" fmla="*/ 18 h 19"/>
                <a:gd name="T20" fmla="*/ 78 w 15"/>
                <a:gd name="T21" fmla="*/ 17 h 19"/>
                <a:gd name="T22" fmla="*/ 97 w 15"/>
                <a:gd name="T23" fmla="*/ 14 h 19"/>
                <a:gd name="T24" fmla="*/ 100 w 15"/>
                <a:gd name="T25" fmla="*/ 12 h 19"/>
                <a:gd name="T26" fmla="*/ 97 w 15"/>
                <a:gd name="T27" fmla="*/ 9 h 19"/>
                <a:gd name="T28" fmla="*/ 78 w 15"/>
                <a:gd name="T29" fmla="*/ 5 h 19"/>
                <a:gd name="T30" fmla="*/ 61 w 15"/>
                <a:gd name="T31" fmla="*/ 2 h 19"/>
                <a:gd name="T32" fmla="*/ 54 w 1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9"/>
                <a:gd name="T53" fmla="*/ 15 w 1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9">
                  <a:moveTo>
                    <a:pt x="8" y="0"/>
                  </a:moveTo>
                  <a:lnTo>
                    <a:pt x="6" y="0"/>
                  </a:lnTo>
                  <a:lnTo>
                    <a:pt x="4" y="1"/>
                  </a:lnTo>
                  <a:lnTo>
                    <a:pt x="1" y="2"/>
                  </a:lnTo>
                  <a:lnTo>
                    <a:pt x="0" y="5"/>
                  </a:lnTo>
                  <a:lnTo>
                    <a:pt x="1" y="8"/>
                  </a:lnTo>
                  <a:lnTo>
                    <a:pt x="1" y="12"/>
                  </a:lnTo>
                  <a:lnTo>
                    <a:pt x="2" y="16"/>
                  </a:lnTo>
                  <a:lnTo>
                    <a:pt x="4" y="18"/>
                  </a:lnTo>
                  <a:lnTo>
                    <a:pt x="8" y="18"/>
                  </a:lnTo>
                  <a:lnTo>
                    <a:pt x="11" y="17"/>
                  </a:lnTo>
                  <a:lnTo>
                    <a:pt x="13" y="14"/>
                  </a:lnTo>
                  <a:lnTo>
                    <a:pt x="14" y="12"/>
                  </a:lnTo>
                  <a:lnTo>
                    <a:pt x="13" y="9"/>
                  </a:lnTo>
                  <a:lnTo>
                    <a:pt x="11" y="5"/>
                  </a:lnTo>
                  <a:lnTo>
                    <a:pt x="9" y="2"/>
                  </a:lnTo>
                  <a:lnTo>
                    <a:pt x="8" y="0"/>
                  </a:lnTo>
                </a:path>
              </a:pathLst>
            </a:custGeom>
            <a:solidFill>
              <a:srgbClr val="5F5F5F"/>
            </a:solidFill>
            <a:ln w="9525" algn="ctr">
              <a:noFill/>
              <a:round/>
              <a:headEnd/>
              <a:tailEnd/>
            </a:ln>
          </p:spPr>
          <p:txBody>
            <a:bodyPr wrap="none" anchor="ctr" anchorCtr="1"/>
            <a:lstStyle/>
            <a:p>
              <a:endParaRPr lang="ko-KR" altLang="en-US"/>
            </a:p>
          </p:txBody>
        </p:sp>
        <p:sp>
          <p:nvSpPr>
            <p:cNvPr id="959" name="Freeform 94"/>
            <p:cNvSpPr>
              <a:spLocks/>
            </p:cNvSpPr>
            <p:nvPr/>
          </p:nvSpPr>
          <p:spPr bwMode="auto">
            <a:xfrm>
              <a:off x="3442" y="2788"/>
              <a:ext cx="21" cy="14"/>
            </a:xfrm>
            <a:custGeom>
              <a:avLst/>
              <a:gdLst>
                <a:gd name="T0" fmla="*/ 42 w 19"/>
                <a:gd name="T1" fmla="*/ 13 h 14"/>
                <a:gd name="T2" fmla="*/ 62 w 19"/>
                <a:gd name="T3" fmla="*/ 12 h 14"/>
                <a:gd name="T4" fmla="*/ 76 w 19"/>
                <a:gd name="T5" fmla="*/ 11 h 14"/>
                <a:gd name="T6" fmla="*/ 84 w 19"/>
                <a:gd name="T7" fmla="*/ 9 h 14"/>
                <a:gd name="T8" fmla="*/ 90 w 19"/>
                <a:gd name="T9" fmla="*/ 6 h 14"/>
                <a:gd name="T10" fmla="*/ 84 w 19"/>
                <a:gd name="T11" fmla="*/ 4 h 14"/>
                <a:gd name="T12" fmla="*/ 76 w 19"/>
                <a:gd name="T13" fmla="*/ 2 h 14"/>
                <a:gd name="T14" fmla="*/ 62 w 19"/>
                <a:gd name="T15" fmla="*/ 1 h 14"/>
                <a:gd name="T16" fmla="*/ 42 w 19"/>
                <a:gd name="T17" fmla="*/ 0 h 14"/>
                <a:gd name="T18" fmla="*/ 31 w 19"/>
                <a:gd name="T19" fmla="*/ 1 h 14"/>
                <a:gd name="T20" fmla="*/ 3 w 19"/>
                <a:gd name="T21" fmla="*/ 2 h 14"/>
                <a:gd name="T22" fmla="*/ 1 w 19"/>
                <a:gd name="T23" fmla="*/ 4 h 14"/>
                <a:gd name="T24" fmla="*/ 0 w 19"/>
                <a:gd name="T25" fmla="*/ 6 h 14"/>
                <a:gd name="T26" fmla="*/ 1 w 19"/>
                <a:gd name="T27" fmla="*/ 9 h 14"/>
                <a:gd name="T28" fmla="*/ 3 w 19"/>
                <a:gd name="T29" fmla="*/ 11 h 14"/>
                <a:gd name="T30" fmla="*/ 31 w 19"/>
                <a:gd name="T31" fmla="*/ 12 h 14"/>
                <a:gd name="T32" fmla="*/ 42 w 19"/>
                <a:gd name="T33" fmla="*/ 1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4"/>
                <a:gd name="T53" fmla="*/ 19 w 19"/>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4">
                  <a:moveTo>
                    <a:pt x="9" y="13"/>
                  </a:moveTo>
                  <a:lnTo>
                    <a:pt x="13" y="12"/>
                  </a:lnTo>
                  <a:lnTo>
                    <a:pt x="15" y="11"/>
                  </a:lnTo>
                  <a:lnTo>
                    <a:pt x="17" y="9"/>
                  </a:lnTo>
                  <a:lnTo>
                    <a:pt x="18" y="6"/>
                  </a:lnTo>
                  <a:lnTo>
                    <a:pt x="17" y="4"/>
                  </a:lnTo>
                  <a:lnTo>
                    <a:pt x="15" y="2"/>
                  </a:lnTo>
                  <a:lnTo>
                    <a:pt x="13" y="1"/>
                  </a:lnTo>
                  <a:lnTo>
                    <a:pt x="9" y="0"/>
                  </a:lnTo>
                  <a:lnTo>
                    <a:pt x="6" y="1"/>
                  </a:lnTo>
                  <a:lnTo>
                    <a:pt x="3" y="2"/>
                  </a:lnTo>
                  <a:lnTo>
                    <a:pt x="1" y="4"/>
                  </a:lnTo>
                  <a:lnTo>
                    <a:pt x="0" y="6"/>
                  </a:lnTo>
                  <a:lnTo>
                    <a:pt x="1" y="9"/>
                  </a:lnTo>
                  <a:lnTo>
                    <a:pt x="3" y="11"/>
                  </a:lnTo>
                  <a:lnTo>
                    <a:pt x="6" y="12"/>
                  </a:lnTo>
                  <a:lnTo>
                    <a:pt x="9" y="13"/>
                  </a:lnTo>
                </a:path>
              </a:pathLst>
            </a:custGeom>
            <a:solidFill>
              <a:srgbClr val="5F5F5F"/>
            </a:solidFill>
            <a:ln w="9525" algn="ctr">
              <a:noFill/>
              <a:round/>
              <a:headEnd/>
              <a:tailEnd/>
            </a:ln>
          </p:spPr>
          <p:txBody>
            <a:bodyPr wrap="none" anchor="ctr" anchorCtr="1"/>
            <a:lstStyle/>
            <a:p>
              <a:endParaRPr lang="ko-KR" altLang="en-US"/>
            </a:p>
          </p:txBody>
        </p:sp>
        <p:sp>
          <p:nvSpPr>
            <p:cNvPr id="960" name="Freeform 95"/>
            <p:cNvSpPr>
              <a:spLocks/>
            </p:cNvSpPr>
            <p:nvPr/>
          </p:nvSpPr>
          <p:spPr bwMode="auto">
            <a:xfrm>
              <a:off x="3469" y="2819"/>
              <a:ext cx="16" cy="15"/>
            </a:xfrm>
            <a:custGeom>
              <a:avLst/>
              <a:gdLst>
                <a:gd name="T0" fmla="*/ 56 w 14"/>
                <a:gd name="T1" fmla="*/ 14 h 15"/>
                <a:gd name="T2" fmla="*/ 73 w 14"/>
                <a:gd name="T3" fmla="*/ 13 h 15"/>
                <a:gd name="T4" fmla="*/ 95 w 14"/>
                <a:gd name="T5" fmla="*/ 12 h 15"/>
                <a:gd name="T6" fmla="*/ 104 w 14"/>
                <a:gd name="T7" fmla="*/ 10 h 15"/>
                <a:gd name="T8" fmla="*/ 109 w 14"/>
                <a:gd name="T9" fmla="*/ 7 h 15"/>
                <a:gd name="T10" fmla="*/ 104 w 14"/>
                <a:gd name="T11" fmla="*/ 5 h 15"/>
                <a:gd name="T12" fmla="*/ 95 w 14"/>
                <a:gd name="T13" fmla="*/ 2 h 15"/>
                <a:gd name="T14" fmla="*/ 73 w 14"/>
                <a:gd name="T15" fmla="*/ 1 h 15"/>
                <a:gd name="T16" fmla="*/ 56 w 14"/>
                <a:gd name="T17" fmla="*/ 0 h 15"/>
                <a:gd name="T18" fmla="*/ 38 w 14"/>
                <a:gd name="T19" fmla="*/ 1 h 15"/>
                <a:gd name="T20" fmla="*/ 2 w 14"/>
                <a:gd name="T21" fmla="*/ 2 h 15"/>
                <a:gd name="T22" fmla="*/ 0 w 14"/>
                <a:gd name="T23" fmla="*/ 5 h 15"/>
                <a:gd name="T24" fmla="*/ 0 w 14"/>
                <a:gd name="T25" fmla="*/ 7 h 15"/>
                <a:gd name="T26" fmla="*/ 0 w 14"/>
                <a:gd name="T27" fmla="*/ 10 h 15"/>
                <a:gd name="T28" fmla="*/ 2 w 14"/>
                <a:gd name="T29" fmla="*/ 12 h 15"/>
                <a:gd name="T30" fmla="*/ 38 w 14"/>
                <a:gd name="T31" fmla="*/ 13 h 15"/>
                <a:gd name="T32" fmla="*/ 56 w 14"/>
                <a:gd name="T33" fmla="*/ 1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7" y="14"/>
                  </a:moveTo>
                  <a:lnTo>
                    <a:pt x="9" y="13"/>
                  </a:lnTo>
                  <a:lnTo>
                    <a:pt x="11" y="12"/>
                  </a:lnTo>
                  <a:lnTo>
                    <a:pt x="12" y="10"/>
                  </a:lnTo>
                  <a:lnTo>
                    <a:pt x="13" y="7"/>
                  </a:lnTo>
                  <a:lnTo>
                    <a:pt x="12" y="5"/>
                  </a:lnTo>
                  <a:lnTo>
                    <a:pt x="11" y="2"/>
                  </a:lnTo>
                  <a:lnTo>
                    <a:pt x="9" y="1"/>
                  </a:lnTo>
                  <a:lnTo>
                    <a:pt x="7" y="0"/>
                  </a:lnTo>
                  <a:lnTo>
                    <a:pt x="4" y="1"/>
                  </a:lnTo>
                  <a:lnTo>
                    <a:pt x="2" y="2"/>
                  </a:lnTo>
                  <a:lnTo>
                    <a:pt x="0" y="5"/>
                  </a:lnTo>
                  <a:lnTo>
                    <a:pt x="0" y="7"/>
                  </a:lnTo>
                  <a:lnTo>
                    <a:pt x="0" y="10"/>
                  </a:lnTo>
                  <a:lnTo>
                    <a:pt x="2" y="12"/>
                  </a:lnTo>
                  <a:lnTo>
                    <a:pt x="4" y="13"/>
                  </a:lnTo>
                  <a:lnTo>
                    <a:pt x="7" y="14"/>
                  </a:lnTo>
                </a:path>
              </a:pathLst>
            </a:custGeom>
            <a:solidFill>
              <a:srgbClr val="5F5F5F"/>
            </a:solidFill>
            <a:ln w="9525" algn="ctr">
              <a:noFill/>
              <a:round/>
              <a:headEnd/>
              <a:tailEnd/>
            </a:ln>
          </p:spPr>
          <p:txBody>
            <a:bodyPr wrap="none" anchor="ctr" anchorCtr="1"/>
            <a:lstStyle/>
            <a:p>
              <a:endParaRPr lang="ko-KR" altLang="en-US"/>
            </a:p>
          </p:txBody>
        </p:sp>
        <p:sp>
          <p:nvSpPr>
            <p:cNvPr id="961" name="Freeform 96"/>
            <p:cNvSpPr>
              <a:spLocks/>
            </p:cNvSpPr>
            <p:nvPr/>
          </p:nvSpPr>
          <p:spPr bwMode="auto">
            <a:xfrm>
              <a:off x="3441" y="2854"/>
              <a:ext cx="61" cy="43"/>
            </a:xfrm>
            <a:custGeom>
              <a:avLst/>
              <a:gdLst>
                <a:gd name="T0" fmla="*/ 147 w 56"/>
                <a:gd name="T1" fmla="*/ 1 h 42"/>
                <a:gd name="T2" fmla="*/ 106 w 56"/>
                <a:gd name="T3" fmla="*/ 7 h 42"/>
                <a:gd name="T4" fmla="*/ 74 w 56"/>
                <a:gd name="T5" fmla="*/ 9 h 42"/>
                <a:gd name="T6" fmla="*/ 5 w 56"/>
                <a:gd name="T7" fmla="*/ 15 h 42"/>
                <a:gd name="T8" fmla="*/ 5 w 56"/>
                <a:gd name="T9" fmla="*/ 17 h 42"/>
                <a:gd name="T10" fmla="*/ 2 w 56"/>
                <a:gd name="T11" fmla="*/ 39 h 42"/>
                <a:gd name="T12" fmla="*/ 0 w 56"/>
                <a:gd name="T13" fmla="*/ 44 h 42"/>
                <a:gd name="T14" fmla="*/ 3 w 56"/>
                <a:gd name="T15" fmla="*/ 47 h 42"/>
                <a:gd name="T16" fmla="*/ 5 w 56"/>
                <a:gd name="T17" fmla="*/ 46 h 42"/>
                <a:gd name="T18" fmla="*/ 32 w 56"/>
                <a:gd name="T19" fmla="*/ 46 h 42"/>
                <a:gd name="T20" fmla="*/ 41 w 56"/>
                <a:gd name="T21" fmla="*/ 45 h 42"/>
                <a:gd name="T22" fmla="*/ 53 w 56"/>
                <a:gd name="T23" fmla="*/ 45 h 42"/>
                <a:gd name="T24" fmla="*/ 58 w 56"/>
                <a:gd name="T25" fmla="*/ 44 h 42"/>
                <a:gd name="T26" fmla="*/ 69 w 56"/>
                <a:gd name="T27" fmla="*/ 44 h 42"/>
                <a:gd name="T28" fmla="*/ 74 w 56"/>
                <a:gd name="T29" fmla="*/ 44 h 42"/>
                <a:gd name="T30" fmla="*/ 75 w 56"/>
                <a:gd name="T31" fmla="*/ 44 h 42"/>
                <a:gd name="T32" fmla="*/ 75 w 56"/>
                <a:gd name="T33" fmla="*/ 45 h 42"/>
                <a:gd name="T34" fmla="*/ 75 w 56"/>
                <a:gd name="T35" fmla="*/ 48 h 42"/>
                <a:gd name="T36" fmla="*/ 81 w 56"/>
                <a:gd name="T37" fmla="*/ 52 h 42"/>
                <a:gd name="T38" fmla="*/ 89 w 56"/>
                <a:gd name="T39" fmla="*/ 54 h 42"/>
                <a:gd name="T40" fmla="*/ 97 w 56"/>
                <a:gd name="T41" fmla="*/ 54 h 42"/>
                <a:gd name="T42" fmla="*/ 114 w 56"/>
                <a:gd name="T43" fmla="*/ 55 h 42"/>
                <a:gd name="T44" fmla="*/ 124 w 56"/>
                <a:gd name="T45" fmla="*/ 56 h 42"/>
                <a:gd name="T46" fmla="*/ 127 w 56"/>
                <a:gd name="T47" fmla="*/ 56 h 42"/>
                <a:gd name="T48" fmla="*/ 136 w 56"/>
                <a:gd name="T49" fmla="*/ 57 h 42"/>
                <a:gd name="T50" fmla="*/ 147 w 56"/>
                <a:gd name="T51" fmla="*/ 56 h 42"/>
                <a:gd name="T52" fmla="*/ 150 w 56"/>
                <a:gd name="T53" fmla="*/ 55 h 42"/>
                <a:gd name="T54" fmla="*/ 160 w 56"/>
                <a:gd name="T55" fmla="*/ 53 h 42"/>
                <a:gd name="T56" fmla="*/ 160 w 56"/>
                <a:gd name="T57" fmla="*/ 48 h 42"/>
                <a:gd name="T58" fmla="*/ 160 w 56"/>
                <a:gd name="T59" fmla="*/ 45 h 42"/>
                <a:gd name="T60" fmla="*/ 150 w 56"/>
                <a:gd name="T61" fmla="*/ 42 h 42"/>
                <a:gd name="T62" fmla="*/ 160 w 56"/>
                <a:gd name="T63" fmla="*/ 40 h 42"/>
                <a:gd name="T64" fmla="*/ 163 w 56"/>
                <a:gd name="T65" fmla="*/ 41 h 42"/>
                <a:gd name="T66" fmla="*/ 175 w 56"/>
                <a:gd name="T67" fmla="*/ 44 h 42"/>
                <a:gd name="T68" fmla="*/ 178 w 56"/>
                <a:gd name="T69" fmla="*/ 46 h 42"/>
                <a:gd name="T70" fmla="*/ 191 w 56"/>
                <a:gd name="T71" fmla="*/ 47 h 42"/>
                <a:gd name="T72" fmla="*/ 207 w 56"/>
                <a:gd name="T73" fmla="*/ 44 h 42"/>
                <a:gd name="T74" fmla="*/ 211 w 56"/>
                <a:gd name="T75" fmla="*/ 38 h 42"/>
                <a:gd name="T76" fmla="*/ 218 w 56"/>
                <a:gd name="T77" fmla="*/ 15 h 42"/>
                <a:gd name="T78" fmla="*/ 208 w 56"/>
                <a:gd name="T79" fmla="*/ 10 h 42"/>
                <a:gd name="T80" fmla="*/ 194 w 56"/>
                <a:gd name="T81" fmla="*/ 8 h 42"/>
                <a:gd name="T82" fmla="*/ 194 w 56"/>
                <a:gd name="T83" fmla="*/ 6 h 42"/>
                <a:gd name="T84" fmla="*/ 185 w 56"/>
                <a:gd name="T85" fmla="*/ 3 h 42"/>
                <a:gd name="T86" fmla="*/ 178 w 56"/>
                <a:gd name="T87" fmla="*/ 3 h 42"/>
                <a:gd name="T88" fmla="*/ 170 w 56"/>
                <a:gd name="T89" fmla="*/ 2 h 42"/>
                <a:gd name="T90" fmla="*/ 161 w 56"/>
                <a:gd name="T91" fmla="*/ 1 h 42"/>
                <a:gd name="T92" fmla="*/ 160 w 56"/>
                <a:gd name="T93" fmla="*/ 0 h 42"/>
                <a:gd name="T94" fmla="*/ 147 w 56"/>
                <a:gd name="T95" fmla="*/ 1 h 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42"/>
                <a:gd name="T146" fmla="*/ 56 w 56"/>
                <a:gd name="T147" fmla="*/ 42 h 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42">
                  <a:moveTo>
                    <a:pt x="37" y="1"/>
                  </a:moveTo>
                  <a:lnTo>
                    <a:pt x="27" y="7"/>
                  </a:lnTo>
                  <a:lnTo>
                    <a:pt x="18" y="9"/>
                  </a:lnTo>
                  <a:lnTo>
                    <a:pt x="5" y="15"/>
                  </a:lnTo>
                  <a:lnTo>
                    <a:pt x="5" y="17"/>
                  </a:lnTo>
                  <a:lnTo>
                    <a:pt x="2" y="23"/>
                  </a:lnTo>
                  <a:lnTo>
                    <a:pt x="0" y="28"/>
                  </a:lnTo>
                  <a:lnTo>
                    <a:pt x="3" y="31"/>
                  </a:lnTo>
                  <a:lnTo>
                    <a:pt x="5" y="30"/>
                  </a:lnTo>
                  <a:lnTo>
                    <a:pt x="8" y="30"/>
                  </a:lnTo>
                  <a:lnTo>
                    <a:pt x="11" y="29"/>
                  </a:lnTo>
                  <a:lnTo>
                    <a:pt x="14" y="29"/>
                  </a:lnTo>
                  <a:lnTo>
                    <a:pt x="15" y="28"/>
                  </a:lnTo>
                  <a:lnTo>
                    <a:pt x="17" y="28"/>
                  </a:lnTo>
                  <a:lnTo>
                    <a:pt x="18" y="28"/>
                  </a:lnTo>
                  <a:lnTo>
                    <a:pt x="19" y="28"/>
                  </a:lnTo>
                  <a:lnTo>
                    <a:pt x="19" y="29"/>
                  </a:lnTo>
                  <a:lnTo>
                    <a:pt x="19" y="32"/>
                  </a:lnTo>
                  <a:lnTo>
                    <a:pt x="20" y="36"/>
                  </a:lnTo>
                  <a:lnTo>
                    <a:pt x="23" y="38"/>
                  </a:lnTo>
                  <a:lnTo>
                    <a:pt x="25" y="38"/>
                  </a:lnTo>
                  <a:lnTo>
                    <a:pt x="28" y="39"/>
                  </a:lnTo>
                  <a:lnTo>
                    <a:pt x="31" y="40"/>
                  </a:lnTo>
                  <a:lnTo>
                    <a:pt x="33" y="40"/>
                  </a:lnTo>
                  <a:lnTo>
                    <a:pt x="35" y="41"/>
                  </a:lnTo>
                  <a:lnTo>
                    <a:pt x="37" y="40"/>
                  </a:lnTo>
                  <a:lnTo>
                    <a:pt x="39" y="39"/>
                  </a:lnTo>
                  <a:lnTo>
                    <a:pt x="40" y="37"/>
                  </a:lnTo>
                  <a:lnTo>
                    <a:pt x="40" y="32"/>
                  </a:lnTo>
                  <a:lnTo>
                    <a:pt x="40" y="29"/>
                  </a:lnTo>
                  <a:lnTo>
                    <a:pt x="39" y="26"/>
                  </a:lnTo>
                  <a:lnTo>
                    <a:pt x="40" y="24"/>
                  </a:lnTo>
                  <a:lnTo>
                    <a:pt x="42" y="25"/>
                  </a:lnTo>
                  <a:lnTo>
                    <a:pt x="45" y="28"/>
                  </a:lnTo>
                  <a:lnTo>
                    <a:pt x="46" y="30"/>
                  </a:lnTo>
                  <a:lnTo>
                    <a:pt x="49" y="31"/>
                  </a:lnTo>
                  <a:lnTo>
                    <a:pt x="52" y="28"/>
                  </a:lnTo>
                  <a:lnTo>
                    <a:pt x="54" y="22"/>
                  </a:lnTo>
                  <a:lnTo>
                    <a:pt x="55" y="15"/>
                  </a:lnTo>
                  <a:lnTo>
                    <a:pt x="53" y="10"/>
                  </a:lnTo>
                  <a:lnTo>
                    <a:pt x="50" y="8"/>
                  </a:lnTo>
                  <a:lnTo>
                    <a:pt x="50" y="6"/>
                  </a:lnTo>
                  <a:lnTo>
                    <a:pt x="47" y="3"/>
                  </a:lnTo>
                  <a:lnTo>
                    <a:pt x="46" y="3"/>
                  </a:lnTo>
                  <a:lnTo>
                    <a:pt x="43" y="2"/>
                  </a:lnTo>
                  <a:lnTo>
                    <a:pt x="41" y="1"/>
                  </a:lnTo>
                  <a:lnTo>
                    <a:pt x="40" y="0"/>
                  </a:lnTo>
                  <a:lnTo>
                    <a:pt x="37" y="1"/>
                  </a:lnTo>
                </a:path>
              </a:pathLst>
            </a:custGeom>
            <a:solidFill>
              <a:srgbClr val="5F5F5F"/>
            </a:solidFill>
            <a:ln w="9525" algn="ctr">
              <a:noFill/>
              <a:round/>
              <a:headEnd/>
              <a:tailEnd/>
            </a:ln>
          </p:spPr>
          <p:txBody>
            <a:bodyPr wrap="none" anchor="ctr" anchorCtr="1"/>
            <a:lstStyle/>
            <a:p>
              <a:endParaRPr lang="ko-KR" altLang="en-US"/>
            </a:p>
          </p:txBody>
        </p:sp>
        <p:sp>
          <p:nvSpPr>
            <p:cNvPr id="962" name="Freeform 97"/>
            <p:cNvSpPr>
              <a:spLocks/>
            </p:cNvSpPr>
            <p:nvPr/>
          </p:nvSpPr>
          <p:spPr bwMode="auto">
            <a:xfrm>
              <a:off x="3325" y="3160"/>
              <a:ext cx="554" cy="404"/>
            </a:xfrm>
            <a:custGeom>
              <a:avLst/>
              <a:gdLst>
                <a:gd name="T0" fmla="*/ 430 w 503"/>
                <a:gd name="T1" fmla="*/ 126 h 403"/>
                <a:gd name="T2" fmla="*/ 499 w 503"/>
                <a:gd name="T3" fmla="*/ 106 h 403"/>
                <a:gd name="T4" fmla="*/ 564 w 503"/>
                <a:gd name="T5" fmla="*/ 85 h 403"/>
                <a:gd name="T6" fmla="*/ 633 w 503"/>
                <a:gd name="T7" fmla="*/ 69 h 403"/>
                <a:gd name="T8" fmla="*/ 697 w 503"/>
                <a:gd name="T9" fmla="*/ 51 h 403"/>
                <a:gd name="T10" fmla="*/ 803 w 503"/>
                <a:gd name="T11" fmla="*/ 49 h 403"/>
                <a:gd name="T12" fmla="*/ 911 w 503"/>
                <a:gd name="T13" fmla="*/ 60 h 403"/>
                <a:gd name="T14" fmla="*/ 933 w 503"/>
                <a:gd name="T15" fmla="*/ 51 h 403"/>
                <a:gd name="T16" fmla="*/ 937 w 503"/>
                <a:gd name="T17" fmla="*/ 33 h 403"/>
                <a:gd name="T18" fmla="*/ 1052 w 503"/>
                <a:gd name="T19" fmla="*/ 19 h 403"/>
                <a:gd name="T20" fmla="*/ 1026 w 503"/>
                <a:gd name="T21" fmla="*/ 11 h 403"/>
                <a:gd name="T22" fmla="*/ 1082 w 503"/>
                <a:gd name="T23" fmla="*/ 0 h 403"/>
                <a:gd name="T24" fmla="*/ 1138 w 503"/>
                <a:gd name="T25" fmla="*/ 3 h 403"/>
                <a:gd name="T26" fmla="*/ 1167 w 503"/>
                <a:gd name="T27" fmla="*/ 11 h 403"/>
                <a:gd name="T28" fmla="*/ 1182 w 503"/>
                <a:gd name="T29" fmla="*/ 4 h 403"/>
                <a:gd name="T30" fmla="*/ 1245 w 503"/>
                <a:gd name="T31" fmla="*/ 18 h 403"/>
                <a:gd name="T32" fmla="*/ 1340 w 503"/>
                <a:gd name="T33" fmla="*/ 15 h 403"/>
                <a:gd name="T34" fmla="*/ 1393 w 503"/>
                <a:gd name="T35" fmla="*/ 26 h 403"/>
                <a:gd name="T36" fmla="*/ 1344 w 503"/>
                <a:gd name="T37" fmla="*/ 42 h 403"/>
                <a:gd name="T38" fmla="*/ 1389 w 503"/>
                <a:gd name="T39" fmla="*/ 63 h 403"/>
                <a:gd name="T40" fmla="*/ 1520 w 503"/>
                <a:gd name="T41" fmla="*/ 82 h 403"/>
                <a:gd name="T42" fmla="*/ 1605 w 503"/>
                <a:gd name="T43" fmla="*/ 69 h 403"/>
                <a:gd name="T44" fmla="*/ 1652 w 503"/>
                <a:gd name="T45" fmla="*/ 9 h 403"/>
                <a:gd name="T46" fmla="*/ 1755 w 503"/>
                <a:gd name="T47" fmla="*/ 13 h 403"/>
                <a:gd name="T48" fmla="*/ 1755 w 503"/>
                <a:gd name="T49" fmla="*/ 39 h 403"/>
                <a:gd name="T50" fmla="*/ 1832 w 503"/>
                <a:gd name="T51" fmla="*/ 50 h 403"/>
                <a:gd name="T52" fmla="*/ 1898 w 503"/>
                <a:gd name="T53" fmla="*/ 70 h 403"/>
                <a:gd name="T54" fmla="*/ 1941 w 503"/>
                <a:gd name="T55" fmla="*/ 96 h 403"/>
                <a:gd name="T56" fmla="*/ 2018 w 503"/>
                <a:gd name="T57" fmla="*/ 111 h 403"/>
                <a:gd name="T58" fmla="*/ 2255 w 503"/>
                <a:gd name="T59" fmla="*/ 168 h 403"/>
                <a:gd name="T60" fmla="*/ 2323 w 503"/>
                <a:gd name="T61" fmla="*/ 192 h 403"/>
                <a:gd name="T62" fmla="*/ 2355 w 503"/>
                <a:gd name="T63" fmla="*/ 277 h 403"/>
                <a:gd name="T64" fmla="*/ 2313 w 503"/>
                <a:gd name="T65" fmla="*/ 297 h 403"/>
                <a:gd name="T66" fmla="*/ 2215 w 503"/>
                <a:gd name="T67" fmla="*/ 326 h 403"/>
                <a:gd name="T68" fmla="*/ 2132 w 503"/>
                <a:gd name="T69" fmla="*/ 355 h 403"/>
                <a:gd name="T70" fmla="*/ 2149 w 503"/>
                <a:gd name="T71" fmla="*/ 389 h 403"/>
                <a:gd name="T72" fmla="*/ 2011 w 503"/>
                <a:gd name="T73" fmla="*/ 408 h 403"/>
                <a:gd name="T74" fmla="*/ 1915 w 503"/>
                <a:gd name="T75" fmla="*/ 417 h 403"/>
                <a:gd name="T76" fmla="*/ 1856 w 503"/>
                <a:gd name="T77" fmla="*/ 408 h 403"/>
                <a:gd name="T78" fmla="*/ 1768 w 503"/>
                <a:gd name="T79" fmla="*/ 406 h 403"/>
                <a:gd name="T80" fmla="*/ 1709 w 503"/>
                <a:gd name="T81" fmla="*/ 404 h 403"/>
                <a:gd name="T82" fmla="*/ 1593 w 503"/>
                <a:gd name="T83" fmla="*/ 398 h 403"/>
                <a:gd name="T84" fmla="*/ 1349 w 503"/>
                <a:gd name="T85" fmla="*/ 344 h 403"/>
                <a:gd name="T86" fmla="*/ 1214 w 503"/>
                <a:gd name="T87" fmla="*/ 318 h 403"/>
                <a:gd name="T88" fmla="*/ 1004 w 503"/>
                <a:gd name="T89" fmla="*/ 304 h 403"/>
                <a:gd name="T90" fmla="*/ 877 w 503"/>
                <a:gd name="T91" fmla="*/ 311 h 403"/>
                <a:gd name="T92" fmla="*/ 620 w 503"/>
                <a:gd name="T93" fmla="*/ 337 h 403"/>
                <a:gd name="T94" fmla="*/ 542 w 503"/>
                <a:gd name="T95" fmla="*/ 351 h 403"/>
                <a:gd name="T96" fmla="*/ 475 w 503"/>
                <a:gd name="T97" fmla="*/ 350 h 403"/>
                <a:gd name="T98" fmla="*/ 322 w 503"/>
                <a:gd name="T99" fmla="*/ 354 h 403"/>
                <a:gd name="T100" fmla="*/ 236 w 503"/>
                <a:gd name="T101" fmla="*/ 363 h 403"/>
                <a:gd name="T102" fmla="*/ 160 w 503"/>
                <a:gd name="T103" fmla="*/ 362 h 403"/>
                <a:gd name="T104" fmla="*/ 140 w 503"/>
                <a:gd name="T105" fmla="*/ 352 h 403"/>
                <a:gd name="T106" fmla="*/ 82 w 503"/>
                <a:gd name="T107" fmla="*/ 352 h 403"/>
                <a:gd name="T108" fmla="*/ 112 w 503"/>
                <a:gd name="T109" fmla="*/ 337 h 403"/>
                <a:gd name="T110" fmla="*/ 93 w 503"/>
                <a:gd name="T111" fmla="*/ 289 h 403"/>
                <a:gd name="T112" fmla="*/ 34 w 503"/>
                <a:gd name="T113" fmla="*/ 252 h 403"/>
                <a:gd name="T114" fmla="*/ 34 w 503"/>
                <a:gd name="T115" fmla="*/ 218 h 403"/>
                <a:gd name="T116" fmla="*/ 0 w 503"/>
                <a:gd name="T117" fmla="*/ 166 h 403"/>
                <a:gd name="T118" fmla="*/ 93 w 503"/>
                <a:gd name="T119" fmla="*/ 145 h 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3"/>
                <a:gd name="T181" fmla="*/ 0 h 403"/>
                <a:gd name="T182" fmla="*/ 503 w 503"/>
                <a:gd name="T183" fmla="*/ 403 h 4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3" h="403">
                  <a:moveTo>
                    <a:pt x="30" y="136"/>
                  </a:moveTo>
                  <a:lnTo>
                    <a:pt x="58" y="134"/>
                  </a:lnTo>
                  <a:lnTo>
                    <a:pt x="90" y="129"/>
                  </a:lnTo>
                  <a:lnTo>
                    <a:pt x="90" y="128"/>
                  </a:lnTo>
                  <a:lnTo>
                    <a:pt x="92" y="126"/>
                  </a:lnTo>
                  <a:lnTo>
                    <a:pt x="95" y="122"/>
                  </a:lnTo>
                  <a:lnTo>
                    <a:pt x="99" y="118"/>
                  </a:lnTo>
                  <a:lnTo>
                    <a:pt x="102" y="114"/>
                  </a:lnTo>
                  <a:lnTo>
                    <a:pt x="105" y="110"/>
                  </a:lnTo>
                  <a:lnTo>
                    <a:pt x="107" y="106"/>
                  </a:lnTo>
                  <a:lnTo>
                    <a:pt x="107" y="103"/>
                  </a:lnTo>
                  <a:lnTo>
                    <a:pt x="108" y="97"/>
                  </a:lnTo>
                  <a:lnTo>
                    <a:pt x="110" y="90"/>
                  </a:lnTo>
                  <a:lnTo>
                    <a:pt x="115" y="86"/>
                  </a:lnTo>
                  <a:lnTo>
                    <a:pt x="121" y="85"/>
                  </a:lnTo>
                  <a:lnTo>
                    <a:pt x="126" y="85"/>
                  </a:lnTo>
                  <a:lnTo>
                    <a:pt x="126" y="82"/>
                  </a:lnTo>
                  <a:lnTo>
                    <a:pt x="126" y="77"/>
                  </a:lnTo>
                  <a:lnTo>
                    <a:pt x="128" y="71"/>
                  </a:lnTo>
                  <a:lnTo>
                    <a:pt x="134" y="69"/>
                  </a:lnTo>
                  <a:lnTo>
                    <a:pt x="135" y="67"/>
                  </a:lnTo>
                  <a:lnTo>
                    <a:pt x="136" y="65"/>
                  </a:lnTo>
                  <a:lnTo>
                    <a:pt x="139" y="60"/>
                  </a:lnTo>
                  <a:lnTo>
                    <a:pt x="143" y="55"/>
                  </a:lnTo>
                  <a:lnTo>
                    <a:pt x="148" y="51"/>
                  </a:lnTo>
                  <a:lnTo>
                    <a:pt x="153" y="48"/>
                  </a:lnTo>
                  <a:lnTo>
                    <a:pt x="159" y="46"/>
                  </a:lnTo>
                  <a:lnTo>
                    <a:pt x="166" y="47"/>
                  </a:lnTo>
                  <a:lnTo>
                    <a:pt x="168" y="47"/>
                  </a:lnTo>
                  <a:lnTo>
                    <a:pt x="172" y="49"/>
                  </a:lnTo>
                  <a:lnTo>
                    <a:pt x="176" y="52"/>
                  </a:lnTo>
                  <a:lnTo>
                    <a:pt x="180" y="55"/>
                  </a:lnTo>
                  <a:lnTo>
                    <a:pt x="184" y="57"/>
                  </a:lnTo>
                  <a:lnTo>
                    <a:pt x="189" y="59"/>
                  </a:lnTo>
                  <a:lnTo>
                    <a:pt x="193" y="60"/>
                  </a:lnTo>
                  <a:lnTo>
                    <a:pt x="195" y="60"/>
                  </a:lnTo>
                  <a:lnTo>
                    <a:pt x="196" y="59"/>
                  </a:lnTo>
                  <a:lnTo>
                    <a:pt x="199" y="57"/>
                  </a:lnTo>
                  <a:lnTo>
                    <a:pt x="200" y="54"/>
                  </a:lnTo>
                  <a:lnTo>
                    <a:pt x="199" y="51"/>
                  </a:lnTo>
                  <a:lnTo>
                    <a:pt x="196" y="47"/>
                  </a:lnTo>
                  <a:lnTo>
                    <a:pt x="193" y="44"/>
                  </a:lnTo>
                  <a:lnTo>
                    <a:pt x="194" y="41"/>
                  </a:lnTo>
                  <a:lnTo>
                    <a:pt x="199" y="39"/>
                  </a:lnTo>
                  <a:lnTo>
                    <a:pt x="200" y="33"/>
                  </a:lnTo>
                  <a:lnTo>
                    <a:pt x="200" y="31"/>
                  </a:lnTo>
                  <a:lnTo>
                    <a:pt x="201" y="27"/>
                  </a:lnTo>
                  <a:lnTo>
                    <a:pt x="204" y="22"/>
                  </a:lnTo>
                  <a:lnTo>
                    <a:pt x="209" y="19"/>
                  </a:lnTo>
                  <a:lnTo>
                    <a:pt x="224" y="19"/>
                  </a:lnTo>
                  <a:lnTo>
                    <a:pt x="225" y="18"/>
                  </a:lnTo>
                  <a:lnTo>
                    <a:pt x="227" y="17"/>
                  </a:lnTo>
                  <a:lnTo>
                    <a:pt x="228" y="14"/>
                  </a:lnTo>
                  <a:lnTo>
                    <a:pt x="228" y="11"/>
                  </a:lnTo>
                  <a:lnTo>
                    <a:pt x="218" y="11"/>
                  </a:lnTo>
                  <a:lnTo>
                    <a:pt x="218" y="9"/>
                  </a:lnTo>
                  <a:lnTo>
                    <a:pt x="219" y="6"/>
                  </a:lnTo>
                  <a:lnTo>
                    <a:pt x="222" y="2"/>
                  </a:lnTo>
                  <a:lnTo>
                    <a:pt x="228" y="0"/>
                  </a:lnTo>
                  <a:lnTo>
                    <a:pt x="231" y="0"/>
                  </a:lnTo>
                  <a:lnTo>
                    <a:pt x="234" y="0"/>
                  </a:lnTo>
                  <a:lnTo>
                    <a:pt x="237" y="0"/>
                  </a:lnTo>
                  <a:lnTo>
                    <a:pt x="240" y="0"/>
                  </a:lnTo>
                  <a:lnTo>
                    <a:pt x="243" y="1"/>
                  </a:lnTo>
                  <a:lnTo>
                    <a:pt x="243" y="3"/>
                  </a:lnTo>
                  <a:lnTo>
                    <a:pt x="243" y="5"/>
                  </a:lnTo>
                  <a:lnTo>
                    <a:pt x="241" y="9"/>
                  </a:lnTo>
                  <a:lnTo>
                    <a:pt x="241" y="10"/>
                  </a:lnTo>
                  <a:lnTo>
                    <a:pt x="243" y="11"/>
                  </a:lnTo>
                  <a:lnTo>
                    <a:pt x="248" y="11"/>
                  </a:lnTo>
                  <a:lnTo>
                    <a:pt x="249" y="11"/>
                  </a:lnTo>
                  <a:lnTo>
                    <a:pt x="251" y="10"/>
                  </a:lnTo>
                  <a:lnTo>
                    <a:pt x="251" y="8"/>
                  </a:lnTo>
                  <a:lnTo>
                    <a:pt x="251" y="6"/>
                  </a:lnTo>
                  <a:lnTo>
                    <a:pt x="252" y="4"/>
                  </a:lnTo>
                  <a:lnTo>
                    <a:pt x="254" y="4"/>
                  </a:lnTo>
                  <a:lnTo>
                    <a:pt x="258" y="7"/>
                  </a:lnTo>
                  <a:lnTo>
                    <a:pt x="260" y="11"/>
                  </a:lnTo>
                  <a:lnTo>
                    <a:pt x="263" y="15"/>
                  </a:lnTo>
                  <a:lnTo>
                    <a:pt x="264" y="18"/>
                  </a:lnTo>
                  <a:lnTo>
                    <a:pt x="264" y="19"/>
                  </a:lnTo>
                  <a:lnTo>
                    <a:pt x="277" y="15"/>
                  </a:lnTo>
                  <a:lnTo>
                    <a:pt x="279" y="15"/>
                  </a:lnTo>
                  <a:lnTo>
                    <a:pt x="282" y="14"/>
                  </a:lnTo>
                  <a:lnTo>
                    <a:pt x="285" y="15"/>
                  </a:lnTo>
                  <a:lnTo>
                    <a:pt x="289" y="15"/>
                  </a:lnTo>
                  <a:lnTo>
                    <a:pt x="292" y="17"/>
                  </a:lnTo>
                  <a:lnTo>
                    <a:pt x="294" y="18"/>
                  </a:lnTo>
                  <a:lnTo>
                    <a:pt x="296" y="21"/>
                  </a:lnTo>
                  <a:lnTo>
                    <a:pt x="298" y="26"/>
                  </a:lnTo>
                  <a:lnTo>
                    <a:pt x="299" y="29"/>
                  </a:lnTo>
                  <a:lnTo>
                    <a:pt x="297" y="32"/>
                  </a:lnTo>
                  <a:lnTo>
                    <a:pt x="295" y="33"/>
                  </a:lnTo>
                  <a:lnTo>
                    <a:pt x="291" y="35"/>
                  </a:lnTo>
                  <a:lnTo>
                    <a:pt x="287" y="42"/>
                  </a:lnTo>
                  <a:lnTo>
                    <a:pt x="283" y="48"/>
                  </a:lnTo>
                  <a:lnTo>
                    <a:pt x="282" y="52"/>
                  </a:lnTo>
                  <a:lnTo>
                    <a:pt x="285" y="55"/>
                  </a:lnTo>
                  <a:lnTo>
                    <a:pt x="290" y="58"/>
                  </a:lnTo>
                  <a:lnTo>
                    <a:pt x="296" y="63"/>
                  </a:lnTo>
                  <a:lnTo>
                    <a:pt x="304" y="69"/>
                  </a:lnTo>
                  <a:lnTo>
                    <a:pt x="312" y="73"/>
                  </a:lnTo>
                  <a:lnTo>
                    <a:pt x="319" y="78"/>
                  </a:lnTo>
                  <a:lnTo>
                    <a:pt x="323" y="81"/>
                  </a:lnTo>
                  <a:lnTo>
                    <a:pt x="325" y="82"/>
                  </a:lnTo>
                  <a:lnTo>
                    <a:pt x="326" y="82"/>
                  </a:lnTo>
                  <a:lnTo>
                    <a:pt x="330" y="83"/>
                  </a:lnTo>
                  <a:lnTo>
                    <a:pt x="334" y="82"/>
                  </a:lnTo>
                  <a:lnTo>
                    <a:pt x="339" y="78"/>
                  </a:lnTo>
                  <a:lnTo>
                    <a:pt x="343" y="69"/>
                  </a:lnTo>
                  <a:lnTo>
                    <a:pt x="347" y="56"/>
                  </a:lnTo>
                  <a:lnTo>
                    <a:pt x="349" y="46"/>
                  </a:lnTo>
                  <a:lnTo>
                    <a:pt x="350" y="42"/>
                  </a:lnTo>
                  <a:lnTo>
                    <a:pt x="353" y="11"/>
                  </a:lnTo>
                  <a:lnTo>
                    <a:pt x="353" y="9"/>
                  </a:lnTo>
                  <a:lnTo>
                    <a:pt x="353" y="5"/>
                  </a:lnTo>
                  <a:lnTo>
                    <a:pt x="356" y="0"/>
                  </a:lnTo>
                  <a:lnTo>
                    <a:pt x="363" y="0"/>
                  </a:lnTo>
                  <a:lnTo>
                    <a:pt x="370" y="6"/>
                  </a:lnTo>
                  <a:lnTo>
                    <a:pt x="373" y="13"/>
                  </a:lnTo>
                  <a:lnTo>
                    <a:pt x="373" y="20"/>
                  </a:lnTo>
                  <a:lnTo>
                    <a:pt x="372" y="23"/>
                  </a:lnTo>
                  <a:lnTo>
                    <a:pt x="372" y="26"/>
                  </a:lnTo>
                  <a:lnTo>
                    <a:pt x="372" y="33"/>
                  </a:lnTo>
                  <a:lnTo>
                    <a:pt x="373" y="39"/>
                  </a:lnTo>
                  <a:lnTo>
                    <a:pt x="376" y="42"/>
                  </a:lnTo>
                  <a:lnTo>
                    <a:pt x="380" y="41"/>
                  </a:lnTo>
                  <a:lnTo>
                    <a:pt x="385" y="41"/>
                  </a:lnTo>
                  <a:lnTo>
                    <a:pt x="388" y="44"/>
                  </a:lnTo>
                  <a:lnTo>
                    <a:pt x="390" y="50"/>
                  </a:lnTo>
                  <a:lnTo>
                    <a:pt x="393" y="57"/>
                  </a:lnTo>
                  <a:lnTo>
                    <a:pt x="397" y="62"/>
                  </a:lnTo>
                  <a:lnTo>
                    <a:pt x="401" y="66"/>
                  </a:lnTo>
                  <a:lnTo>
                    <a:pt x="402" y="67"/>
                  </a:lnTo>
                  <a:lnTo>
                    <a:pt x="404" y="70"/>
                  </a:lnTo>
                  <a:lnTo>
                    <a:pt x="406" y="77"/>
                  </a:lnTo>
                  <a:lnTo>
                    <a:pt x="409" y="85"/>
                  </a:lnTo>
                  <a:lnTo>
                    <a:pt x="410" y="90"/>
                  </a:lnTo>
                  <a:lnTo>
                    <a:pt x="412" y="93"/>
                  </a:lnTo>
                  <a:lnTo>
                    <a:pt x="414" y="96"/>
                  </a:lnTo>
                  <a:lnTo>
                    <a:pt x="417" y="100"/>
                  </a:lnTo>
                  <a:lnTo>
                    <a:pt x="421" y="103"/>
                  </a:lnTo>
                  <a:lnTo>
                    <a:pt x="424" y="106"/>
                  </a:lnTo>
                  <a:lnTo>
                    <a:pt x="428" y="109"/>
                  </a:lnTo>
                  <a:lnTo>
                    <a:pt x="430" y="111"/>
                  </a:lnTo>
                  <a:lnTo>
                    <a:pt x="431" y="112"/>
                  </a:lnTo>
                  <a:lnTo>
                    <a:pt x="448" y="134"/>
                  </a:lnTo>
                  <a:lnTo>
                    <a:pt x="448" y="142"/>
                  </a:lnTo>
                  <a:lnTo>
                    <a:pt x="480" y="168"/>
                  </a:lnTo>
                  <a:lnTo>
                    <a:pt x="481" y="168"/>
                  </a:lnTo>
                  <a:lnTo>
                    <a:pt x="483" y="170"/>
                  </a:lnTo>
                  <a:lnTo>
                    <a:pt x="486" y="174"/>
                  </a:lnTo>
                  <a:lnTo>
                    <a:pt x="489" y="179"/>
                  </a:lnTo>
                  <a:lnTo>
                    <a:pt x="493" y="185"/>
                  </a:lnTo>
                  <a:lnTo>
                    <a:pt x="496" y="192"/>
                  </a:lnTo>
                  <a:lnTo>
                    <a:pt x="498" y="199"/>
                  </a:lnTo>
                  <a:lnTo>
                    <a:pt x="499" y="207"/>
                  </a:lnTo>
                  <a:lnTo>
                    <a:pt x="500" y="225"/>
                  </a:lnTo>
                  <a:lnTo>
                    <a:pt x="501" y="244"/>
                  </a:lnTo>
                  <a:lnTo>
                    <a:pt x="502" y="261"/>
                  </a:lnTo>
                  <a:lnTo>
                    <a:pt x="502" y="268"/>
                  </a:lnTo>
                  <a:lnTo>
                    <a:pt x="500" y="271"/>
                  </a:lnTo>
                  <a:lnTo>
                    <a:pt x="499" y="273"/>
                  </a:lnTo>
                  <a:lnTo>
                    <a:pt x="496" y="278"/>
                  </a:lnTo>
                  <a:lnTo>
                    <a:pt x="494" y="281"/>
                  </a:lnTo>
                  <a:lnTo>
                    <a:pt x="490" y="285"/>
                  </a:lnTo>
                  <a:lnTo>
                    <a:pt x="486" y="288"/>
                  </a:lnTo>
                  <a:lnTo>
                    <a:pt x="481" y="291"/>
                  </a:lnTo>
                  <a:lnTo>
                    <a:pt x="473" y="306"/>
                  </a:lnTo>
                  <a:lnTo>
                    <a:pt x="472" y="310"/>
                  </a:lnTo>
                  <a:lnTo>
                    <a:pt x="469" y="319"/>
                  </a:lnTo>
                  <a:lnTo>
                    <a:pt x="465" y="328"/>
                  </a:lnTo>
                  <a:lnTo>
                    <a:pt x="460" y="334"/>
                  </a:lnTo>
                  <a:lnTo>
                    <a:pt x="456" y="336"/>
                  </a:lnTo>
                  <a:lnTo>
                    <a:pt x="454" y="339"/>
                  </a:lnTo>
                  <a:lnTo>
                    <a:pt x="454" y="345"/>
                  </a:lnTo>
                  <a:lnTo>
                    <a:pt x="455" y="353"/>
                  </a:lnTo>
                  <a:lnTo>
                    <a:pt x="458" y="361"/>
                  </a:lnTo>
                  <a:lnTo>
                    <a:pt x="460" y="368"/>
                  </a:lnTo>
                  <a:lnTo>
                    <a:pt x="459" y="373"/>
                  </a:lnTo>
                  <a:lnTo>
                    <a:pt x="454" y="377"/>
                  </a:lnTo>
                  <a:lnTo>
                    <a:pt x="450" y="380"/>
                  </a:lnTo>
                  <a:lnTo>
                    <a:pt x="444" y="384"/>
                  </a:lnTo>
                  <a:lnTo>
                    <a:pt x="436" y="388"/>
                  </a:lnTo>
                  <a:lnTo>
                    <a:pt x="429" y="392"/>
                  </a:lnTo>
                  <a:lnTo>
                    <a:pt x="422" y="396"/>
                  </a:lnTo>
                  <a:lnTo>
                    <a:pt x="416" y="399"/>
                  </a:lnTo>
                  <a:lnTo>
                    <a:pt x="412" y="401"/>
                  </a:lnTo>
                  <a:lnTo>
                    <a:pt x="410" y="402"/>
                  </a:lnTo>
                  <a:lnTo>
                    <a:pt x="409" y="401"/>
                  </a:lnTo>
                  <a:lnTo>
                    <a:pt x="406" y="400"/>
                  </a:lnTo>
                  <a:lnTo>
                    <a:pt x="404" y="399"/>
                  </a:lnTo>
                  <a:lnTo>
                    <a:pt x="401" y="397"/>
                  </a:lnTo>
                  <a:lnTo>
                    <a:pt x="398" y="395"/>
                  </a:lnTo>
                  <a:lnTo>
                    <a:pt x="395" y="392"/>
                  </a:lnTo>
                  <a:lnTo>
                    <a:pt x="393" y="390"/>
                  </a:lnTo>
                  <a:lnTo>
                    <a:pt x="389" y="386"/>
                  </a:lnTo>
                  <a:lnTo>
                    <a:pt x="386" y="385"/>
                  </a:lnTo>
                  <a:lnTo>
                    <a:pt x="382" y="387"/>
                  </a:lnTo>
                  <a:lnTo>
                    <a:pt x="378" y="390"/>
                  </a:lnTo>
                  <a:lnTo>
                    <a:pt x="376" y="391"/>
                  </a:lnTo>
                  <a:lnTo>
                    <a:pt x="373" y="391"/>
                  </a:lnTo>
                  <a:lnTo>
                    <a:pt x="370" y="390"/>
                  </a:lnTo>
                  <a:lnTo>
                    <a:pt x="367" y="390"/>
                  </a:lnTo>
                  <a:lnTo>
                    <a:pt x="364" y="388"/>
                  </a:lnTo>
                  <a:lnTo>
                    <a:pt x="362" y="388"/>
                  </a:lnTo>
                  <a:lnTo>
                    <a:pt x="361" y="387"/>
                  </a:lnTo>
                  <a:lnTo>
                    <a:pt x="360" y="387"/>
                  </a:lnTo>
                  <a:lnTo>
                    <a:pt x="341" y="386"/>
                  </a:lnTo>
                  <a:lnTo>
                    <a:pt x="339" y="382"/>
                  </a:lnTo>
                  <a:lnTo>
                    <a:pt x="334" y="373"/>
                  </a:lnTo>
                  <a:lnTo>
                    <a:pt x="329" y="362"/>
                  </a:lnTo>
                  <a:lnTo>
                    <a:pt x="326" y="348"/>
                  </a:lnTo>
                  <a:lnTo>
                    <a:pt x="312" y="328"/>
                  </a:lnTo>
                  <a:lnTo>
                    <a:pt x="289" y="328"/>
                  </a:lnTo>
                  <a:lnTo>
                    <a:pt x="270" y="313"/>
                  </a:lnTo>
                  <a:lnTo>
                    <a:pt x="270" y="312"/>
                  </a:lnTo>
                  <a:lnTo>
                    <a:pt x="267" y="309"/>
                  </a:lnTo>
                  <a:lnTo>
                    <a:pt x="263" y="306"/>
                  </a:lnTo>
                  <a:lnTo>
                    <a:pt x="258" y="302"/>
                  </a:lnTo>
                  <a:lnTo>
                    <a:pt x="251" y="298"/>
                  </a:lnTo>
                  <a:lnTo>
                    <a:pt x="241" y="294"/>
                  </a:lnTo>
                  <a:lnTo>
                    <a:pt x="229" y="291"/>
                  </a:lnTo>
                  <a:lnTo>
                    <a:pt x="215" y="288"/>
                  </a:lnTo>
                  <a:lnTo>
                    <a:pt x="214" y="288"/>
                  </a:lnTo>
                  <a:lnTo>
                    <a:pt x="211" y="289"/>
                  </a:lnTo>
                  <a:lnTo>
                    <a:pt x="207" y="290"/>
                  </a:lnTo>
                  <a:lnTo>
                    <a:pt x="200" y="291"/>
                  </a:lnTo>
                  <a:lnTo>
                    <a:pt x="193" y="293"/>
                  </a:lnTo>
                  <a:lnTo>
                    <a:pt x="187" y="295"/>
                  </a:lnTo>
                  <a:lnTo>
                    <a:pt x="181" y="298"/>
                  </a:lnTo>
                  <a:lnTo>
                    <a:pt x="176" y="301"/>
                  </a:lnTo>
                  <a:lnTo>
                    <a:pt x="140" y="320"/>
                  </a:lnTo>
                  <a:lnTo>
                    <a:pt x="132" y="320"/>
                  </a:lnTo>
                  <a:lnTo>
                    <a:pt x="132" y="321"/>
                  </a:lnTo>
                  <a:lnTo>
                    <a:pt x="129" y="326"/>
                  </a:lnTo>
                  <a:lnTo>
                    <a:pt x="126" y="331"/>
                  </a:lnTo>
                  <a:lnTo>
                    <a:pt x="122" y="335"/>
                  </a:lnTo>
                  <a:lnTo>
                    <a:pt x="120" y="335"/>
                  </a:lnTo>
                  <a:lnTo>
                    <a:pt x="116" y="335"/>
                  </a:lnTo>
                  <a:lnTo>
                    <a:pt x="113" y="335"/>
                  </a:lnTo>
                  <a:lnTo>
                    <a:pt x="109" y="335"/>
                  </a:lnTo>
                  <a:lnTo>
                    <a:pt x="106" y="334"/>
                  </a:lnTo>
                  <a:lnTo>
                    <a:pt x="103" y="334"/>
                  </a:lnTo>
                  <a:lnTo>
                    <a:pt x="102" y="334"/>
                  </a:lnTo>
                  <a:lnTo>
                    <a:pt x="101" y="334"/>
                  </a:lnTo>
                  <a:lnTo>
                    <a:pt x="78" y="332"/>
                  </a:lnTo>
                  <a:lnTo>
                    <a:pt x="77" y="333"/>
                  </a:lnTo>
                  <a:lnTo>
                    <a:pt x="73" y="335"/>
                  </a:lnTo>
                  <a:lnTo>
                    <a:pt x="69" y="338"/>
                  </a:lnTo>
                  <a:lnTo>
                    <a:pt x="67" y="342"/>
                  </a:lnTo>
                  <a:lnTo>
                    <a:pt x="64" y="345"/>
                  </a:lnTo>
                  <a:lnTo>
                    <a:pt x="60" y="347"/>
                  </a:lnTo>
                  <a:lnTo>
                    <a:pt x="56" y="348"/>
                  </a:lnTo>
                  <a:lnTo>
                    <a:pt x="50" y="347"/>
                  </a:lnTo>
                  <a:lnTo>
                    <a:pt x="47" y="347"/>
                  </a:lnTo>
                  <a:lnTo>
                    <a:pt x="44" y="347"/>
                  </a:lnTo>
                  <a:lnTo>
                    <a:pt x="40" y="347"/>
                  </a:lnTo>
                  <a:lnTo>
                    <a:pt x="37" y="346"/>
                  </a:lnTo>
                  <a:lnTo>
                    <a:pt x="34" y="346"/>
                  </a:lnTo>
                  <a:lnTo>
                    <a:pt x="32" y="344"/>
                  </a:lnTo>
                  <a:lnTo>
                    <a:pt x="31" y="342"/>
                  </a:lnTo>
                  <a:lnTo>
                    <a:pt x="31" y="340"/>
                  </a:lnTo>
                  <a:lnTo>
                    <a:pt x="32" y="336"/>
                  </a:lnTo>
                  <a:lnTo>
                    <a:pt x="30" y="336"/>
                  </a:lnTo>
                  <a:lnTo>
                    <a:pt x="26" y="337"/>
                  </a:lnTo>
                  <a:lnTo>
                    <a:pt x="23" y="339"/>
                  </a:lnTo>
                  <a:lnTo>
                    <a:pt x="21" y="339"/>
                  </a:lnTo>
                  <a:lnTo>
                    <a:pt x="20" y="338"/>
                  </a:lnTo>
                  <a:lnTo>
                    <a:pt x="17" y="336"/>
                  </a:lnTo>
                  <a:lnTo>
                    <a:pt x="16" y="334"/>
                  </a:lnTo>
                  <a:lnTo>
                    <a:pt x="15" y="331"/>
                  </a:lnTo>
                  <a:lnTo>
                    <a:pt x="16" y="327"/>
                  </a:lnTo>
                  <a:lnTo>
                    <a:pt x="19" y="324"/>
                  </a:lnTo>
                  <a:lnTo>
                    <a:pt x="24" y="321"/>
                  </a:lnTo>
                  <a:lnTo>
                    <a:pt x="30" y="297"/>
                  </a:lnTo>
                  <a:lnTo>
                    <a:pt x="28" y="293"/>
                  </a:lnTo>
                  <a:lnTo>
                    <a:pt x="26" y="286"/>
                  </a:lnTo>
                  <a:lnTo>
                    <a:pt x="23" y="278"/>
                  </a:lnTo>
                  <a:lnTo>
                    <a:pt x="20" y="273"/>
                  </a:lnTo>
                  <a:lnTo>
                    <a:pt x="19" y="271"/>
                  </a:lnTo>
                  <a:lnTo>
                    <a:pt x="16" y="264"/>
                  </a:lnTo>
                  <a:lnTo>
                    <a:pt x="13" y="256"/>
                  </a:lnTo>
                  <a:lnTo>
                    <a:pt x="9" y="246"/>
                  </a:lnTo>
                  <a:lnTo>
                    <a:pt x="7" y="236"/>
                  </a:lnTo>
                  <a:lnTo>
                    <a:pt x="4" y="228"/>
                  </a:lnTo>
                  <a:lnTo>
                    <a:pt x="4" y="220"/>
                  </a:lnTo>
                  <a:lnTo>
                    <a:pt x="4" y="216"/>
                  </a:lnTo>
                  <a:lnTo>
                    <a:pt x="7" y="209"/>
                  </a:lnTo>
                  <a:lnTo>
                    <a:pt x="7" y="202"/>
                  </a:lnTo>
                  <a:lnTo>
                    <a:pt x="6" y="195"/>
                  </a:lnTo>
                  <a:lnTo>
                    <a:pt x="4" y="190"/>
                  </a:lnTo>
                  <a:lnTo>
                    <a:pt x="2" y="185"/>
                  </a:lnTo>
                  <a:lnTo>
                    <a:pt x="0" y="175"/>
                  </a:lnTo>
                  <a:lnTo>
                    <a:pt x="0" y="166"/>
                  </a:lnTo>
                  <a:lnTo>
                    <a:pt x="4" y="159"/>
                  </a:lnTo>
                  <a:lnTo>
                    <a:pt x="7" y="156"/>
                  </a:lnTo>
                  <a:lnTo>
                    <a:pt x="11" y="153"/>
                  </a:lnTo>
                  <a:lnTo>
                    <a:pt x="16" y="149"/>
                  </a:lnTo>
                  <a:lnTo>
                    <a:pt x="20" y="145"/>
                  </a:lnTo>
                  <a:lnTo>
                    <a:pt x="24" y="141"/>
                  </a:lnTo>
                  <a:lnTo>
                    <a:pt x="27" y="138"/>
                  </a:lnTo>
                  <a:lnTo>
                    <a:pt x="29" y="136"/>
                  </a:lnTo>
                  <a:lnTo>
                    <a:pt x="30" y="136"/>
                  </a:lnTo>
                </a:path>
              </a:pathLst>
            </a:custGeom>
            <a:solidFill>
              <a:srgbClr val="5F5F5F">
                <a:alpha val="49019"/>
              </a:srgbClr>
            </a:solidFill>
            <a:ln w="9525" algn="ctr">
              <a:noFill/>
              <a:round/>
              <a:headEnd/>
              <a:tailEnd/>
            </a:ln>
          </p:spPr>
          <p:txBody>
            <a:bodyPr wrap="none" anchor="ctr" anchorCtr="1"/>
            <a:lstStyle/>
            <a:p>
              <a:endParaRPr lang="ko-KR" altLang="en-US"/>
            </a:p>
          </p:txBody>
        </p:sp>
        <p:sp>
          <p:nvSpPr>
            <p:cNvPr id="963" name="Freeform 98"/>
            <p:cNvSpPr>
              <a:spLocks/>
            </p:cNvSpPr>
            <p:nvPr/>
          </p:nvSpPr>
          <p:spPr bwMode="auto">
            <a:xfrm>
              <a:off x="3519" y="2945"/>
              <a:ext cx="10" cy="30"/>
            </a:xfrm>
            <a:custGeom>
              <a:avLst/>
              <a:gdLst>
                <a:gd name="T0" fmla="*/ 4 w 9"/>
                <a:gd name="T1" fmla="*/ 0 h 30"/>
                <a:gd name="T2" fmla="*/ 33 w 9"/>
                <a:gd name="T3" fmla="*/ 1 h 30"/>
                <a:gd name="T4" fmla="*/ 37 w 9"/>
                <a:gd name="T5" fmla="*/ 4 h 30"/>
                <a:gd name="T6" fmla="*/ 41 w 9"/>
                <a:gd name="T7" fmla="*/ 9 h 30"/>
                <a:gd name="T8" fmla="*/ 41 w 9"/>
                <a:gd name="T9" fmla="*/ 14 h 30"/>
                <a:gd name="T10" fmla="*/ 41 w 9"/>
                <a:gd name="T11" fmla="*/ 20 h 30"/>
                <a:gd name="T12" fmla="*/ 37 w 9"/>
                <a:gd name="T13" fmla="*/ 25 h 30"/>
                <a:gd name="T14" fmla="*/ 33 w 9"/>
                <a:gd name="T15" fmla="*/ 28 h 30"/>
                <a:gd name="T16" fmla="*/ 4 w 9"/>
                <a:gd name="T17" fmla="*/ 29 h 30"/>
                <a:gd name="T18" fmla="*/ 2 w 9"/>
                <a:gd name="T19" fmla="*/ 28 h 30"/>
                <a:gd name="T20" fmla="*/ 1 w 9"/>
                <a:gd name="T21" fmla="*/ 25 h 30"/>
                <a:gd name="T22" fmla="*/ 1 w 9"/>
                <a:gd name="T23" fmla="*/ 20 h 30"/>
                <a:gd name="T24" fmla="*/ 0 w 9"/>
                <a:gd name="T25" fmla="*/ 14 h 30"/>
                <a:gd name="T26" fmla="*/ 1 w 9"/>
                <a:gd name="T27" fmla="*/ 9 h 30"/>
                <a:gd name="T28" fmla="*/ 1 w 9"/>
                <a:gd name="T29" fmla="*/ 4 h 30"/>
                <a:gd name="T30" fmla="*/ 2 w 9"/>
                <a:gd name="T31" fmla="*/ 1 h 30"/>
                <a:gd name="T32" fmla="*/ 4 w 9"/>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0"/>
                <a:gd name="T53" fmla="*/ 9 w 9"/>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0">
                  <a:moveTo>
                    <a:pt x="4" y="0"/>
                  </a:moveTo>
                  <a:lnTo>
                    <a:pt x="6" y="1"/>
                  </a:lnTo>
                  <a:lnTo>
                    <a:pt x="7" y="4"/>
                  </a:lnTo>
                  <a:lnTo>
                    <a:pt x="8" y="9"/>
                  </a:lnTo>
                  <a:lnTo>
                    <a:pt x="8" y="14"/>
                  </a:lnTo>
                  <a:lnTo>
                    <a:pt x="8" y="20"/>
                  </a:lnTo>
                  <a:lnTo>
                    <a:pt x="7" y="25"/>
                  </a:lnTo>
                  <a:lnTo>
                    <a:pt x="6" y="28"/>
                  </a:lnTo>
                  <a:lnTo>
                    <a:pt x="4" y="29"/>
                  </a:lnTo>
                  <a:lnTo>
                    <a:pt x="2" y="28"/>
                  </a:lnTo>
                  <a:lnTo>
                    <a:pt x="1" y="25"/>
                  </a:lnTo>
                  <a:lnTo>
                    <a:pt x="1" y="20"/>
                  </a:lnTo>
                  <a:lnTo>
                    <a:pt x="0" y="14"/>
                  </a:lnTo>
                  <a:lnTo>
                    <a:pt x="1" y="9"/>
                  </a:lnTo>
                  <a:lnTo>
                    <a:pt x="1" y="4"/>
                  </a:lnTo>
                  <a:lnTo>
                    <a:pt x="2" y="1"/>
                  </a:lnTo>
                  <a:lnTo>
                    <a:pt x="4" y="0"/>
                  </a:lnTo>
                </a:path>
              </a:pathLst>
            </a:custGeom>
            <a:solidFill>
              <a:srgbClr val="5F5F5F"/>
            </a:solidFill>
            <a:ln w="9525" algn="ctr">
              <a:noFill/>
              <a:round/>
              <a:headEnd/>
              <a:tailEnd/>
            </a:ln>
          </p:spPr>
          <p:txBody>
            <a:bodyPr wrap="none" anchor="ctr" anchorCtr="1"/>
            <a:lstStyle/>
            <a:p>
              <a:endParaRPr lang="ko-KR" altLang="en-US"/>
            </a:p>
          </p:txBody>
        </p:sp>
        <p:sp>
          <p:nvSpPr>
            <p:cNvPr id="964" name="Freeform 99"/>
            <p:cNvSpPr>
              <a:spLocks/>
            </p:cNvSpPr>
            <p:nvPr/>
          </p:nvSpPr>
          <p:spPr bwMode="auto">
            <a:xfrm>
              <a:off x="3571" y="2929"/>
              <a:ext cx="9" cy="8"/>
            </a:xfrm>
            <a:custGeom>
              <a:avLst/>
              <a:gdLst>
                <a:gd name="T0" fmla="*/ 5 w 9"/>
                <a:gd name="T1" fmla="*/ 7 h 8"/>
                <a:gd name="T2" fmla="*/ 6 w 9"/>
                <a:gd name="T3" fmla="*/ 6 h 8"/>
                <a:gd name="T4" fmla="*/ 7 w 9"/>
                <a:gd name="T5" fmla="*/ 6 h 8"/>
                <a:gd name="T6" fmla="*/ 8 w 9"/>
                <a:gd name="T7" fmla="*/ 5 h 8"/>
                <a:gd name="T8" fmla="*/ 8 w 9"/>
                <a:gd name="T9" fmla="*/ 3 h 8"/>
                <a:gd name="T10" fmla="*/ 8 w 9"/>
                <a:gd name="T11" fmla="*/ 2 h 8"/>
                <a:gd name="T12" fmla="*/ 7 w 9"/>
                <a:gd name="T13" fmla="*/ 1 h 8"/>
                <a:gd name="T14" fmla="*/ 6 w 9"/>
                <a:gd name="T15" fmla="*/ 1 h 8"/>
                <a:gd name="T16" fmla="*/ 5 w 9"/>
                <a:gd name="T17" fmla="*/ 0 h 8"/>
                <a:gd name="T18" fmla="*/ 3 w 9"/>
                <a:gd name="T19" fmla="*/ 1 h 8"/>
                <a:gd name="T20" fmla="*/ 1 w 9"/>
                <a:gd name="T21" fmla="*/ 1 h 8"/>
                <a:gd name="T22" fmla="*/ 1 w 9"/>
                <a:gd name="T23" fmla="*/ 2 h 8"/>
                <a:gd name="T24" fmla="*/ 0 w 9"/>
                <a:gd name="T25" fmla="*/ 3 h 8"/>
                <a:gd name="T26" fmla="*/ 1 w 9"/>
                <a:gd name="T27" fmla="*/ 5 h 8"/>
                <a:gd name="T28" fmla="*/ 1 w 9"/>
                <a:gd name="T29" fmla="*/ 6 h 8"/>
                <a:gd name="T30" fmla="*/ 3 w 9"/>
                <a:gd name="T31" fmla="*/ 6 h 8"/>
                <a:gd name="T32" fmla="*/ 5 w 9"/>
                <a:gd name="T33" fmla="*/ 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8"/>
                <a:gd name="T53" fmla="*/ 9 w 9"/>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8">
                  <a:moveTo>
                    <a:pt x="5" y="7"/>
                  </a:moveTo>
                  <a:lnTo>
                    <a:pt x="6" y="6"/>
                  </a:lnTo>
                  <a:lnTo>
                    <a:pt x="7" y="6"/>
                  </a:lnTo>
                  <a:lnTo>
                    <a:pt x="8" y="5"/>
                  </a:lnTo>
                  <a:lnTo>
                    <a:pt x="8" y="3"/>
                  </a:lnTo>
                  <a:lnTo>
                    <a:pt x="8" y="2"/>
                  </a:lnTo>
                  <a:lnTo>
                    <a:pt x="7" y="1"/>
                  </a:lnTo>
                  <a:lnTo>
                    <a:pt x="6" y="1"/>
                  </a:lnTo>
                  <a:lnTo>
                    <a:pt x="5" y="0"/>
                  </a:lnTo>
                  <a:lnTo>
                    <a:pt x="3" y="1"/>
                  </a:lnTo>
                  <a:lnTo>
                    <a:pt x="1" y="1"/>
                  </a:lnTo>
                  <a:lnTo>
                    <a:pt x="1" y="2"/>
                  </a:lnTo>
                  <a:lnTo>
                    <a:pt x="0" y="3"/>
                  </a:lnTo>
                  <a:lnTo>
                    <a:pt x="1" y="5"/>
                  </a:lnTo>
                  <a:lnTo>
                    <a:pt x="1" y="6"/>
                  </a:lnTo>
                  <a:lnTo>
                    <a:pt x="3" y="6"/>
                  </a:lnTo>
                  <a:lnTo>
                    <a:pt x="5" y="7"/>
                  </a:lnTo>
                </a:path>
              </a:pathLst>
            </a:custGeom>
            <a:solidFill>
              <a:srgbClr val="5F5F5F"/>
            </a:solidFill>
            <a:ln w="9525" algn="ctr">
              <a:noFill/>
              <a:round/>
              <a:headEnd/>
              <a:tailEnd/>
            </a:ln>
          </p:spPr>
          <p:txBody>
            <a:bodyPr wrap="none" anchor="ctr" anchorCtr="1"/>
            <a:lstStyle/>
            <a:p>
              <a:endParaRPr lang="ko-KR" altLang="en-US"/>
            </a:p>
          </p:txBody>
        </p:sp>
        <p:sp>
          <p:nvSpPr>
            <p:cNvPr id="965" name="Freeform 100"/>
            <p:cNvSpPr>
              <a:spLocks/>
            </p:cNvSpPr>
            <p:nvPr/>
          </p:nvSpPr>
          <p:spPr bwMode="auto">
            <a:xfrm>
              <a:off x="3571" y="2929"/>
              <a:ext cx="16" cy="14"/>
            </a:xfrm>
            <a:custGeom>
              <a:avLst/>
              <a:gdLst>
                <a:gd name="T0" fmla="*/ 25 w 15"/>
                <a:gd name="T1" fmla="*/ 13 h 14"/>
                <a:gd name="T2" fmla="*/ 25 w 15"/>
                <a:gd name="T3" fmla="*/ 13 h 14"/>
                <a:gd name="T4" fmla="*/ 29 w 15"/>
                <a:gd name="T5" fmla="*/ 12 h 14"/>
                <a:gd name="T6" fmla="*/ 33 w 15"/>
                <a:gd name="T7" fmla="*/ 11 h 14"/>
                <a:gd name="T8" fmla="*/ 37 w 15"/>
                <a:gd name="T9" fmla="*/ 9 h 14"/>
                <a:gd name="T10" fmla="*/ 37 w 15"/>
                <a:gd name="T11" fmla="*/ 6 h 14"/>
                <a:gd name="T12" fmla="*/ 37 w 15"/>
                <a:gd name="T13" fmla="*/ 4 h 14"/>
                <a:gd name="T14" fmla="*/ 33 w 15"/>
                <a:gd name="T15" fmla="*/ 2 h 14"/>
                <a:gd name="T16" fmla="*/ 29 w 15"/>
                <a:gd name="T17" fmla="*/ 1 h 14"/>
                <a:gd name="T18" fmla="*/ 25 w 15"/>
                <a:gd name="T19" fmla="*/ 0 h 14"/>
                <a:gd name="T20" fmla="*/ 5 w 15"/>
                <a:gd name="T21" fmla="*/ 1 h 14"/>
                <a:gd name="T22" fmla="*/ 2 w 15"/>
                <a:gd name="T23" fmla="*/ 2 h 14"/>
                <a:gd name="T24" fmla="*/ 1 w 15"/>
                <a:gd name="T25" fmla="*/ 4 h 14"/>
                <a:gd name="T26" fmla="*/ 0 w 15"/>
                <a:gd name="T27" fmla="*/ 6 h 14"/>
                <a:gd name="T28" fmla="*/ 1 w 15"/>
                <a:gd name="T29" fmla="*/ 9 h 14"/>
                <a:gd name="T30" fmla="*/ 2 w 15"/>
                <a:gd name="T31" fmla="*/ 11 h 14"/>
                <a:gd name="T32" fmla="*/ 5 w 15"/>
                <a:gd name="T33" fmla="*/ 12 h 14"/>
                <a:gd name="T34" fmla="*/ 25 w 15"/>
                <a:gd name="T35" fmla="*/ 1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8" y="13"/>
                  </a:moveTo>
                  <a:lnTo>
                    <a:pt x="8" y="13"/>
                  </a:lnTo>
                  <a:lnTo>
                    <a:pt x="10" y="12"/>
                  </a:lnTo>
                  <a:lnTo>
                    <a:pt x="12" y="11"/>
                  </a:lnTo>
                  <a:lnTo>
                    <a:pt x="14" y="9"/>
                  </a:lnTo>
                  <a:lnTo>
                    <a:pt x="14" y="6"/>
                  </a:lnTo>
                  <a:lnTo>
                    <a:pt x="14" y="4"/>
                  </a:lnTo>
                  <a:lnTo>
                    <a:pt x="12" y="2"/>
                  </a:lnTo>
                  <a:lnTo>
                    <a:pt x="10" y="1"/>
                  </a:lnTo>
                  <a:lnTo>
                    <a:pt x="8" y="0"/>
                  </a:lnTo>
                  <a:lnTo>
                    <a:pt x="5" y="1"/>
                  </a:lnTo>
                  <a:lnTo>
                    <a:pt x="2" y="2"/>
                  </a:lnTo>
                  <a:lnTo>
                    <a:pt x="1" y="4"/>
                  </a:lnTo>
                  <a:lnTo>
                    <a:pt x="0" y="6"/>
                  </a:lnTo>
                  <a:lnTo>
                    <a:pt x="1" y="9"/>
                  </a:lnTo>
                  <a:lnTo>
                    <a:pt x="2" y="11"/>
                  </a:lnTo>
                  <a:lnTo>
                    <a:pt x="5" y="12"/>
                  </a:lnTo>
                  <a:lnTo>
                    <a:pt x="8" y="13"/>
                  </a:lnTo>
                </a:path>
              </a:pathLst>
            </a:custGeom>
            <a:solidFill>
              <a:srgbClr val="5F5F5F"/>
            </a:solidFill>
            <a:ln w="9525" algn="ctr">
              <a:noFill/>
              <a:round/>
              <a:headEnd/>
              <a:tailEnd/>
            </a:ln>
          </p:spPr>
          <p:txBody>
            <a:bodyPr wrap="none" anchor="ctr" anchorCtr="1"/>
            <a:lstStyle/>
            <a:p>
              <a:endParaRPr lang="ko-KR" altLang="en-US"/>
            </a:p>
          </p:txBody>
        </p:sp>
        <p:sp>
          <p:nvSpPr>
            <p:cNvPr id="966" name="Freeform 101"/>
            <p:cNvSpPr>
              <a:spLocks/>
            </p:cNvSpPr>
            <p:nvPr/>
          </p:nvSpPr>
          <p:spPr bwMode="auto">
            <a:xfrm>
              <a:off x="3591" y="2889"/>
              <a:ext cx="14" cy="4"/>
            </a:xfrm>
            <a:custGeom>
              <a:avLst/>
              <a:gdLst>
                <a:gd name="T0" fmla="*/ 57 w 12"/>
                <a:gd name="T1" fmla="*/ 3 h 4"/>
                <a:gd name="T2" fmla="*/ 90 w 12"/>
                <a:gd name="T3" fmla="*/ 3 h 4"/>
                <a:gd name="T4" fmla="*/ 105 w 12"/>
                <a:gd name="T5" fmla="*/ 3 h 4"/>
                <a:gd name="T6" fmla="*/ 121 w 12"/>
                <a:gd name="T7" fmla="*/ 2 h 4"/>
                <a:gd name="T8" fmla="*/ 122 w 12"/>
                <a:gd name="T9" fmla="*/ 2 h 4"/>
                <a:gd name="T10" fmla="*/ 121 w 12"/>
                <a:gd name="T11" fmla="*/ 1 h 4"/>
                <a:gd name="T12" fmla="*/ 105 w 12"/>
                <a:gd name="T13" fmla="*/ 1 h 4"/>
                <a:gd name="T14" fmla="*/ 90 w 12"/>
                <a:gd name="T15" fmla="*/ 0 h 4"/>
                <a:gd name="T16" fmla="*/ 57 w 12"/>
                <a:gd name="T17" fmla="*/ 0 h 4"/>
                <a:gd name="T18" fmla="*/ 42 w 12"/>
                <a:gd name="T19" fmla="*/ 0 h 4"/>
                <a:gd name="T20" fmla="*/ 1 w 12"/>
                <a:gd name="T21" fmla="*/ 1 h 4"/>
                <a:gd name="T22" fmla="*/ 1 w 12"/>
                <a:gd name="T23" fmla="*/ 1 h 4"/>
                <a:gd name="T24" fmla="*/ 0 w 12"/>
                <a:gd name="T25" fmla="*/ 2 h 4"/>
                <a:gd name="T26" fmla="*/ 1 w 12"/>
                <a:gd name="T27" fmla="*/ 2 h 4"/>
                <a:gd name="T28" fmla="*/ 1 w 12"/>
                <a:gd name="T29" fmla="*/ 3 h 4"/>
                <a:gd name="T30" fmla="*/ 42 w 12"/>
                <a:gd name="T31" fmla="*/ 3 h 4"/>
                <a:gd name="T32" fmla="*/ 57 w 12"/>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
                <a:gd name="T53" fmla="*/ 12 w 12"/>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
                  <a:moveTo>
                    <a:pt x="5" y="3"/>
                  </a:moveTo>
                  <a:lnTo>
                    <a:pt x="8" y="3"/>
                  </a:lnTo>
                  <a:lnTo>
                    <a:pt x="9" y="3"/>
                  </a:lnTo>
                  <a:lnTo>
                    <a:pt x="10" y="2"/>
                  </a:lnTo>
                  <a:lnTo>
                    <a:pt x="11" y="2"/>
                  </a:lnTo>
                  <a:lnTo>
                    <a:pt x="10" y="1"/>
                  </a:lnTo>
                  <a:lnTo>
                    <a:pt x="9" y="1"/>
                  </a:lnTo>
                  <a:lnTo>
                    <a:pt x="8" y="0"/>
                  </a:lnTo>
                  <a:lnTo>
                    <a:pt x="5" y="0"/>
                  </a:lnTo>
                  <a:lnTo>
                    <a:pt x="3" y="0"/>
                  </a:lnTo>
                  <a:lnTo>
                    <a:pt x="1" y="1"/>
                  </a:lnTo>
                  <a:lnTo>
                    <a:pt x="0" y="2"/>
                  </a:lnTo>
                  <a:lnTo>
                    <a:pt x="1" y="2"/>
                  </a:lnTo>
                  <a:lnTo>
                    <a:pt x="1" y="3"/>
                  </a:lnTo>
                  <a:lnTo>
                    <a:pt x="3" y="3"/>
                  </a:lnTo>
                  <a:lnTo>
                    <a:pt x="5" y="3"/>
                  </a:lnTo>
                </a:path>
              </a:pathLst>
            </a:custGeom>
            <a:solidFill>
              <a:srgbClr val="5F5F5F"/>
            </a:solidFill>
            <a:ln w="9525" algn="ctr">
              <a:noFill/>
              <a:round/>
              <a:headEnd/>
              <a:tailEnd/>
            </a:ln>
          </p:spPr>
          <p:txBody>
            <a:bodyPr wrap="none" anchor="ctr" anchorCtr="1"/>
            <a:lstStyle/>
            <a:p>
              <a:endParaRPr lang="ko-KR" altLang="en-US"/>
            </a:p>
          </p:txBody>
        </p:sp>
        <p:sp>
          <p:nvSpPr>
            <p:cNvPr id="967" name="Freeform 102"/>
            <p:cNvSpPr>
              <a:spLocks/>
            </p:cNvSpPr>
            <p:nvPr/>
          </p:nvSpPr>
          <p:spPr bwMode="auto">
            <a:xfrm>
              <a:off x="3591" y="2889"/>
              <a:ext cx="20" cy="10"/>
            </a:xfrm>
            <a:custGeom>
              <a:avLst/>
              <a:gdLst>
                <a:gd name="T0" fmla="*/ 41 w 18"/>
                <a:gd name="T1" fmla="*/ 9 h 10"/>
                <a:gd name="T2" fmla="*/ 41 w 18"/>
                <a:gd name="T3" fmla="*/ 9 h 10"/>
                <a:gd name="T4" fmla="*/ 63 w 18"/>
                <a:gd name="T5" fmla="*/ 8 h 10"/>
                <a:gd name="T6" fmla="*/ 78 w 18"/>
                <a:gd name="T7" fmla="*/ 8 h 10"/>
                <a:gd name="T8" fmla="*/ 87 w 18"/>
                <a:gd name="T9" fmla="*/ 7 h 10"/>
                <a:gd name="T10" fmla="*/ 91 w 18"/>
                <a:gd name="T11" fmla="*/ 5 h 10"/>
                <a:gd name="T12" fmla="*/ 87 w 18"/>
                <a:gd name="T13" fmla="*/ 3 h 10"/>
                <a:gd name="T14" fmla="*/ 78 w 18"/>
                <a:gd name="T15" fmla="*/ 2 h 10"/>
                <a:gd name="T16" fmla="*/ 63 w 18"/>
                <a:gd name="T17" fmla="*/ 1 h 10"/>
                <a:gd name="T18" fmla="*/ 41 w 18"/>
                <a:gd name="T19" fmla="*/ 0 h 10"/>
                <a:gd name="T20" fmla="*/ 30 w 18"/>
                <a:gd name="T21" fmla="*/ 1 h 10"/>
                <a:gd name="T22" fmla="*/ 2 w 18"/>
                <a:gd name="T23" fmla="*/ 2 h 10"/>
                <a:gd name="T24" fmla="*/ 1 w 18"/>
                <a:gd name="T25" fmla="*/ 3 h 10"/>
                <a:gd name="T26" fmla="*/ 0 w 18"/>
                <a:gd name="T27" fmla="*/ 5 h 10"/>
                <a:gd name="T28" fmla="*/ 1 w 18"/>
                <a:gd name="T29" fmla="*/ 7 h 10"/>
                <a:gd name="T30" fmla="*/ 2 w 18"/>
                <a:gd name="T31" fmla="*/ 8 h 10"/>
                <a:gd name="T32" fmla="*/ 30 w 18"/>
                <a:gd name="T33" fmla="*/ 8 h 10"/>
                <a:gd name="T34" fmla="*/ 41 w 18"/>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0"/>
                <a:gd name="T56" fmla="*/ 18 w 18"/>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0">
                  <a:moveTo>
                    <a:pt x="8" y="9"/>
                  </a:moveTo>
                  <a:lnTo>
                    <a:pt x="8" y="9"/>
                  </a:lnTo>
                  <a:lnTo>
                    <a:pt x="12" y="8"/>
                  </a:lnTo>
                  <a:lnTo>
                    <a:pt x="14" y="8"/>
                  </a:lnTo>
                  <a:lnTo>
                    <a:pt x="16" y="7"/>
                  </a:lnTo>
                  <a:lnTo>
                    <a:pt x="17" y="5"/>
                  </a:lnTo>
                  <a:lnTo>
                    <a:pt x="16" y="3"/>
                  </a:lnTo>
                  <a:lnTo>
                    <a:pt x="14" y="2"/>
                  </a:lnTo>
                  <a:lnTo>
                    <a:pt x="12" y="1"/>
                  </a:lnTo>
                  <a:lnTo>
                    <a:pt x="8" y="0"/>
                  </a:lnTo>
                  <a:lnTo>
                    <a:pt x="5" y="1"/>
                  </a:lnTo>
                  <a:lnTo>
                    <a:pt x="2" y="2"/>
                  </a:lnTo>
                  <a:lnTo>
                    <a:pt x="1" y="3"/>
                  </a:lnTo>
                  <a:lnTo>
                    <a:pt x="0" y="5"/>
                  </a:lnTo>
                  <a:lnTo>
                    <a:pt x="1" y="7"/>
                  </a:lnTo>
                  <a:lnTo>
                    <a:pt x="2" y="8"/>
                  </a:lnTo>
                  <a:lnTo>
                    <a:pt x="5" y="8"/>
                  </a:lnTo>
                  <a:lnTo>
                    <a:pt x="8" y="9"/>
                  </a:lnTo>
                </a:path>
              </a:pathLst>
            </a:custGeom>
            <a:solidFill>
              <a:srgbClr val="5F5F5F"/>
            </a:solidFill>
            <a:ln w="9525" algn="ctr">
              <a:noFill/>
              <a:round/>
              <a:headEnd/>
              <a:tailEnd/>
            </a:ln>
          </p:spPr>
          <p:txBody>
            <a:bodyPr wrap="none" anchor="ctr" anchorCtr="1"/>
            <a:lstStyle/>
            <a:p>
              <a:endParaRPr lang="ko-KR" altLang="en-US"/>
            </a:p>
          </p:txBody>
        </p:sp>
        <p:sp>
          <p:nvSpPr>
            <p:cNvPr id="968" name="Freeform 103"/>
            <p:cNvSpPr>
              <a:spLocks/>
            </p:cNvSpPr>
            <p:nvPr/>
          </p:nvSpPr>
          <p:spPr bwMode="auto">
            <a:xfrm>
              <a:off x="3635" y="2852"/>
              <a:ext cx="15" cy="14"/>
            </a:xfrm>
            <a:custGeom>
              <a:avLst/>
              <a:gdLst>
                <a:gd name="T0" fmla="*/ 58 w 13"/>
                <a:gd name="T1" fmla="*/ 37 h 13"/>
                <a:gd name="T2" fmla="*/ 58 w 13"/>
                <a:gd name="T3" fmla="*/ 37 h 13"/>
                <a:gd name="T4" fmla="*/ 77 w 13"/>
                <a:gd name="T5" fmla="*/ 34 h 13"/>
                <a:gd name="T6" fmla="*/ 103 w 13"/>
                <a:gd name="T7" fmla="*/ 32 h 13"/>
                <a:gd name="T8" fmla="*/ 112 w 13"/>
                <a:gd name="T9" fmla="*/ 28 h 13"/>
                <a:gd name="T10" fmla="*/ 119 w 13"/>
                <a:gd name="T11" fmla="*/ 6 h 13"/>
                <a:gd name="T12" fmla="*/ 112 w 13"/>
                <a:gd name="T13" fmla="*/ 4 h 13"/>
                <a:gd name="T14" fmla="*/ 103 w 13"/>
                <a:gd name="T15" fmla="*/ 2 h 13"/>
                <a:gd name="T16" fmla="*/ 77 w 13"/>
                <a:gd name="T17" fmla="*/ 1 h 13"/>
                <a:gd name="T18" fmla="*/ 58 w 13"/>
                <a:gd name="T19" fmla="*/ 0 h 13"/>
                <a:gd name="T20" fmla="*/ 43 w 13"/>
                <a:gd name="T21" fmla="*/ 1 h 13"/>
                <a:gd name="T22" fmla="*/ 2 w 13"/>
                <a:gd name="T23" fmla="*/ 2 h 13"/>
                <a:gd name="T24" fmla="*/ 1 w 13"/>
                <a:gd name="T25" fmla="*/ 4 h 13"/>
                <a:gd name="T26" fmla="*/ 0 w 13"/>
                <a:gd name="T27" fmla="*/ 6 h 13"/>
                <a:gd name="T28" fmla="*/ 1 w 13"/>
                <a:gd name="T29" fmla="*/ 28 h 13"/>
                <a:gd name="T30" fmla="*/ 2 w 13"/>
                <a:gd name="T31" fmla="*/ 32 h 13"/>
                <a:gd name="T32" fmla="*/ 43 w 13"/>
                <a:gd name="T33" fmla="*/ 34 h 13"/>
                <a:gd name="T34" fmla="*/ 58 w 13"/>
                <a:gd name="T35" fmla="*/ 37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3"/>
                <a:gd name="T56" fmla="*/ 13 w 13"/>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3">
                  <a:moveTo>
                    <a:pt x="6" y="12"/>
                  </a:moveTo>
                  <a:lnTo>
                    <a:pt x="6" y="12"/>
                  </a:lnTo>
                  <a:lnTo>
                    <a:pt x="8" y="11"/>
                  </a:lnTo>
                  <a:lnTo>
                    <a:pt x="10" y="10"/>
                  </a:lnTo>
                  <a:lnTo>
                    <a:pt x="11" y="8"/>
                  </a:lnTo>
                  <a:lnTo>
                    <a:pt x="12" y="6"/>
                  </a:lnTo>
                  <a:lnTo>
                    <a:pt x="11" y="4"/>
                  </a:lnTo>
                  <a:lnTo>
                    <a:pt x="10" y="2"/>
                  </a:lnTo>
                  <a:lnTo>
                    <a:pt x="8" y="1"/>
                  </a:lnTo>
                  <a:lnTo>
                    <a:pt x="6" y="0"/>
                  </a:lnTo>
                  <a:lnTo>
                    <a:pt x="4" y="1"/>
                  </a:lnTo>
                  <a:lnTo>
                    <a:pt x="2" y="2"/>
                  </a:lnTo>
                  <a:lnTo>
                    <a:pt x="1" y="4"/>
                  </a:lnTo>
                  <a:lnTo>
                    <a:pt x="0" y="6"/>
                  </a:lnTo>
                  <a:lnTo>
                    <a:pt x="1" y="8"/>
                  </a:lnTo>
                  <a:lnTo>
                    <a:pt x="2" y="10"/>
                  </a:lnTo>
                  <a:lnTo>
                    <a:pt x="4" y="11"/>
                  </a:lnTo>
                  <a:lnTo>
                    <a:pt x="6" y="12"/>
                  </a:lnTo>
                </a:path>
              </a:pathLst>
            </a:custGeom>
            <a:solidFill>
              <a:srgbClr val="5F5F5F"/>
            </a:solidFill>
            <a:ln w="9525" algn="ctr">
              <a:noFill/>
              <a:round/>
              <a:headEnd/>
              <a:tailEnd/>
            </a:ln>
          </p:spPr>
          <p:txBody>
            <a:bodyPr wrap="none" anchor="ctr" anchorCtr="1"/>
            <a:lstStyle/>
            <a:p>
              <a:endParaRPr lang="ko-KR" altLang="en-US"/>
            </a:p>
          </p:txBody>
        </p:sp>
        <p:sp>
          <p:nvSpPr>
            <p:cNvPr id="969" name="Freeform 104"/>
            <p:cNvSpPr>
              <a:spLocks/>
            </p:cNvSpPr>
            <p:nvPr/>
          </p:nvSpPr>
          <p:spPr bwMode="auto">
            <a:xfrm>
              <a:off x="3529" y="3007"/>
              <a:ext cx="25" cy="13"/>
            </a:xfrm>
            <a:custGeom>
              <a:avLst/>
              <a:gdLst>
                <a:gd name="T0" fmla="*/ 39 w 23"/>
                <a:gd name="T1" fmla="*/ 12 h 13"/>
                <a:gd name="T2" fmla="*/ 59 w 23"/>
                <a:gd name="T3" fmla="*/ 12 h 13"/>
                <a:gd name="T4" fmla="*/ 74 w 23"/>
                <a:gd name="T5" fmla="*/ 10 h 13"/>
                <a:gd name="T6" fmla="*/ 80 w 23"/>
                <a:gd name="T7" fmla="*/ 9 h 13"/>
                <a:gd name="T8" fmla="*/ 83 w 23"/>
                <a:gd name="T9" fmla="*/ 6 h 13"/>
                <a:gd name="T10" fmla="*/ 80 w 23"/>
                <a:gd name="T11" fmla="*/ 4 h 13"/>
                <a:gd name="T12" fmla="*/ 74 w 23"/>
                <a:gd name="T13" fmla="*/ 2 h 13"/>
                <a:gd name="T14" fmla="*/ 59 w 23"/>
                <a:gd name="T15" fmla="*/ 0 h 13"/>
                <a:gd name="T16" fmla="*/ 39 w 23"/>
                <a:gd name="T17" fmla="*/ 0 h 13"/>
                <a:gd name="T18" fmla="*/ 28 w 23"/>
                <a:gd name="T19" fmla="*/ 0 h 13"/>
                <a:gd name="T20" fmla="*/ 3 w 23"/>
                <a:gd name="T21" fmla="*/ 2 h 13"/>
                <a:gd name="T22" fmla="*/ 1 w 23"/>
                <a:gd name="T23" fmla="*/ 4 h 13"/>
                <a:gd name="T24" fmla="*/ 0 w 23"/>
                <a:gd name="T25" fmla="*/ 6 h 13"/>
                <a:gd name="T26" fmla="*/ 1 w 23"/>
                <a:gd name="T27" fmla="*/ 9 h 13"/>
                <a:gd name="T28" fmla="*/ 3 w 23"/>
                <a:gd name="T29" fmla="*/ 10 h 13"/>
                <a:gd name="T30" fmla="*/ 28 w 23"/>
                <a:gd name="T31" fmla="*/ 12 h 13"/>
                <a:gd name="T32" fmla="*/ 39 w 23"/>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3"/>
                <a:gd name="T53" fmla="*/ 23 w 2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3">
                  <a:moveTo>
                    <a:pt x="11" y="12"/>
                  </a:moveTo>
                  <a:lnTo>
                    <a:pt x="16" y="12"/>
                  </a:lnTo>
                  <a:lnTo>
                    <a:pt x="19" y="10"/>
                  </a:lnTo>
                  <a:lnTo>
                    <a:pt x="21" y="9"/>
                  </a:lnTo>
                  <a:lnTo>
                    <a:pt x="22" y="6"/>
                  </a:lnTo>
                  <a:lnTo>
                    <a:pt x="21" y="4"/>
                  </a:lnTo>
                  <a:lnTo>
                    <a:pt x="19" y="2"/>
                  </a:lnTo>
                  <a:lnTo>
                    <a:pt x="16" y="0"/>
                  </a:lnTo>
                  <a:lnTo>
                    <a:pt x="11" y="0"/>
                  </a:lnTo>
                  <a:lnTo>
                    <a:pt x="7" y="0"/>
                  </a:lnTo>
                  <a:lnTo>
                    <a:pt x="3" y="2"/>
                  </a:lnTo>
                  <a:lnTo>
                    <a:pt x="1" y="4"/>
                  </a:lnTo>
                  <a:lnTo>
                    <a:pt x="0" y="6"/>
                  </a:lnTo>
                  <a:lnTo>
                    <a:pt x="1" y="9"/>
                  </a:lnTo>
                  <a:lnTo>
                    <a:pt x="3" y="10"/>
                  </a:lnTo>
                  <a:lnTo>
                    <a:pt x="7" y="12"/>
                  </a:lnTo>
                  <a:lnTo>
                    <a:pt x="11" y="12"/>
                  </a:lnTo>
                </a:path>
              </a:pathLst>
            </a:custGeom>
            <a:solidFill>
              <a:srgbClr val="5F5F5F"/>
            </a:solidFill>
            <a:ln w="9525" algn="ctr">
              <a:noFill/>
              <a:round/>
              <a:headEnd/>
              <a:tailEnd/>
            </a:ln>
          </p:spPr>
          <p:txBody>
            <a:bodyPr wrap="none" anchor="ctr" anchorCtr="1"/>
            <a:lstStyle/>
            <a:p>
              <a:endParaRPr lang="ko-KR" altLang="en-US"/>
            </a:p>
          </p:txBody>
        </p:sp>
        <p:sp>
          <p:nvSpPr>
            <p:cNvPr id="970" name="Freeform 105"/>
            <p:cNvSpPr>
              <a:spLocks/>
            </p:cNvSpPr>
            <p:nvPr/>
          </p:nvSpPr>
          <p:spPr bwMode="auto">
            <a:xfrm>
              <a:off x="3469" y="3002"/>
              <a:ext cx="35" cy="4"/>
            </a:xfrm>
            <a:custGeom>
              <a:avLst/>
              <a:gdLst>
                <a:gd name="T0" fmla="*/ 62 w 32"/>
                <a:gd name="T1" fmla="*/ 3 h 4"/>
                <a:gd name="T2" fmla="*/ 74 w 32"/>
                <a:gd name="T3" fmla="*/ 3 h 4"/>
                <a:gd name="T4" fmla="*/ 89 w 32"/>
                <a:gd name="T5" fmla="*/ 3 h 4"/>
                <a:gd name="T6" fmla="*/ 97 w 32"/>
                <a:gd name="T7" fmla="*/ 3 h 4"/>
                <a:gd name="T8" fmla="*/ 114 w 32"/>
                <a:gd name="T9" fmla="*/ 3 h 4"/>
                <a:gd name="T10" fmla="*/ 116 w 32"/>
                <a:gd name="T11" fmla="*/ 2 h 4"/>
                <a:gd name="T12" fmla="*/ 125 w 32"/>
                <a:gd name="T13" fmla="*/ 2 h 4"/>
                <a:gd name="T14" fmla="*/ 125 w 32"/>
                <a:gd name="T15" fmla="*/ 2 h 4"/>
                <a:gd name="T16" fmla="*/ 127 w 32"/>
                <a:gd name="T17" fmla="*/ 2 h 4"/>
                <a:gd name="T18" fmla="*/ 125 w 32"/>
                <a:gd name="T19" fmla="*/ 1 h 4"/>
                <a:gd name="T20" fmla="*/ 125 w 32"/>
                <a:gd name="T21" fmla="*/ 1 h 4"/>
                <a:gd name="T22" fmla="*/ 116 w 32"/>
                <a:gd name="T23" fmla="*/ 1 h 4"/>
                <a:gd name="T24" fmla="*/ 114 w 32"/>
                <a:gd name="T25" fmla="*/ 0 h 4"/>
                <a:gd name="T26" fmla="*/ 97 w 32"/>
                <a:gd name="T27" fmla="*/ 0 h 4"/>
                <a:gd name="T28" fmla="*/ 89 w 32"/>
                <a:gd name="T29" fmla="*/ 0 h 4"/>
                <a:gd name="T30" fmla="*/ 74 w 32"/>
                <a:gd name="T31" fmla="*/ 0 h 4"/>
                <a:gd name="T32" fmla="*/ 62 w 32"/>
                <a:gd name="T33" fmla="*/ 0 h 4"/>
                <a:gd name="T34" fmla="*/ 48 w 32"/>
                <a:gd name="T35" fmla="*/ 0 h 4"/>
                <a:gd name="T36" fmla="*/ 37 w 32"/>
                <a:gd name="T37" fmla="*/ 0 h 4"/>
                <a:gd name="T38" fmla="*/ 31 w 32"/>
                <a:gd name="T39" fmla="*/ 0 h 4"/>
                <a:gd name="T40" fmla="*/ 4 w 32"/>
                <a:gd name="T41" fmla="*/ 0 h 4"/>
                <a:gd name="T42" fmla="*/ 3 w 32"/>
                <a:gd name="T43" fmla="*/ 1 h 4"/>
                <a:gd name="T44" fmla="*/ 1 w 32"/>
                <a:gd name="T45" fmla="*/ 1 h 4"/>
                <a:gd name="T46" fmla="*/ 0 w 32"/>
                <a:gd name="T47" fmla="*/ 1 h 4"/>
                <a:gd name="T48" fmla="*/ 0 w 32"/>
                <a:gd name="T49" fmla="*/ 2 h 4"/>
                <a:gd name="T50" fmla="*/ 1 w 32"/>
                <a:gd name="T51" fmla="*/ 2 h 4"/>
                <a:gd name="T52" fmla="*/ 3 w 32"/>
                <a:gd name="T53" fmla="*/ 2 h 4"/>
                <a:gd name="T54" fmla="*/ 4 w 32"/>
                <a:gd name="T55" fmla="*/ 3 h 4"/>
                <a:gd name="T56" fmla="*/ 31 w 32"/>
                <a:gd name="T57" fmla="*/ 3 h 4"/>
                <a:gd name="T58" fmla="*/ 37 w 32"/>
                <a:gd name="T59" fmla="*/ 3 h 4"/>
                <a:gd name="T60" fmla="*/ 48 w 32"/>
                <a:gd name="T61" fmla="*/ 3 h 4"/>
                <a:gd name="T62" fmla="*/ 62 w 32"/>
                <a:gd name="T63" fmla="*/ 3 h 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4"/>
                <a:gd name="T98" fmla="*/ 32 w 32"/>
                <a:gd name="T99" fmla="*/ 4 h 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4">
                  <a:moveTo>
                    <a:pt x="15" y="3"/>
                  </a:moveTo>
                  <a:lnTo>
                    <a:pt x="18" y="3"/>
                  </a:lnTo>
                  <a:lnTo>
                    <a:pt x="22" y="3"/>
                  </a:lnTo>
                  <a:lnTo>
                    <a:pt x="24" y="3"/>
                  </a:lnTo>
                  <a:lnTo>
                    <a:pt x="27" y="3"/>
                  </a:lnTo>
                  <a:lnTo>
                    <a:pt x="28" y="2"/>
                  </a:lnTo>
                  <a:lnTo>
                    <a:pt x="30" y="2"/>
                  </a:lnTo>
                  <a:lnTo>
                    <a:pt x="31" y="2"/>
                  </a:lnTo>
                  <a:lnTo>
                    <a:pt x="30" y="1"/>
                  </a:lnTo>
                  <a:lnTo>
                    <a:pt x="28" y="1"/>
                  </a:lnTo>
                  <a:lnTo>
                    <a:pt x="27" y="0"/>
                  </a:lnTo>
                  <a:lnTo>
                    <a:pt x="24" y="0"/>
                  </a:lnTo>
                  <a:lnTo>
                    <a:pt x="22" y="0"/>
                  </a:lnTo>
                  <a:lnTo>
                    <a:pt x="18" y="0"/>
                  </a:lnTo>
                  <a:lnTo>
                    <a:pt x="15" y="0"/>
                  </a:lnTo>
                  <a:lnTo>
                    <a:pt x="12" y="0"/>
                  </a:lnTo>
                  <a:lnTo>
                    <a:pt x="9" y="0"/>
                  </a:lnTo>
                  <a:lnTo>
                    <a:pt x="7" y="0"/>
                  </a:lnTo>
                  <a:lnTo>
                    <a:pt x="4" y="0"/>
                  </a:lnTo>
                  <a:lnTo>
                    <a:pt x="3" y="1"/>
                  </a:lnTo>
                  <a:lnTo>
                    <a:pt x="1" y="1"/>
                  </a:lnTo>
                  <a:lnTo>
                    <a:pt x="0" y="1"/>
                  </a:lnTo>
                  <a:lnTo>
                    <a:pt x="0" y="2"/>
                  </a:lnTo>
                  <a:lnTo>
                    <a:pt x="1" y="2"/>
                  </a:lnTo>
                  <a:lnTo>
                    <a:pt x="3" y="2"/>
                  </a:lnTo>
                  <a:lnTo>
                    <a:pt x="4" y="3"/>
                  </a:lnTo>
                  <a:lnTo>
                    <a:pt x="7" y="3"/>
                  </a:lnTo>
                  <a:lnTo>
                    <a:pt x="9" y="3"/>
                  </a:lnTo>
                  <a:lnTo>
                    <a:pt x="12" y="3"/>
                  </a:lnTo>
                  <a:lnTo>
                    <a:pt x="15" y="3"/>
                  </a:lnTo>
                </a:path>
              </a:pathLst>
            </a:custGeom>
            <a:solidFill>
              <a:srgbClr val="5F5F5F"/>
            </a:solidFill>
            <a:ln w="9525" algn="ctr">
              <a:noFill/>
              <a:round/>
              <a:headEnd/>
              <a:tailEnd/>
            </a:ln>
          </p:spPr>
          <p:txBody>
            <a:bodyPr wrap="none" anchor="ctr" anchorCtr="1"/>
            <a:lstStyle/>
            <a:p>
              <a:endParaRPr lang="ko-KR" altLang="en-US"/>
            </a:p>
          </p:txBody>
        </p:sp>
        <p:sp>
          <p:nvSpPr>
            <p:cNvPr id="971" name="Freeform 106"/>
            <p:cNvSpPr>
              <a:spLocks/>
            </p:cNvSpPr>
            <p:nvPr/>
          </p:nvSpPr>
          <p:spPr bwMode="auto">
            <a:xfrm>
              <a:off x="3469" y="3002"/>
              <a:ext cx="42" cy="10"/>
            </a:xfrm>
            <a:custGeom>
              <a:avLst/>
              <a:gdLst>
                <a:gd name="T0" fmla="*/ 90 w 38"/>
                <a:gd name="T1" fmla="*/ 9 h 10"/>
                <a:gd name="T2" fmla="*/ 90 w 38"/>
                <a:gd name="T3" fmla="*/ 9 h 10"/>
                <a:gd name="T4" fmla="*/ 109 w 38"/>
                <a:gd name="T5" fmla="*/ 9 h 10"/>
                <a:gd name="T6" fmla="*/ 130 w 38"/>
                <a:gd name="T7" fmla="*/ 8 h 10"/>
                <a:gd name="T8" fmla="*/ 144 w 38"/>
                <a:gd name="T9" fmla="*/ 8 h 10"/>
                <a:gd name="T10" fmla="*/ 159 w 38"/>
                <a:gd name="T11" fmla="*/ 8 h 10"/>
                <a:gd name="T12" fmla="*/ 170 w 38"/>
                <a:gd name="T13" fmla="*/ 7 h 10"/>
                <a:gd name="T14" fmla="*/ 179 w 38"/>
                <a:gd name="T15" fmla="*/ 7 h 10"/>
                <a:gd name="T16" fmla="*/ 179 w 38"/>
                <a:gd name="T17" fmla="*/ 5 h 10"/>
                <a:gd name="T18" fmla="*/ 185 w 38"/>
                <a:gd name="T19" fmla="*/ 5 h 10"/>
                <a:gd name="T20" fmla="*/ 179 w 38"/>
                <a:gd name="T21" fmla="*/ 4 h 10"/>
                <a:gd name="T22" fmla="*/ 179 w 38"/>
                <a:gd name="T23" fmla="*/ 3 h 10"/>
                <a:gd name="T24" fmla="*/ 170 w 38"/>
                <a:gd name="T25" fmla="*/ 3 h 10"/>
                <a:gd name="T26" fmla="*/ 159 w 38"/>
                <a:gd name="T27" fmla="*/ 1 h 10"/>
                <a:gd name="T28" fmla="*/ 144 w 38"/>
                <a:gd name="T29" fmla="*/ 1 h 10"/>
                <a:gd name="T30" fmla="*/ 130 w 38"/>
                <a:gd name="T31" fmla="*/ 1 h 10"/>
                <a:gd name="T32" fmla="*/ 109 w 38"/>
                <a:gd name="T33" fmla="*/ 0 h 10"/>
                <a:gd name="T34" fmla="*/ 90 w 38"/>
                <a:gd name="T35" fmla="*/ 0 h 10"/>
                <a:gd name="T36" fmla="*/ 69 w 38"/>
                <a:gd name="T37" fmla="*/ 0 h 10"/>
                <a:gd name="T38" fmla="*/ 51 w 38"/>
                <a:gd name="T39" fmla="*/ 1 h 10"/>
                <a:gd name="T40" fmla="*/ 38 w 38"/>
                <a:gd name="T41" fmla="*/ 1 h 10"/>
                <a:gd name="T42" fmla="*/ 28 w 38"/>
                <a:gd name="T43" fmla="*/ 1 h 10"/>
                <a:gd name="T44" fmla="*/ 3 w 38"/>
                <a:gd name="T45" fmla="*/ 3 h 10"/>
                <a:gd name="T46" fmla="*/ 1 w 38"/>
                <a:gd name="T47" fmla="*/ 3 h 10"/>
                <a:gd name="T48" fmla="*/ 0 w 38"/>
                <a:gd name="T49" fmla="*/ 4 h 10"/>
                <a:gd name="T50" fmla="*/ 0 w 38"/>
                <a:gd name="T51" fmla="*/ 5 h 10"/>
                <a:gd name="T52" fmla="*/ 1 w 38"/>
                <a:gd name="T53" fmla="*/ 7 h 10"/>
                <a:gd name="T54" fmla="*/ 3 w 38"/>
                <a:gd name="T55" fmla="*/ 7 h 10"/>
                <a:gd name="T56" fmla="*/ 28 w 38"/>
                <a:gd name="T57" fmla="*/ 8 h 10"/>
                <a:gd name="T58" fmla="*/ 38 w 38"/>
                <a:gd name="T59" fmla="*/ 8 h 10"/>
                <a:gd name="T60" fmla="*/ 51 w 38"/>
                <a:gd name="T61" fmla="*/ 8 h 10"/>
                <a:gd name="T62" fmla="*/ 69 w 38"/>
                <a:gd name="T63" fmla="*/ 9 h 10"/>
                <a:gd name="T64" fmla="*/ 90 w 38"/>
                <a:gd name="T65" fmla="*/ 9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10"/>
                <a:gd name="T101" fmla="*/ 38 w 38"/>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10">
                  <a:moveTo>
                    <a:pt x="18" y="9"/>
                  </a:moveTo>
                  <a:lnTo>
                    <a:pt x="18" y="9"/>
                  </a:lnTo>
                  <a:lnTo>
                    <a:pt x="22" y="9"/>
                  </a:lnTo>
                  <a:lnTo>
                    <a:pt x="26" y="8"/>
                  </a:lnTo>
                  <a:lnTo>
                    <a:pt x="29" y="8"/>
                  </a:lnTo>
                  <a:lnTo>
                    <a:pt x="32" y="8"/>
                  </a:lnTo>
                  <a:lnTo>
                    <a:pt x="34" y="7"/>
                  </a:lnTo>
                  <a:lnTo>
                    <a:pt x="36" y="7"/>
                  </a:lnTo>
                  <a:lnTo>
                    <a:pt x="36" y="5"/>
                  </a:lnTo>
                  <a:lnTo>
                    <a:pt x="37" y="5"/>
                  </a:lnTo>
                  <a:lnTo>
                    <a:pt x="36" y="4"/>
                  </a:lnTo>
                  <a:lnTo>
                    <a:pt x="36" y="3"/>
                  </a:lnTo>
                  <a:lnTo>
                    <a:pt x="34" y="3"/>
                  </a:lnTo>
                  <a:lnTo>
                    <a:pt x="32" y="1"/>
                  </a:lnTo>
                  <a:lnTo>
                    <a:pt x="29" y="1"/>
                  </a:lnTo>
                  <a:lnTo>
                    <a:pt x="26" y="1"/>
                  </a:lnTo>
                  <a:lnTo>
                    <a:pt x="22" y="0"/>
                  </a:lnTo>
                  <a:lnTo>
                    <a:pt x="18" y="0"/>
                  </a:lnTo>
                  <a:lnTo>
                    <a:pt x="14" y="0"/>
                  </a:lnTo>
                  <a:lnTo>
                    <a:pt x="11" y="1"/>
                  </a:lnTo>
                  <a:lnTo>
                    <a:pt x="8" y="1"/>
                  </a:lnTo>
                  <a:lnTo>
                    <a:pt x="5" y="1"/>
                  </a:lnTo>
                  <a:lnTo>
                    <a:pt x="3" y="3"/>
                  </a:lnTo>
                  <a:lnTo>
                    <a:pt x="1" y="3"/>
                  </a:lnTo>
                  <a:lnTo>
                    <a:pt x="0" y="4"/>
                  </a:lnTo>
                  <a:lnTo>
                    <a:pt x="0" y="5"/>
                  </a:lnTo>
                  <a:lnTo>
                    <a:pt x="1" y="7"/>
                  </a:lnTo>
                  <a:lnTo>
                    <a:pt x="3" y="7"/>
                  </a:lnTo>
                  <a:lnTo>
                    <a:pt x="5" y="8"/>
                  </a:lnTo>
                  <a:lnTo>
                    <a:pt x="8" y="8"/>
                  </a:lnTo>
                  <a:lnTo>
                    <a:pt x="11" y="8"/>
                  </a:lnTo>
                  <a:lnTo>
                    <a:pt x="14" y="9"/>
                  </a:lnTo>
                  <a:lnTo>
                    <a:pt x="18" y="9"/>
                  </a:lnTo>
                </a:path>
              </a:pathLst>
            </a:custGeom>
            <a:solidFill>
              <a:srgbClr val="5F5F5F"/>
            </a:solidFill>
            <a:ln w="9525" algn="ctr">
              <a:noFill/>
              <a:round/>
              <a:headEnd/>
              <a:tailEnd/>
            </a:ln>
          </p:spPr>
          <p:txBody>
            <a:bodyPr wrap="none" anchor="ctr" anchorCtr="1"/>
            <a:lstStyle/>
            <a:p>
              <a:endParaRPr lang="ko-KR" altLang="en-US"/>
            </a:p>
          </p:txBody>
        </p:sp>
        <p:sp>
          <p:nvSpPr>
            <p:cNvPr id="972" name="Freeform 107"/>
            <p:cNvSpPr>
              <a:spLocks/>
            </p:cNvSpPr>
            <p:nvPr/>
          </p:nvSpPr>
          <p:spPr bwMode="auto">
            <a:xfrm>
              <a:off x="3504" y="3023"/>
              <a:ext cx="17" cy="7"/>
            </a:xfrm>
            <a:custGeom>
              <a:avLst/>
              <a:gdLst>
                <a:gd name="T0" fmla="*/ 54 w 15"/>
                <a:gd name="T1" fmla="*/ 6 h 7"/>
                <a:gd name="T2" fmla="*/ 69 w 15"/>
                <a:gd name="T3" fmla="*/ 6 h 7"/>
                <a:gd name="T4" fmla="*/ 88 w 15"/>
                <a:gd name="T5" fmla="*/ 5 h 7"/>
                <a:gd name="T6" fmla="*/ 100 w 15"/>
                <a:gd name="T7" fmla="*/ 4 h 7"/>
                <a:gd name="T8" fmla="*/ 100 w 15"/>
                <a:gd name="T9" fmla="*/ 3 h 7"/>
                <a:gd name="T10" fmla="*/ 100 w 15"/>
                <a:gd name="T11" fmla="*/ 2 h 7"/>
                <a:gd name="T12" fmla="*/ 88 w 15"/>
                <a:gd name="T13" fmla="*/ 1 h 7"/>
                <a:gd name="T14" fmla="*/ 69 w 15"/>
                <a:gd name="T15" fmla="*/ 1 h 7"/>
                <a:gd name="T16" fmla="*/ 54 w 15"/>
                <a:gd name="T17" fmla="*/ 0 h 7"/>
                <a:gd name="T18" fmla="*/ 37 w 15"/>
                <a:gd name="T19" fmla="*/ 1 h 7"/>
                <a:gd name="T20" fmla="*/ 2 w 15"/>
                <a:gd name="T21" fmla="*/ 1 h 7"/>
                <a:gd name="T22" fmla="*/ 1 w 15"/>
                <a:gd name="T23" fmla="*/ 2 h 7"/>
                <a:gd name="T24" fmla="*/ 0 w 15"/>
                <a:gd name="T25" fmla="*/ 3 h 7"/>
                <a:gd name="T26" fmla="*/ 1 w 15"/>
                <a:gd name="T27" fmla="*/ 4 h 7"/>
                <a:gd name="T28" fmla="*/ 2 w 15"/>
                <a:gd name="T29" fmla="*/ 5 h 7"/>
                <a:gd name="T30" fmla="*/ 37 w 15"/>
                <a:gd name="T31" fmla="*/ 6 h 7"/>
                <a:gd name="T32" fmla="*/ 54 w 15"/>
                <a:gd name="T33" fmla="*/ 6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7"/>
                <a:gd name="T53" fmla="*/ 15 w 1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7">
                  <a:moveTo>
                    <a:pt x="8" y="6"/>
                  </a:moveTo>
                  <a:lnTo>
                    <a:pt x="10" y="6"/>
                  </a:lnTo>
                  <a:lnTo>
                    <a:pt x="12" y="5"/>
                  </a:lnTo>
                  <a:lnTo>
                    <a:pt x="14" y="4"/>
                  </a:lnTo>
                  <a:lnTo>
                    <a:pt x="14" y="3"/>
                  </a:lnTo>
                  <a:lnTo>
                    <a:pt x="14" y="2"/>
                  </a:lnTo>
                  <a:lnTo>
                    <a:pt x="12" y="1"/>
                  </a:lnTo>
                  <a:lnTo>
                    <a:pt x="10" y="1"/>
                  </a:lnTo>
                  <a:lnTo>
                    <a:pt x="8" y="0"/>
                  </a:lnTo>
                  <a:lnTo>
                    <a:pt x="5" y="1"/>
                  </a:lnTo>
                  <a:lnTo>
                    <a:pt x="2" y="1"/>
                  </a:lnTo>
                  <a:lnTo>
                    <a:pt x="1" y="2"/>
                  </a:lnTo>
                  <a:lnTo>
                    <a:pt x="0" y="3"/>
                  </a:lnTo>
                  <a:lnTo>
                    <a:pt x="1" y="4"/>
                  </a:lnTo>
                  <a:lnTo>
                    <a:pt x="2" y="5"/>
                  </a:lnTo>
                  <a:lnTo>
                    <a:pt x="5" y="6"/>
                  </a:lnTo>
                  <a:lnTo>
                    <a:pt x="8" y="6"/>
                  </a:lnTo>
                </a:path>
              </a:pathLst>
            </a:custGeom>
            <a:solidFill>
              <a:srgbClr val="5F5F5F"/>
            </a:solidFill>
            <a:ln w="9525" algn="ctr">
              <a:noFill/>
              <a:round/>
              <a:headEnd/>
              <a:tailEnd/>
            </a:ln>
          </p:spPr>
          <p:txBody>
            <a:bodyPr wrap="none" anchor="ctr" anchorCtr="1"/>
            <a:lstStyle/>
            <a:p>
              <a:endParaRPr lang="ko-KR" altLang="en-US"/>
            </a:p>
          </p:txBody>
        </p:sp>
        <p:sp>
          <p:nvSpPr>
            <p:cNvPr id="973" name="Freeform 108"/>
            <p:cNvSpPr>
              <a:spLocks/>
            </p:cNvSpPr>
            <p:nvPr/>
          </p:nvSpPr>
          <p:spPr bwMode="auto">
            <a:xfrm>
              <a:off x="3474" y="3021"/>
              <a:ext cx="6" cy="4"/>
            </a:xfrm>
            <a:custGeom>
              <a:avLst/>
              <a:gdLst>
                <a:gd name="T0" fmla="*/ 2 w 6"/>
                <a:gd name="T1" fmla="*/ 3 h 4"/>
                <a:gd name="T2" fmla="*/ 3 w 6"/>
                <a:gd name="T3" fmla="*/ 3 h 4"/>
                <a:gd name="T4" fmla="*/ 4 w 6"/>
                <a:gd name="T5" fmla="*/ 3 h 4"/>
                <a:gd name="T6" fmla="*/ 5 w 6"/>
                <a:gd name="T7" fmla="*/ 2 h 4"/>
                <a:gd name="T8" fmla="*/ 5 w 6"/>
                <a:gd name="T9" fmla="*/ 2 h 4"/>
                <a:gd name="T10" fmla="*/ 5 w 6"/>
                <a:gd name="T11" fmla="*/ 1 h 4"/>
                <a:gd name="T12" fmla="*/ 4 w 6"/>
                <a:gd name="T13" fmla="*/ 0 h 4"/>
                <a:gd name="T14" fmla="*/ 3 w 6"/>
                <a:gd name="T15" fmla="*/ 0 h 4"/>
                <a:gd name="T16" fmla="*/ 2 w 6"/>
                <a:gd name="T17" fmla="*/ 0 h 4"/>
                <a:gd name="T18" fmla="*/ 1 w 6"/>
                <a:gd name="T19" fmla="*/ 0 h 4"/>
                <a:gd name="T20" fmla="*/ 1 w 6"/>
                <a:gd name="T21" fmla="*/ 0 h 4"/>
                <a:gd name="T22" fmla="*/ 0 w 6"/>
                <a:gd name="T23" fmla="*/ 1 h 4"/>
                <a:gd name="T24" fmla="*/ 0 w 6"/>
                <a:gd name="T25" fmla="*/ 2 h 4"/>
                <a:gd name="T26" fmla="*/ 0 w 6"/>
                <a:gd name="T27" fmla="*/ 2 h 4"/>
                <a:gd name="T28" fmla="*/ 1 w 6"/>
                <a:gd name="T29" fmla="*/ 3 h 4"/>
                <a:gd name="T30" fmla="*/ 1 w 6"/>
                <a:gd name="T31" fmla="*/ 3 h 4"/>
                <a:gd name="T32" fmla="*/ 2 w 6"/>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4"/>
                <a:gd name="T53" fmla="*/ 6 w 6"/>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4">
                  <a:moveTo>
                    <a:pt x="2" y="3"/>
                  </a:moveTo>
                  <a:lnTo>
                    <a:pt x="3" y="3"/>
                  </a:lnTo>
                  <a:lnTo>
                    <a:pt x="4" y="3"/>
                  </a:lnTo>
                  <a:lnTo>
                    <a:pt x="5" y="2"/>
                  </a:lnTo>
                  <a:lnTo>
                    <a:pt x="5" y="1"/>
                  </a:lnTo>
                  <a:lnTo>
                    <a:pt x="4" y="0"/>
                  </a:lnTo>
                  <a:lnTo>
                    <a:pt x="3" y="0"/>
                  </a:lnTo>
                  <a:lnTo>
                    <a:pt x="2" y="0"/>
                  </a:lnTo>
                  <a:lnTo>
                    <a:pt x="1" y="0"/>
                  </a:lnTo>
                  <a:lnTo>
                    <a:pt x="0" y="1"/>
                  </a:lnTo>
                  <a:lnTo>
                    <a:pt x="0" y="2"/>
                  </a:lnTo>
                  <a:lnTo>
                    <a:pt x="1" y="3"/>
                  </a:lnTo>
                  <a:lnTo>
                    <a:pt x="2" y="3"/>
                  </a:lnTo>
                </a:path>
              </a:pathLst>
            </a:custGeom>
            <a:solidFill>
              <a:srgbClr val="5F5F5F"/>
            </a:solidFill>
            <a:ln w="9525" algn="ctr">
              <a:noFill/>
              <a:round/>
              <a:headEnd/>
              <a:tailEnd/>
            </a:ln>
          </p:spPr>
          <p:txBody>
            <a:bodyPr wrap="none" anchor="ctr" anchorCtr="1"/>
            <a:lstStyle/>
            <a:p>
              <a:endParaRPr lang="ko-KR" altLang="en-US"/>
            </a:p>
          </p:txBody>
        </p:sp>
        <p:sp>
          <p:nvSpPr>
            <p:cNvPr id="974" name="Freeform 109"/>
            <p:cNvSpPr>
              <a:spLocks/>
            </p:cNvSpPr>
            <p:nvPr/>
          </p:nvSpPr>
          <p:spPr bwMode="auto">
            <a:xfrm>
              <a:off x="3474" y="3021"/>
              <a:ext cx="13" cy="10"/>
            </a:xfrm>
            <a:custGeom>
              <a:avLst/>
              <a:gdLst>
                <a:gd name="T0" fmla="*/ 5 w 12"/>
                <a:gd name="T1" fmla="*/ 9 h 10"/>
                <a:gd name="T2" fmla="*/ 5 w 12"/>
                <a:gd name="T3" fmla="*/ 9 h 10"/>
                <a:gd name="T4" fmla="*/ 28 w 12"/>
                <a:gd name="T5" fmla="*/ 8 h 10"/>
                <a:gd name="T6" fmla="*/ 32 w 12"/>
                <a:gd name="T7" fmla="*/ 8 h 10"/>
                <a:gd name="T8" fmla="*/ 35 w 12"/>
                <a:gd name="T9" fmla="*/ 7 h 10"/>
                <a:gd name="T10" fmla="*/ 38 w 12"/>
                <a:gd name="T11" fmla="*/ 5 h 10"/>
                <a:gd name="T12" fmla="*/ 35 w 12"/>
                <a:gd name="T13" fmla="*/ 3 h 10"/>
                <a:gd name="T14" fmla="*/ 32 w 12"/>
                <a:gd name="T15" fmla="*/ 1 h 10"/>
                <a:gd name="T16" fmla="*/ 28 w 12"/>
                <a:gd name="T17" fmla="*/ 1 h 10"/>
                <a:gd name="T18" fmla="*/ 5 w 12"/>
                <a:gd name="T19" fmla="*/ 0 h 10"/>
                <a:gd name="T20" fmla="*/ 3 w 12"/>
                <a:gd name="T21" fmla="*/ 1 h 10"/>
                <a:gd name="T22" fmla="*/ 2 w 12"/>
                <a:gd name="T23" fmla="*/ 1 h 10"/>
                <a:gd name="T24" fmla="*/ 1 w 12"/>
                <a:gd name="T25" fmla="*/ 3 h 10"/>
                <a:gd name="T26" fmla="*/ 0 w 12"/>
                <a:gd name="T27" fmla="*/ 5 h 10"/>
                <a:gd name="T28" fmla="*/ 1 w 12"/>
                <a:gd name="T29" fmla="*/ 7 h 10"/>
                <a:gd name="T30" fmla="*/ 2 w 12"/>
                <a:gd name="T31" fmla="*/ 8 h 10"/>
                <a:gd name="T32" fmla="*/ 3 w 12"/>
                <a:gd name="T33" fmla="*/ 8 h 10"/>
                <a:gd name="T34" fmla="*/ 5 w 12"/>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5" y="9"/>
                  </a:moveTo>
                  <a:lnTo>
                    <a:pt x="5" y="9"/>
                  </a:lnTo>
                  <a:lnTo>
                    <a:pt x="7" y="8"/>
                  </a:lnTo>
                  <a:lnTo>
                    <a:pt x="9" y="8"/>
                  </a:lnTo>
                  <a:lnTo>
                    <a:pt x="10" y="7"/>
                  </a:lnTo>
                  <a:lnTo>
                    <a:pt x="11" y="5"/>
                  </a:lnTo>
                  <a:lnTo>
                    <a:pt x="10" y="3"/>
                  </a:lnTo>
                  <a:lnTo>
                    <a:pt x="9" y="1"/>
                  </a:lnTo>
                  <a:lnTo>
                    <a:pt x="7" y="1"/>
                  </a:lnTo>
                  <a:lnTo>
                    <a:pt x="5" y="0"/>
                  </a:lnTo>
                  <a:lnTo>
                    <a:pt x="3" y="1"/>
                  </a:lnTo>
                  <a:lnTo>
                    <a:pt x="2" y="1"/>
                  </a:lnTo>
                  <a:lnTo>
                    <a:pt x="1" y="3"/>
                  </a:lnTo>
                  <a:lnTo>
                    <a:pt x="0" y="5"/>
                  </a:lnTo>
                  <a:lnTo>
                    <a:pt x="1" y="7"/>
                  </a:lnTo>
                  <a:lnTo>
                    <a:pt x="2" y="8"/>
                  </a:lnTo>
                  <a:lnTo>
                    <a:pt x="3" y="8"/>
                  </a:lnTo>
                  <a:lnTo>
                    <a:pt x="5" y="9"/>
                  </a:lnTo>
                </a:path>
              </a:pathLst>
            </a:custGeom>
            <a:solidFill>
              <a:srgbClr val="5F5F5F"/>
            </a:solidFill>
            <a:ln w="9525" algn="ctr">
              <a:noFill/>
              <a:round/>
              <a:headEnd/>
              <a:tailEnd/>
            </a:ln>
          </p:spPr>
          <p:txBody>
            <a:bodyPr wrap="none" anchor="ctr" anchorCtr="1"/>
            <a:lstStyle/>
            <a:p>
              <a:endParaRPr lang="ko-KR" altLang="en-US"/>
            </a:p>
          </p:txBody>
        </p:sp>
        <p:sp>
          <p:nvSpPr>
            <p:cNvPr id="975" name="Freeform 110"/>
            <p:cNvSpPr>
              <a:spLocks/>
            </p:cNvSpPr>
            <p:nvPr/>
          </p:nvSpPr>
          <p:spPr bwMode="auto">
            <a:xfrm>
              <a:off x="3400" y="2946"/>
              <a:ext cx="84" cy="93"/>
            </a:xfrm>
            <a:custGeom>
              <a:avLst/>
              <a:gdLst>
                <a:gd name="T0" fmla="*/ 38 w 76"/>
                <a:gd name="T1" fmla="*/ 86 h 93"/>
                <a:gd name="T2" fmla="*/ 34 w 76"/>
                <a:gd name="T3" fmla="*/ 78 h 93"/>
                <a:gd name="T4" fmla="*/ 38 w 76"/>
                <a:gd name="T5" fmla="*/ 65 h 93"/>
                <a:gd name="T6" fmla="*/ 46 w 76"/>
                <a:gd name="T7" fmla="*/ 57 h 93"/>
                <a:gd name="T8" fmla="*/ 31 w 76"/>
                <a:gd name="T9" fmla="*/ 52 h 93"/>
                <a:gd name="T10" fmla="*/ 1 w 76"/>
                <a:gd name="T11" fmla="*/ 50 h 93"/>
                <a:gd name="T12" fmla="*/ 0 w 76"/>
                <a:gd name="T13" fmla="*/ 43 h 93"/>
                <a:gd name="T14" fmla="*/ 28 w 76"/>
                <a:gd name="T15" fmla="*/ 34 h 93"/>
                <a:gd name="T16" fmla="*/ 31 w 76"/>
                <a:gd name="T17" fmla="*/ 30 h 93"/>
                <a:gd name="T18" fmla="*/ 31 w 76"/>
                <a:gd name="T19" fmla="*/ 23 h 93"/>
                <a:gd name="T20" fmla="*/ 56 w 76"/>
                <a:gd name="T21" fmla="*/ 17 h 93"/>
                <a:gd name="T22" fmla="*/ 69 w 76"/>
                <a:gd name="T23" fmla="*/ 17 h 93"/>
                <a:gd name="T24" fmla="*/ 90 w 76"/>
                <a:gd name="T25" fmla="*/ 15 h 93"/>
                <a:gd name="T26" fmla="*/ 93 w 76"/>
                <a:gd name="T27" fmla="*/ 11 h 93"/>
                <a:gd name="T28" fmla="*/ 109 w 76"/>
                <a:gd name="T29" fmla="*/ 8 h 93"/>
                <a:gd name="T30" fmla="*/ 144 w 76"/>
                <a:gd name="T31" fmla="*/ 4 h 93"/>
                <a:gd name="T32" fmla="*/ 195 w 76"/>
                <a:gd name="T33" fmla="*/ 1 h 93"/>
                <a:gd name="T34" fmla="*/ 219 w 76"/>
                <a:gd name="T35" fmla="*/ 0 h 93"/>
                <a:gd name="T36" fmla="*/ 254 w 76"/>
                <a:gd name="T37" fmla="*/ 1 h 93"/>
                <a:gd name="T38" fmla="*/ 283 w 76"/>
                <a:gd name="T39" fmla="*/ 3 h 93"/>
                <a:gd name="T40" fmla="*/ 313 w 76"/>
                <a:gd name="T41" fmla="*/ 6 h 93"/>
                <a:gd name="T42" fmla="*/ 344 w 76"/>
                <a:gd name="T43" fmla="*/ 7 h 93"/>
                <a:gd name="T44" fmla="*/ 357 w 76"/>
                <a:gd name="T45" fmla="*/ 7 h 93"/>
                <a:gd name="T46" fmla="*/ 378 w 76"/>
                <a:gd name="T47" fmla="*/ 15 h 93"/>
                <a:gd name="T48" fmla="*/ 344 w 76"/>
                <a:gd name="T49" fmla="*/ 22 h 93"/>
                <a:gd name="T50" fmla="*/ 313 w 76"/>
                <a:gd name="T51" fmla="*/ 22 h 93"/>
                <a:gd name="T52" fmla="*/ 295 w 76"/>
                <a:gd name="T53" fmla="*/ 18 h 93"/>
                <a:gd name="T54" fmla="*/ 281 w 76"/>
                <a:gd name="T55" fmla="*/ 14 h 93"/>
                <a:gd name="T56" fmla="*/ 264 w 76"/>
                <a:gd name="T57" fmla="*/ 11 h 93"/>
                <a:gd name="T58" fmla="*/ 239 w 76"/>
                <a:gd name="T59" fmla="*/ 9 h 93"/>
                <a:gd name="T60" fmla="*/ 216 w 76"/>
                <a:gd name="T61" fmla="*/ 7 h 93"/>
                <a:gd name="T62" fmla="*/ 179 w 76"/>
                <a:gd name="T63" fmla="*/ 8 h 93"/>
                <a:gd name="T64" fmla="*/ 133 w 76"/>
                <a:gd name="T65" fmla="*/ 14 h 93"/>
                <a:gd name="T66" fmla="*/ 99 w 76"/>
                <a:gd name="T67" fmla="*/ 21 h 93"/>
                <a:gd name="T68" fmla="*/ 93 w 76"/>
                <a:gd name="T69" fmla="*/ 29 h 93"/>
                <a:gd name="T70" fmla="*/ 90 w 76"/>
                <a:gd name="T71" fmla="*/ 36 h 93"/>
                <a:gd name="T72" fmla="*/ 120 w 76"/>
                <a:gd name="T73" fmla="*/ 36 h 93"/>
                <a:gd name="T74" fmla="*/ 154 w 76"/>
                <a:gd name="T75" fmla="*/ 35 h 93"/>
                <a:gd name="T76" fmla="*/ 179 w 76"/>
                <a:gd name="T77" fmla="*/ 34 h 93"/>
                <a:gd name="T78" fmla="*/ 198 w 76"/>
                <a:gd name="T79" fmla="*/ 32 h 93"/>
                <a:gd name="T80" fmla="*/ 208 w 76"/>
                <a:gd name="T81" fmla="*/ 28 h 93"/>
                <a:gd name="T82" fmla="*/ 231 w 76"/>
                <a:gd name="T83" fmla="*/ 28 h 93"/>
                <a:gd name="T84" fmla="*/ 242 w 76"/>
                <a:gd name="T85" fmla="*/ 30 h 93"/>
                <a:gd name="T86" fmla="*/ 242 w 76"/>
                <a:gd name="T87" fmla="*/ 36 h 93"/>
                <a:gd name="T88" fmla="*/ 219 w 76"/>
                <a:gd name="T89" fmla="*/ 38 h 93"/>
                <a:gd name="T90" fmla="*/ 188 w 76"/>
                <a:gd name="T91" fmla="*/ 39 h 93"/>
                <a:gd name="T92" fmla="*/ 159 w 76"/>
                <a:gd name="T93" fmla="*/ 41 h 93"/>
                <a:gd name="T94" fmla="*/ 147 w 76"/>
                <a:gd name="T95" fmla="*/ 43 h 93"/>
                <a:gd name="T96" fmla="*/ 144 w 76"/>
                <a:gd name="T97" fmla="*/ 44 h 93"/>
                <a:gd name="T98" fmla="*/ 144 w 76"/>
                <a:gd name="T99" fmla="*/ 48 h 93"/>
                <a:gd name="T100" fmla="*/ 185 w 76"/>
                <a:gd name="T101" fmla="*/ 53 h 93"/>
                <a:gd name="T102" fmla="*/ 204 w 76"/>
                <a:gd name="T103" fmla="*/ 64 h 93"/>
                <a:gd name="T104" fmla="*/ 264 w 76"/>
                <a:gd name="T105" fmla="*/ 73 h 93"/>
                <a:gd name="T106" fmla="*/ 204 w 76"/>
                <a:gd name="T107" fmla="*/ 88 h 93"/>
                <a:gd name="T108" fmla="*/ 154 w 76"/>
                <a:gd name="T109" fmla="*/ 75 h 93"/>
                <a:gd name="T110" fmla="*/ 144 w 76"/>
                <a:gd name="T111" fmla="*/ 59 h 93"/>
                <a:gd name="T112" fmla="*/ 103 w 76"/>
                <a:gd name="T113" fmla="*/ 55 h 93"/>
                <a:gd name="T114" fmla="*/ 76 w 76"/>
                <a:gd name="T115" fmla="*/ 84 h 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93"/>
                <a:gd name="T176" fmla="*/ 76 w 76"/>
                <a:gd name="T177" fmla="*/ 93 h 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93">
                  <a:moveTo>
                    <a:pt x="15" y="84"/>
                  </a:moveTo>
                  <a:lnTo>
                    <a:pt x="8" y="86"/>
                  </a:lnTo>
                  <a:lnTo>
                    <a:pt x="8" y="84"/>
                  </a:lnTo>
                  <a:lnTo>
                    <a:pt x="7" y="78"/>
                  </a:lnTo>
                  <a:lnTo>
                    <a:pt x="6" y="71"/>
                  </a:lnTo>
                  <a:lnTo>
                    <a:pt x="8" y="65"/>
                  </a:lnTo>
                  <a:lnTo>
                    <a:pt x="10" y="61"/>
                  </a:lnTo>
                  <a:lnTo>
                    <a:pt x="10" y="57"/>
                  </a:lnTo>
                  <a:lnTo>
                    <a:pt x="9" y="54"/>
                  </a:lnTo>
                  <a:lnTo>
                    <a:pt x="6" y="52"/>
                  </a:lnTo>
                  <a:lnTo>
                    <a:pt x="4" y="51"/>
                  </a:lnTo>
                  <a:lnTo>
                    <a:pt x="1" y="50"/>
                  </a:lnTo>
                  <a:lnTo>
                    <a:pt x="0" y="48"/>
                  </a:lnTo>
                  <a:lnTo>
                    <a:pt x="0" y="43"/>
                  </a:lnTo>
                  <a:lnTo>
                    <a:pt x="2" y="38"/>
                  </a:lnTo>
                  <a:lnTo>
                    <a:pt x="5" y="34"/>
                  </a:lnTo>
                  <a:lnTo>
                    <a:pt x="6" y="31"/>
                  </a:lnTo>
                  <a:lnTo>
                    <a:pt x="6" y="30"/>
                  </a:lnTo>
                  <a:lnTo>
                    <a:pt x="6" y="28"/>
                  </a:lnTo>
                  <a:lnTo>
                    <a:pt x="6" y="23"/>
                  </a:lnTo>
                  <a:lnTo>
                    <a:pt x="8" y="20"/>
                  </a:lnTo>
                  <a:lnTo>
                    <a:pt x="12" y="17"/>
                  </a:lnTo>
                  <a:lnTo>
                    <a:pt x="13" y="17"/>
                  </a:lnTo>
                  <a:lnTo>
                    <a:pt x="14" y="17"/>
                  </a:lnTo>
                  <a:lnTo>
                    <a:pt x="16" y="17"/>
                  </a:lnTo>
                  <a:lnTo>
                    <a:pt x="18" y="15"/>
                  </a:lnTo>
                  <a:lnTo>
                    <a:pt x="18" y="13"/>
                  </a:lnTo>
                  <a:lnTo>
                    <a:pt x="19" y="11"/>
                  </a:lnTo>
                  <a:lnTo>
                    <a:pt x="20" y="9"/>
                  </a:lnTo>
                  <a:lnTo>
                    <a:pt x="22" y="8"/>
                  </a:lnTo>
                  <a:lnTo>
                    <a:pt x="25" y="6"/>
                  </a:lnTo>
                  <a:lnTo>
                    <a:pt x="29" y="4"/>
                  </a:lnTo>
                  <a:lnTo>
                    <a:pt x="33" y="2"/>
                  </a:lnTo>
                  <a:lnTo>
                    <a:pt x="39" y="1"/>
                  </a:lnTo>
                  <a:lnTo>
                    <a:pt x="41" y="1"/>
                  </a:lnTo>
                  <a:lnTo>
                    <a:pt x="44" y="0"/>
                  </a:lnTo>
                  <a:lnTo>
                    <a:pt x="47" y="0"/>
                  </a:lnTo>
                  <a:lnTo>
                    <a:pt x="51" y="1"/>
                  </a:lnTo>
                  <a:lnTo>
                    <a:pt x="55" y="2"/>
                  </a:lnTo>
                  <a:lnTo>
                    <a:pt x="58" y="3"/>
                  </a:lnTo>
                  <a:lnTo>
                    <a:pt x="63" y="6"/>
                  </a:lnTo>
                  <a:lnTo>
                    <a:pt x="64" y="6"/>
                  </a:lnTo>
                  <a:lnTo>
                    <a:pt x="67" y="7"/>
                  </a:lnTo>
                  <a:lnTo>
                    <a:pt x="69" y="7"/>
                  </a:lnTo>
                  <a:lnTo>
                    <a:pt x="70" y="5"/>
                  </a:lnTo>
                  <a:lnTo>
                    <a:pt x="72" y="7"/>
                  </a:lnTo>
                  <a:lnTo>
                    <a:pt x="74" y="10"/>
                  </a:lnTo>
                  <a:lnTo>
                    <a:pt x="75" y="15"/>
                  </a:lnTo>
                  <a:lnTo>
                    <a:pt x="71" y="21"/>
                  </a:lnTo>
                  <a:lnTo>
                    <a:pt x="69" y="22"/>
                  </a:lnTo>
                  <a:lnTo>
                    <a:pt x="66" y="23"/>
                  </a:lnTo>
                  <a:lnTo>
                    <a:pt x="64" y="22"/>
                  </a:lnTo>
                  <a:lnTo>
                    <a:pt x="61" y="20"/>
                  </a:lnTo>
                  <a:lnTo>
                    <a:pt x="60" y="18"/>
                  </a:lnTo>
                  <a:lnTo>
                    <a:pt x="58" y="16"/>
                  </a:lnTo>
                  <a:lnTo>
                    <a:pt x="56" y="14"/>
                  </a:lnTo>
                  <a:lnTo>
                    <a:pt x="55" y="13"/>
                  </a:lnTo>
                  <a:lnTo>
                    <a:pt x="53" y="11"/>
                  </a:lnTo>
                  <a:lnTo>
                    <a:pt x="51" y="10"/>
                  </a:lnTo>
                  <a:lnTo>
                    <a:pt x="48" y="9"/>
                  </a:lnTo>
                  <a:lnTo>
                    <a:pt x="45" y="8"/>
                  </a:lnTo>
                  <a:lnTo>
                    <a:pt x="43" y="7"/>
                  </a:lnTo>
                  <a:lnTo>
                    <a:pt x="39" y="7"/>
                  </a:lnTo>
                  <a:lnTo>
                    <a:pt x="36" y="8"/>
                  </a:lnTo>
                  <a:lnTo>
                    <a:pt x="32" y="10"/>
                  </a:lnTo>
                  <a:lnTo>
                    <a:pt x="27" y="14"/>
                  </a:lnTo>
                  <a:lnTo>
                    <a:pt x="22" y="18"/>
                  </a:lnTo>
                  <a:lnTo>
                    <a:pt x="20" y="21"/>
                  </a:lnTo>
                  <a:lnTo>
                    <a:pt x="19" y="24"/>
                  </a:lnTo>
                  <a:lnTo>
                    <a:pt x="19" y="29"/>
                  </a:lnTo>
                  <a:lnTo>
                    <a:pt x="18" y="34"/>
                  </a:lnTo>
                  <a:lnTo>
                    <a:pt x="18" y="36"/>
                  </a:lnTo>
                  <a:lnTo>
                    <a:pt x="21" y="37"/>
                  </a:lnTo>
                  <a:lnTo>
                    <a:pt x="24" y="36"/>
                  </a:lnTo>
                  <a:lnTo>
                    <a:pt x="28" y="36"/>
                  </a:lnTo>
                  <a:lnTo>
                    <a:pt x="31" y="35"/>
                  </a:lnTo>
                  <a:lnTo>
                    <a:pt x="33" y="35"/>
                  </a:lnTo>
                  <a:lnTo>
                    <a:pt x="36" y="34"/>
                  </a:lnTo>
                  <a:lnTo>
                    <a:pt x="38" y="33"/>
                  </a:lnTo>
                  <a:lnTo>
                    <a:pt x="40" y="32"/>
                  </a:lnTo>
                  <a:lnTo>
                    <a:pt x="40" y="31"/>
                  </a:lnTo>
                  <a:lnTo>
                    <a:pt x="42" y="28"/>
                  </a:lnTo>
                  <a:lnTo>
                    <a:pt x="44" y="28"/>
                  </a:lnTo>
                  <a:lnTo>
                    <a:pt x="47" y="28"/>
                  </a:lnTo>
                  <a:lnTo>
                    <a:pt x="49" y="28"/>
                  </a:lnTo>
                  <a:lnTo>
                    <a:pt x="49" y="30"/>
                  </a:lnTo>
                  <a:lnTo>
                    <a:pt x="49" y="32"/>
                  </a:lnTo>
                  <a:lnTo>
                    <a:pt x="49" y="36"/>
                  </a:lnTo>
                  <a:lnTo>
                    <a:pt x="45" y="38"/>
                  </a:lnTo>
                  <a:lnTo>
                    <a:pt x="44" y="38"/>
                  </a:lnTo>
                  <a:lnTo>
                    <a:pt x="41" y="38"/>
                  </a:lnTo>
                  <a:lnTo>
                    <a:pt x="38" y="39"/>
                  </a:lnTo>
                  <a:lnTo>
                    <a:pt x="35" y="40"/>
                  </a:lnTo>
                  <a:lnTo>
                    <a:pt x="32" y="41"/>
                  </a:lnTo>
                  <a:lnTo>
                    <a:pt x="31" y="42"/>
                  </a:lnTo>
                  <a:lnTo>
                    <a:pt x="30" y="43"/>
                  </a:lnTo>
                  <a:lnTo>
                    <a:pt x="29" y="43"/>
                  </a:lnTo>
                  <a:lnTo>
                    <a:pt x="29" y="44"/>
                  </a:lnTo>
                  <a:lnTo>
                    <a:pt x="28" y="46"/>
                  </a:lnTo>
                  <a:lnTo>
                    <a:pt x="29" y="48"/>
                  </a:lnTo>
                  <a:lnTo>
                    <a:pt x="32" y="50"/>
                  </a:lnTo>
                  <a:lnTo>
                    <a:pt x="37" y="53"/>
                  </a:lnTo>
                  <a:lnTo>
                    <a:pt x="40" y="58"/>
                  </a:lnTo>
                  <a:lnTo>
                    <a:pt x="41" y="64"/>
                  </a:lnTo>
                  <a:lnTo>
                    <a:pt x="42" y="67"/>
                  </a:lnTo>
                  <a:lnTo>
                    <a:pt x="53" y="73"/>
                  </a:lnTo>
                  <a:lnTo>
                    <a:pt x="56" y="85"/>
                  </a:lnTo>
                  <a:lnTo>
                    <a:pt x="41" y="88"/>
                  </a:lnTo>
                  <a:lnTo>
                    <a:pt x="33" y="92"/>
                  </a:lnTo>
                  <a:lnTo>
                    <a:pt x="31" y="75"/>
                  </a:lnTo>
                  <a:lnTo>
                    <a:pt x="30" y="61"/>
                  </a:lnTo>
                  <a:lnTo>
                    <a:pt x="29" y="59"/>
                  </a:lnTo>
                  <a:lnTo>
                    <a:pt x="25" y="54"/>
                  </a:lnTo>
                  <a:lnTo>
                    <a:pt x="21" y="55"/>
                  </a:lnTo>
                  <a:lnTo>
                    <a:pt x="21" y="75"/>
                  </a:lnTo>
                  <a:lnTo>
                    <a:pt x="15" y="84"/>
                  </a:lnTo>
                </a:path>
              </a:pathLst>
            </a:custGeom>
            <a:solidFill>
              <a:srgbClr val="5F5F5F"/>
            </a:solidFill>
            <a:ln w="9525" algn="ctr">
              <a:noFill/>
              <a:round/>
              <a:headEnd/>
              <a:tailEnd/>
            </a:ln>
          </p:spPr>
          <p:txBody>
            <a:bodyPr wrap="none" anchor="ctr" anchorCtr="1"/>
            <a:lstStyle/>
            <a:p>
              <a:endParaRPr lang="ko-KR" altLang="en-US"/>
            </a:p>
          </p:txBody>
        </p:sp>
        <p:sp>
          <p:nvSpPr>
            <p:cNvPr id="976" name="Freeform 111"/>
            <p:cNvSpPr>
              <a:spLocks/>
            </p:cNvSpPr>
            <p:nvPr/>
          </p:nvSpPr>
          <p:spPr bwMode="auto">
            <a:xfrm>
              <a:off x="3343" y="3079"/>
              <a:ext cx="16" cy="6"/>
            </a:xfrm>
            <a:custGeom>
              <a:avLst/>
              <a:gdLst>
                <a:gd name="T0" fmla="*/ 7 w 15"/>
                <a:gd name="T1" fmla="*/ 0 h 6"/>
                <a:gd name="T2" fmla="*/ 29 w 15"/>
                <a:gd name="T3" fmla="*/ 0 h 6"/>
                <a:gd name="T4" fmla="*/ 35 w 15"/>
                <a:gd name="T5" fmla="*/ 1 h 6"/>
                <a:gd name="T6" fmla="*/ 37 w 15"/>
                <a:gd name="T7" fmla="*/ 1 h 6"/>
                <a:gd name="T8" fmla="*/ 37 w 15"/>
                <a:gd name="T9" fmla="*/ 3 h 6"/>
                <a:gd name="T10" fmla="*/ 37 w 15"/>
                <a:gd name="T11" fmla="*/ 4 h 6"/>
                <a:gd name="T12" fmla="*/ 35 w 15"/>
                <a:gd name="T13" fmla="*/ 5 h 6"/>
                <a:gd name="T14" fmla="*/ 29 w 15"/>
                <a:gd name="T15" fmla="*/ 5 h 6"/>
                <a:gd name="T16" fmla="*/ 7 w 15"/>
                <a:gd name="T17" fmla="*/ 5 h 6"/>
                <a:gd name="T18" fmla="*/ 5 w 15"/>
                <a:gd name="T19" fmla="*/ 5 h 6"/>
                <a:gd name="T20" fmla="*/ 2 w 15"/>
                <a:gd name="T21" fmla="*/ 5 h 6"/>
                <a:gd name="T22" fmla="*/ 1 w 15"/>
                <a:gd name="T23" fmla="*/ 4 h 6"/>
                <a:gd name="T24" fmla="*/ 0 w 15"/>
                <a:gd name="T25" fmla="*/ 3 h 6"/>
                <a:gd name="T26" fmla="*/ 1 w 15"/>
                <a:gd name="T27" fmla="*/ 1 h 6"/>
                <a:gd name="T28" fmla="*/ 2 w 15"/>
                <a:gd name="T29" fmla="*/ 1 h 6"/>
                <a:gd name="T30" fmla="*/ 5 w 15"/>
                <a:gd name="T31" fmla="*/ 0 h 6"/>
                <a:gd name="T32" fmla="*/ 7 w 15"/>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6"/>
                <a:gd name="T53" fmla="*/ 15 w 1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6">
                  <a:moveTo>
                    <a:pt x="7" y="0"/>
                  </a:moveTo>
                  <a:lnTo>
                    <a:pt x="10" y="0"/>
                  </a:lnTo>
                  <a:lnTo>
                    <a:pt x="13" y="1"/>
                  </a:lnTo>
                  <a:lnTo>
                    <a:pt x="14" y="1"/>
                  </a:lnTo>
                  <a:lnTo>
                    <a:pt x="14" y="3"/>
                  </a:lnTo>
                  <a:lnTo>
                    <a:pt x="14" y="4"/>
                  </a:lnTo>
                  <a:lnTo>
                    <a:pt x="13" y="5"/>
                  </a:lnTo>
                  <a:lnTo>
                    <a:pt x="10" y="5"/>
                  </a:lnTo>
                  <a:lnTo>
                    <a:pt x="7" y="5"/>
                  </a:lnTo>
                  <a:lnTo>
                    <a:pt x="5" y="5"/>
                  </a:lnTo>
                  <a:lnTo>
                    <a:pt x="2" y="5"/>
                  </a:lnTo>
                  <a:lnTo>
                    <a:pt x="1" y="4"/>
                  </a:lnTo>
                  <a:lnTo>
                    <a:pt x="0" y="3"/>
                  </a:lnTo>
                  <a:lnTo>
                    <a:pt x="1" y="1"/>
                  </a:lnTo>
                  <a:lnTo>
                    <a:pt x="2" y="1"/>
                  </a:lnTo>
                  <a:lnTo>
                    <a:pt x="5" y="0"/>
                  </a:lnTo>
                  <a:lnTo>
                    <a:pt x="7" y="0"/>
                  </a:lnTo>
                </a:path>
              </a:pathLst>
            </a:custGeom>
            <a:solidFill>
              <a:srgbClr val="5F5F5F"/>
            </a:solidFill>
            <a:ln w="9525" algn="ctr">
              <a:noFill/>
              <a:round/>
              <a:headEnd/>
              <a:tailEnd/>
            </a:ln>
          </p:spPr>
          <p:txBody>
            <a:bodyPr wrap="none" anchor="ctr" anchorCtr="1"/>
            <a:lstStyle/>
            <a:p>
              <a:endParaRPr lang="ko-KR" altLang="en-US"/>
            </a:p>
          </p:txBody>
        </p:sp>
        <p:sp>
          <p:nvSpPr>
            <p:cNvPr id="977" name="Freeform 112"/>
            <p:cNvSpPr>
              <a:spLocks/>
            </p:cNvSpPr>
            <p:nvPr/>
          </p:nvSpPr>
          <p:spPr bwMode="auto">
            <a:xfrm>
              <a:off x="3343" y="3079"/>
              <a:ext cx="23" cy="12"/>
            </a:xfrm>
            <a:custGeom>
              <a:avLst/>
              <a:gdLst>
                <a:gd name="T0" fmla="*/ 41 w 21"/>
                <a:gd name="T1" fmla="*/ 0 h 12"/>
                <a:gd name="T2" fmla="*/ 41 w 21"/>
                <a:gd name="T3" fmla="*/ 0 h 12"/>
                <a:gd name="T4" fmla="*/ 59 w 21"/>
                <a:gd name="T5" fmla="*/ 0 h 12"/>
                <a:gd name="T6" fmla="*/ 78 w 21"/>
                <a:gd name="T7" fmla="*/ 2 h 12"/>
                <a:gd name="T8" fmla="*/ 85 w 21"/>
                <a:gd name="T9" fmla="*/ 3 h 12"/>
                <a:gd name="T10" fmla="*/ 85 w 21"/>
                <a:gd name="T11" fmla="*/ 6 h 12"/>
                <a:gd name="T12" fmla="*/ 85 w 21"/>
                <a:gd name="T13" fmla="*/ 8 h 12"/>
                <a:gd name="T14" fmla="*/ 78 w 21"/>
                <a:gd name="T15" fmla="*/ 10 h 12"/>
                <a:gd name="T16" fmla="*/ 59 w 21"/>
                <a:gd name="T17" fmla="*/ 11 h 12"/>
                <a:gd name="T18" fmla="*/ 41 w 21"/>
                <a:gd name="T19" fmla="*/ 11 h 12"/>
                <a:gd name="T20" fmla="*/ 31 w 21"/>
                <a:gd name="T21" fmla="*/ 11 h 12"/>
                <a:gd name="T22" fmla="*/ 3 w 21"/>
                <a:gd name="T23" fmla="*/ 10 h 12"/>
                <a:gd name="T24" fmla="*/ 1 w 21"/>
                <a:gd name="T25" fmla="*/ 8 h 12"/>
                <a:gd name="T26" fmla="*/ 0 w 21"/>
                <a:gd name="T27" fmla="*/ 6 h 12"/>
                <a:gd name="T28" fmla="*/ 1 w 21"/>
                <a:gd name="T29" fmla="*/ 3 h 12"/>
                <a:gd name="T30" fmla="*/ 3 w 21"/>
                <a:gd name="T31" fmla="*/ 2 h 12"/>
                <a:gd name="T32" fmla="*/ 31 w 21"/>
                <a:gd name="T33" fmla="*/ 0 h 12"/>
                <a:gd name="T34" fmla="*/ 41 w 21"/>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2"/>
                <a:gd name="T56" fmla="*/ 21 w 2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2">
                  <a:moveTo>
                    <a:pt x="10" y="0"/>
                  </a:moveTo>
                  <a:lnTo>
                    <a:pt x="10" y="0"/>
                  </a:lnTo>
                  <a:lnTo>
                    <a:pt x="14" y="0"/>
                  </a:lnTo>
                  <a:lnTo>
                    <a:pt x="18" y="2"/>
                  </a:lnTo>
                  <a:lnTo>
                    <a:pt x="20" y="3"/>
                  </a:lnTo>
                  <a:lnTo>
                    <a:pt x="20" y="6"/>
                  </a:lnTo>
                  <a:lnTo>
                    <a:pt x="20" y="8"/>
                  </a:lnTo>
                  <a:lnTo>
                    <a:pt x="18" y="10"/>
                  </a:lnTo>
                  <a:lnTo>
                    <a:pt x="14" y="11"/>
                  </a:lnTo>
                  <a:lnTo>
                    <a:pt x="10" y="11"/>
                  </a:lnTo>
                  <a:lnTo>
                    <a:pt x="7" y="11"/>
                  </a:lnTo>
                  <a:lnTo>
                    <a:pt x="3" y="10"/>
                  </a:lnTo>
                  <a:lnTo>
                    <a:pt x="1" y="8"/>
                  </a:lnTo>
                  <a:lnTo>
                    <a:pt x="0" y="6"/>
                  </a:lnTo>
                  <a:lnTo>
                    <a:pt x="1" y="3"/>
                  </a:lnTo>
                  <a:lnTo>
                    <a:pt x="3" y="2"/>
                  </a:lnTo>
                  <a:lnTo>
                    <a:pt x="7" y="0"/>
                  </a:lnTo>
                  <a:lnTo>
                    <a:pt x="10" y="0"/>
                  </a:lnTo>
                </a:path>
              </a:pathLst>
            </a:custGeom>
            <a:solidFill>
              <a:srgbClr val="5F5F5F"/>
            </a:solidFill>
            <a:ln w="9525" algn="ctr">
              <a:noFill/>
              <a:round/>
              <a:headEnd/>
              <a:tailEnd/>
            </a:ln>
          </p:spPr>
          <p:txBody>
            <a:bodyPr wrap="none" anchor="ctr" anchorCtr="1"/>
            <a:lstStyle/>
            <a:p>
              <a:endParaRPr lang="ko-KR" altLang="en-US"/>
            </a:p>
          </p:txBody>
        </p:sp>
        <p:sp>
          <p:nvSpPr>
            <p:cNvPr id="978" name="Freeform 113"/>
            <p:cNvSpPr>
              <a:spLocks/>
            </p:cNvSpPr>
            <p:nvPr/>
          </p:nvSpPr>
          <p:spPr bwMode="auto">
            <a:xfrm>
              <a:off x="3381" y="3082"/>
              <a:ext cx="16" cy="4"/>
            </a:xfrm>
            <a:custGeom>
              <a:avLst/>
              <a:gdLst>
                <a:gd name="T0" fmla="*/ 56 w 14"/>
                <a:gd name="T1" fmla="*/ 0 h 4"/>
                <a:gd name="T2" fmla="*/ 73 w 14"/>
                <a:gd name="T3" fmla="*/ 0 h 4"/>
                <a:gd name="T4" fmla="*/ 95 w 14"/>
                <a:gd name="T5" fmla="*/ 0 h 4"/>
                <a:gd name="T6" fmla="*/ 104 w 14"/>
                <a:gd name="T7" fmla="*/ 1 h 4"/>
                <a:gd name="T8" fmla="*/ 109 w 14"/>
                <a:gd name="T9" fmla="*/ 2 h 4"/>
                <a:gd name="T10" fmla="*/ 104 w 14"/>
                <a:gd name="T11" fmla="*/ 2 h 4"/>
                <a:gd name="T12" fmla="*/ 95 w 14"/>
                <a:gd name="T13" fmla="*/ 3 h 4"/>
                <a:gd name="T14" fmla="*/ 73 w 14"/>
                <a:gd name="T15" fmla="*/ 3 h 4"/>
                <a:gd name="T16" fmla="*/ 56 w 14"/>
                <a:gd name="T17" fmla="*/ 3 h 4"/>
                <a:gd name="T18" fmla="*/ 38 w 14"/>
                <a:gd name="T19" fmla="*/ 3 h 4"/>
                <a:gd name="T20" fmla="*/ 2 w 14"/>
                <a:gd name="T21" fmla="*/ 3 h 4"/>
                <a:gd name="T22" fmla="*/ 1 w 14"/>
                <a:gd name="T23" fmla="*/ 2 h 4"/>
                <a:gd name="T24" fmla="*/ 0 w 14"/>
                <a:gd name="T25" fmla="*/ 2 h 4"/>
                <a:gd name="T26" fmla="*/ 1 w 14"/>
                <a:gd name="T27" fmla="*/ 1 h 4"/>
                <a:gd name="T28" fmla="*/ 2 w 14"/>
                <a:gd name="T29" fmla="*/ 0 h 4"/>
                <a:gd name="T30" fmla="*/ 38 w 14"/>
                <a:gd name="T31" fmla="*/ 0 h 4"/>
                <a:gd name="T32" fmla="*/ 56 w 14"/>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
                <a:gd name="T53" fmla="*/ 14 w 14"/>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
                  <a:moveTo>
                    <a:pt x="7" y="0"/>
                  </a:moveTo>
                  <a:lnTo>
                    <a:pt x="9" y="0"/>
                  </a:lnTo>
                  <a:lnTo>
                    <a:pt x="11" y="0"/>
                  </a:lnTo>
                  <a:lnTo>
                    <a:pt x="12" y="1"/>
                  </a:lnTo>
                  <a:lnTo>
                    <a:pt x="13" y="2"/>
                  </a:lnTo>
                  <a:lnTo>
                    <a:pt x="12" y="2"/>
                  </a:lnTo>
                  <a:lnTo>
                    <a:pt x="11" y="3"/>
                  </a:lnTo>
                  <a:lnTo>
                    <a:pt x="9" y="3"/>
                  </a:lnTo>
                  <a:lnTo>
                    <a:pt x="7" y="3"/>
                  </a:lnTo>
                  <a:lnTo>
                    <a:pt x="4" y="3"/>
                  </a:lnTo>
                  <a:lnTo>
                    <a:pt x="2" y="3"/>
                  </a:lnTo>
                  <a:lnTo>
                    <a:pt x="1" y="2"/>
                  </a:lnTo>
                  <a:lnTo>
                    <a:pt x="0" y="2"/>
                  </a:lnTo>
                  <a:lnTo>
                    <a:pt x="1" y="1"/>
                  </a:lnTo>
                  <a:lnTo>
                    <a:pt x="2" y="0"/>
                  </a:lnTo>
                  <a:lnTo>
                    <a:pt x="4" y="0"/>
                  </a:lnTo>
                  <a:lnTo>
                    <a:pt x="7" y="0"/>
                  </a:lnTo>
                </a:path>
              </a:pathLst>
            </a:custGeom>
            <a:solidFill>
              <a:srgbClr val="5F5F5F"/>
            </a:solidFill>
            <a:ln w="9525" algn="ctr">
              <a:noFill/>
              <a:round/>
              <a:headEnd/>
              <a:tailEnd/>
            </a:ln>
          </p:spPr>
          <p:txBody>
            <a:bodyPr wrap="none" anchor="ctr" anchorCtr="1"/>
            <a:lstStyle/>
            <a:p>
              <a:endParaRPr lang="ko-KR" altLang="en-US"/>
            </a:p>
          </p:txBody>
        </p:sp>
        <p:sp>
          <p:nvSpPr>
            <p:cNvPr id="979" name="Freeform 114"/>
            <p:cNvSpPr>
              <a:spLocks/>
            </p:cNvSpPr>
            <p:nvPr/>
          </p:nvSpPr>
          <p:spPr bwMode="auto">
            <a:xfrm>
              <a:off x="3381" y="3082"/>
              <a:ext cx="22" cy="10"/>
            </a:xfrm>
            <a:custGeom>
              <a:avLst/>
              <a:gdLst>
                <a:gd name="T0" fmla="*/ 43 w 20"/>
                <a:gd name="T1" fmla="*/ 0 h 10"/>
                <a:gd name="T2" fmla="*/ 43 w 20"/>
                <a:gd name="T3" fmla="*/ 0 h 10"/>
                <a:gd name="T4" fmla="*/ 57 w 20"/>
                <a:gd name="T5" fmla="*/ 1 h 10"/>
                <a:gd name="T6" fmla="*/ 76 w 20"/>
                <a:gd name="T7" fmla="*/ 1 h 10"/>
                <a:gd name="T8" fmla="*/ 84 w 20"/>
                <a:gd name="T9" fmla="*/ 3 h 10"/>
                <a:gd name="T10" fmla="*/ 85 w 20"/>
                <a:gd name="T11" fmla="*/ 5 h 10"/>
                <a:gd name="T12" fmla="*/ 84 w 20"/>
                <a:gd name="T13" fmla="*/ 7 h 10"/>
                <a:gd name="T14" fmla="*/ 76 w 20"/>
                <a:gd name="T15" fmla="*/ 8 h 10"/>
                <a:gd name="T16" fmla="*/ 57 w 20"/>
                <a:gd name="T17" fmla="*/ 8 h 10"/>
                <a:gd name="T18" fmla="*/ 43 w 20"/>
                <a:gd name="T19" fmla="*/ 9 h 10"/>
                <a:gd name="T20" fmla="*/ 29 w 20"/>
                <a:gd name="T21" fmla="*/ 8 h 10"/>
                <a:gd name="T22" fmla="*/ 3 w 20"/>
                <a:gd name="T23" fmla="*/ 8 h 10"/>
                <a:gd name="T24" fmla="*/ 1 w 20"/>
                <a:gd name="T25" fmla="*/ 7 h 10"/>
                <a:gd name="T26" fmla="*/ 0 w 20"/>
                <a:gd name="T27" fmla="*/ 5 h 10"/>
                <a:gd name="T28" fmla="*/ 1 w 20"/>
                <a:gd name="T29" fmla="*/ 3 h 10"/>
                <a:gd name="T30" fmla="*/ 3 w 20"/>
                <a:gd name="T31" fmla="*/ 1 h 10"/>
                <a:gd name="T32" fmla="*/ 29 w 20"/>
                <a:gd name="T33" fmla="*/ 1 h 10"/>
                <a:gd name="T34" fmla="*/ 43 w 2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0"/>
                <a:gd name="T56" fmla="*/ 20 w 2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0">
                  <a:moveTo>
                    <a:pt x="10" y="0"/>
                  </a:moveTo>
                  <a:lnTo>
                    <a:pt x="10" y="0"/>
                  </a:lnTo>
                  <a:lnTo>
                    <a:pt x="13" y="1"/>
                  </a:lnTo>
                  <a:lnTo>
                    <a:pt x="16" y="1"/>
                  </a:lnTo>
                  <a:lnTo>
                    <a:pt x="18" y="3"/>
                  </a:lnTo>
                  <a:lnTo>
                    <a:pt x="19" y="5"/>
                  </a:lnTo>
                  <a:lnTo>
                    <a:pt x="18" y="7"/>
                  </a:lnTo>
                  <a:lnTo>
                    <a:pt x="16" y="8"/>
                  </a:lnTo>
                  <a:lnTo>
                    <a:pt x="13" y="8"/>
                  </a:lnTo>
                  <a:lnTo>
                    <a:pt x="10" y="9"/>
                  </a:lnTo>
                  <a:lnTo>
                    <a:pt x="6" y="8"/>
                  </a:lnTo>
                  <a:lnTo>
                    <a:pt x="3" y="8"/>
                  </a:lnTo>
                  <a:lnTo>
                    <a:pt x="1" y="7"/>
                  </a:lnTo>
                  <a:lnTo>
                    <a:pt x="0" y="5"/>
                  </a:lnTo>
                  <a:lnTo>
                    <a:pt x="1" y="3"/>
                  </a:lnTo>
                  <a:lnTo>
                    <a:pt x="3" y="1"/>
                  </a:lnTo>
                  <a:lnTo>
                    <a:pt x="6" y="1"/>
                  </a:lnTo>
                  <a:lnTo>
                    <a:pt x="10" y="0"/>
                  </a:lnTo>
                </a:path>
              </a:pathLst>
            </a:custGeom>
            <a:solidFill>
              <a:srgbClr val="5F5F5F"/>
            </a:solidFill>
            <a:ln w="9525" algn="ctr">
              <a:noFill/>
              <a:round/>
              <a:headEnd/>
              <a:tailEnd/>
            </a:ln>
          </p:spPr>
          <p:txBody>
            <a:bodyPr wrap="none" anchor="ctr" anchorCtr="1"/>
            <a:lstStyle/>
            <a:p>
              <a:endParaRPr lang="ko-KR" altLang="en-US"/>
            </a:p>
          </p:txBody>
        </p:sp>
        <p:sp>
          <p:nvSpPr>
            <p:cNvPr id="980" name="Freeform 115"/>
            <p:cNvSpPr>
              <a:spLocks/>
            </p:cNvSpPr>
            <p:nvPr/>
          </p:nvSpPr>
          <p:spPr bwMode="auto">
            <a:xfrm>
              <a:off x="3404" y="3094"/>
              <a:ext cx="8" cy="18"/>
            </a:xfrm>
            <a:custGeom>
              <a:avLst/>
              <a:gdLst>
                <a:gd name="T0" fmla="*/ 3 w 7"/>
                <a:gd name="T1" fmla="*/ 0 h 17"/>
                <a:gd name="T2" fmla="*/ 2 w 7"/>
                <a:gd name="T3" fmla="*/ 1 h 17"/>
                <a:gd name="T4" fmla="*/ 1 w 7"/>
                <a:gd name="T5" fmla="*/ 3 h 17"/>
                <a:gd name="T6" fmla="*/ 0 w 7"/>
                <a:gd name="T7" fmla="*/ 5 h 17"/>
                <a:gd name="T8" fmla="*/ 0 w 7"/>
                <a:gd name="T9" fmla="*/ 8 h 17"/>
                <a:gd name="T10" fmla="*/ 0 w 7"/>
                <a:gd name="T11" fmla="*/ 28 h 17"/>
                <a:gd name="T12" fmla="*/ 1 w 7"/>
                <a:gd name="T13" fmla="*/ 34 h 17"/>
                <a:gd name="T14" fmla="*/ 2 w 7"/>
                <a:gd name="T15" fmla="*/ 36 h 17"/>
                <a:gd name="T16" fmla="*/ 3 w 7"/>
                <a:gd name="T17" fmla="*/ 38 h 17"/>
                <a:gd name="T18" fmla="*/ 38 w 7"/>
                <a:gd name="T19" fmla="*/ 36 h 17"/>
                <a:gd name="T20" fmla="*/ 49 w 7"/>
                <a:gd name="T21" fmla="*/ 34 h 17"/>
                <a:gd name="T22" fmla="*/ 49 w 7"/>
                <a:gd name="T23" fmla="*/ 28 h 17"/>
                <a:gd name="T24" fmla="*/ 49 w 7"/>
                <a:gd name="T25" fmla="*/ 8 h 17"/>
                <a:gd name="T26" fmla="*/ 49 w 7"/>
                <a:gd name="T27" fmla="*/ 5 h 17"/>
                <a:gd name="T28" fmla="*/ 49 w 7"/>
                <a:gd name="T29" fmla="*/ 3 h 17"/>
                <a:gd name="T30" fmla="*/ 38 w 7"/>
                <a:gd name="T31" fmla="*/ 1 h 17"/>
                <a:gd name="T32" fmla="*/ 3 w 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7"/>
                <a:gd name="T53" fmla="*/ 7 w 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7">
                  <a:moveTo>
                    <a:pt x="3" y="0"/>
                  </a:moveTo>
                  <a:lnTo>
                    <a:pt x="2" y="1"/>
                  </a:lnTo>
                  <a:lnTo>
                    <a:pt x="1" y="3"/>
                  </a:lnTo>
                  <a:lnTo>
                    <a:pt x="0" y="5"/>
                  </a:lnTo>
                  <a:lnTo>
                    <a:pt x="0" y="8"/>
                  </a:lnTo>
                  <a:lnTo>
                    <a:pt x="0" y="11"/>
                  </a:lnTo>
                  <a:lnTo>
                    <a:pt x="1" y="14"/>
                  </a:lnTo>
                  <a:lnTo>
                    <a:pt x="2" y="15"/>
                  </a:lnTo>
                  <a:lnTo>
                    <a:pt x="3" y="16"/>
                  </a:lnTo>
                  <a:lnTo>
                    <a:pt x="4" y="15"/>
                  </a:lnTo>
                  <a:lnTo>
                    <a:pt x="6" y="14"/>
                  </a:lnTo>
                  <a:lnTo>
                    <a:pt x="6" y="11"/>
                  </a:lnTo>
                  <a:lnTo>
                    <a:pt x="6" y="8"/>
                  </a:lnTo>
                  <a:lnTo>
                    <a:pt x="6" y="5"/>
                  </a:lnTo>
                  <a:lnTo>
                    <a:pt x="6" y="3"/>
                  </a:lnTo>
                  <a:lnTo>
                    <a:pt x="4" y="1"/>
                  </a:lnTo>
                  <a:lnTo>
                    <a:pt x="3" y="0"/>
                  </a:lnTo>
                </a:path>
              </a:pathLst>
            </a:custGeom>
            <a:solidFill>
              <a:srgbClr val="5F5F5F"/>
            </a:solidFill>
            <a:ln w="9525" algn="ctr">
              <a:noFill/>
              <a:round/>
              <a:headEnd/>
              <a:tailEnd/>
            </a:ln>
          </p:spPr>
          <p:txBody>
            <a:bodyPr wrap="none" anchor="ctr" anchorCtr="1"/>
            <a:lstStyle/>
            <a:p>
              <a:endParaRPr lang="ko-KR" altLang="en-US"/>
            </a:p>
          </p:txBody>
        </p:sp>
        <p:sp>
          <p:nvSpPr>
            <p:cNvPr id="981" name="Freeform 116"/>
            <p:cNvSpPr>
              <a:spLocks/>
            </p:cNvSpPr>
            <p:nvPr/>
          </p:nvSpPr>
          <p:spPr bwMode="auto">
            <a:xfrm>
              <a:off x="3411" y="3076"/>
              <a:ext cx="36" cy="12"/>
            </a:xfrm>
            <a:custGeom>
              <a:avLst/>
              <a:gdLst>
                <a:gd name="T0" fmla="*/ 63 w 33"/>
                <a:gd name="T1" fmla="*/ 11 h 12"/>
                <a:gd name="T2" fmla="*/ 75 w 33"/>
                <a:gd name="T3" fmla="*/ 11 h 12"/>
                <a:gd name="T4" fmla="*/ 88 w 33"/>
                <a:gd name="T5" fmla="*/ 11 h 12"/>
                <a:gd name="T6" fmla="*/ 96 w 33"/>
                <a:gd name="T7" fmla="*/ 10 h 12"/>
                <a:gd name="T8" fmla="*/ 106 w 33"/>
                <a:gd name="T9" fmla="*/ 9 h 12"/>
                <a:gd name="T10" fmla="*/ 116 w 33"/>
                <a:gd name="T11" fmla="*/ 8 h 12"/>
                <a:gd name="T12" fmla="*/ 123 w 33"/>
                <a:gd name="T13" fmla="*/ 8 h 12"/>
                <a:gd name="T14" fmla="*/ 125 w 33"/>
                <a:gd name="T15" fmla="*/ 6 h 12"/>
                <a:gd name="T16" fmla="*/ 127 w 33"/>
                <a:gd name="T17" fmla="*/ 6 h 12"/>
                <a:gd name="T18" fmla="*/ 125 w 33"/>
                <a:gd name="T19" fmla="*/ 5 h 12"/>
                <a:gd name="T20" fmla="*/ 123 w 33"/>
                <a:gd name="T21" fmla="*/ 3 h 12"/>
                <a:gd name="T22" fmla="*/ 116 w 33"/>
                <a:gd name="T23" fmla="*/ 3 h 12"/>
                <a:gd name="T24" fmla="*/ 106 w 33"/>
                <a:gd name="T25" fmla="*/ 1 h 12"/>
                <a:gd name="T26" fmla="*/ 96 w 33"/>
                <a:gd name="T27" fmla="*/ 1 h 12"/>
                <a:gd name="T28" fmla="*/ 88 w 33"/>
                <a:gd name="T29" fmla="*/ 1 h 12"/>
                <a:gd name="T30" fmla="*/ 75 w 33"/>
                <a:gd name="T31" fmla="*/ 0 h 12"/>
                <a:gd name="T32" fmla="*/ 63 w 33"/>
                <a:gd name="T33" fmla="*/ 0 h 12"/>
                <a:gd name="T34" fmla="*/ 49 w 33"/>
                <a:gd name="T35" fmla="*/ 0 h 12"/>
                <a:gd name="T36" fmla="*/ 35 w 33"/>
                <a:gd name="T37" fmla="*/ 1 h 12"/>
                <a:gd name="T38" fmla="*/ 32 w 33"/>
                <a:gd name="T39" fmla="*/ 1 h 12"/>
                <a:gd name="T40" fmla="*/ 5 w 33"/>
                <a:gd name="T41" fmla="*/ 1 h 12"/>
                <a:gd name="T42" fmla="*/ 3 w 33"/>
                <a:gd name="T43" fmla="*/ 3 h 12"/>
                <a:gd name="T44" fmla="*/ 2 w 33"/>
                <a:gd name="T45" fmla="*/ 3 h 12"/>
                <a:gd name="T46" fmla="*/ 1 w 33"/>
                <a:gd name="T47" fmla="*/ 5 h 12"/>
                <a:gd name="T48" fmla="*/ 0 w 33"/>
                <a:gd name="T49" fmla="*/ 6 h 12"/>
                <a:gd name="T50" fmla="*/ 1 w 33"/>
                <a:gd name="T51" fmla="*/ 6 h 12"/>
                <a:gd name="T52" fmla="*/ 2 w 33"/>
                <a:gd name="T53" fmla="*/ 8 h 12"/>
                <a:gd name="T54" fmla="*/ 3 w 33"/>
                <a:gd name="T55" fmla="*/ 8 h 12"/>
                <a:gd name="T56" fmla="*/ 5 w 33"/>
                <a:gd name="T57" fmla="*/ 9 h 12"/>
                <a:gd name="T58" fmla="*/ 32 w 33"/>
                <a:gd name="T59" fmla="*/ 10 h 12"/>
                <a:gd name="T60" fmla="*/ 35 w 33"/>
                <a:gd name="T61" fmla="*/ 11 h 12"/>
                <a:gd name="T62" fmla="*/ 49 w 33"/>
                <a:gd name="T63" fmla="*/ 11 h 12"/>
                <a:gd name="T64" fmla="*/ 63 w 33"/>
                <a:gd name="T65" fmla="*/ 11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12"/>
                <a:gd name="T101" fmla="*/ 33 w 33"/>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12">
                  <a:moveTo>
                    <a:pt x="16" y="11"/>
                  </a:moveTo>
                  <a:lnTo>
                    <a:pt x="19" y="11"/>
                  </a:lnTo>
                  <a:lnTo>
                    <a:pt x="22" y="11"/>
                  </a:lnTo>
                  <a:lnTo>
                    <a:pt x="24" y="10"/>
                  </a:lnTo>
                  <a:lnTo>
                    <a:pt x="27" y="9"/>
                  </a:lnTo>
                  <a:lnTo>
                    <a:pt x="29" y="8"/>
                  </a:lnTo>
                  <a:lnTo>
                    <a:pt x="30" y="8"/>
                  </a:lnTo>
                  <a:lnTo>
                    <a:pt x="31" y="6"/>
                  </a:lnTo>
                  <a:lnTo>
                    <a:pt x="32" y="6"/>
                  </a:lnTo>
                  <a:lnTo>
                    <a:pt x="31" y="5"/>
                  </a:lnTo>
                  <a:lnTo>
                    <a:pt x="30" y="3"/>
                  </a:lnTo>
                  <a:lnTo>
                    <a:pt x="29" y="3"/>
                  </a:lnTo>
                  <a:lnTo>
                    <a:pt x="27" y="1"/>
                  </a:lnTo>
                  <a:lnTo>
                    <a:pt x="24" y="1"/>
                  </a:lnTo>
                  <a:lnTo>
                    <a:pt x="22" y="1"/>
                  </a:lnTo>
                  <a:lnTo>
                    <a:pt x="19" y="0"/>
                  </a:lnTo>
                  <a:lnTo>
                    <a:pt x="16" y="0"/>
                  </a:lnTo>
                  <a:lnTo>
                    <a:pt x="13" y="0"/>
                  </a:lnTo>
                  <a:lnTo>
                    <a:pt x="9" y="1"/>
                  </a:lnTo>
                  <a:lnTo>
                    <a:pt x="8" y="1"/>
                  </a:lnTo>
                  <a:lnTo>
                    <a:pt x="5" y="1"/>
                  </a:lnTo>
                  <a:lnTo>
                    <a:pt x="3" y="3"/>
                  </a:lnTo>
                  <a:lnTo>
                    <a:pt x="2" y="3"/>
                  </a:lnTo>
                  <a:lnTo>
                    <a:pt x="1" y="5"/>
                  </a:lnTo>
                  <a:lnTo>
                    <a:pt x="0" y="6"/>
                  </a:lnTo>
                  <a:lnTo>
                    <a:pt x="1" y="6"/>
                  </a:lnTo>
                  <a:lnTo>
                    <a:pt x="2" y="8"/>
                  </a:lnTo>
                  <a:lnTo>
                    <a:pt x="3" y="8"/>
                  </a:lnTo>
                  <a:lnTo>
                    <a:pt x="5" y="9"/>
                  </a:lnTo>
                  <a:lnTo>
                    <a:pt x="8" y="10"/>
                  </a:lnTo>
                  <a:lnTo>
                    <a:pt x="9" y="11"/>
                  </a:lnTo>
                  <a:lnTo>
                    <a:pt x="13" y="11"/>
                  </a:lnTo>
                  <a:lnTo>
                    <a:pt x="16" y="11"/>
                  </a:lnTo>
                </a:path>
              </a:pathLst>
            </a:custGeom>
            <a:solidFill>
              <a:srgbClr val="5F5F5F"/>
            </a:solidFill>
            <a:ln w="9525" algn="ctr">
              <a:noFill/>
              <a:round/>
              <a:headEnd/>
              <a:tailEnd/>
            </a:ln>
          </p:spPr>
          <p:txBody>
            <a:bodyPr wrap="none" anchor="ctr" anchorCtr="1"/>
            <a:lstStyle/>
            <a:p>
              <a:endParaRPr lang="ko-KR" altLang="en-US"/>
            </a:p>
          </p:txBody>
        </p:sp>
        <p:sp>
          <p:nvSpPr>
            <p:cNvPr id="982" name="Freeform 117"/>
            <p:cNvSpPr>
              <a:spLocks/>
            </p:cNvSpPr>
            <p:nvPr/>
          </p:nvSpPr>
          <p:spPr bwMode="auto">
            <a:xfrm>
              <a:off x="3062" y="2906"/>
              <a:ext cx="144" cy="143"/>
            </a:xfrm>
            <a:custGeom>
              <a:avLst/>
              <a:gdLst>
                <a:gd name="T0" fmla="*/ 3 w 131"/>
                <a:gd name="T1" fmla="*/ 0 h 143"/>
                <a:gd name="T2" fmla="*/ 46 w 131"/>
                <a:gd name="T3" fmla="*/ 2 h 143"/>
                <a:gd name="T4" fmla="*/ 85 w 131"/>
                <a:gd name="T5" fmla="*/ 1 h 143"/>
                <a:gd name="T6" fmla="*/ 102 w 131"/>
                <a:gd name="T7" fmla="*/ 0 h 143"/>
                <a:gd name="T8" fmla="*/ 125 w 131"/>
                <a:gd name="T9" fmla="*/ 0 h 143"/>
                <a:gd name="T10" fmla="*/ 148 w 131"/>
                <a:gd name="T11" fmla="*/ 4 h 143"/>
                <a:gd name="T12" fmla="*/ 175 w 131"/>
                <a:gd name="T13" fmla="*/ 13 h 143"/>
                <a:gd name="T14" fmla="*/ 179 w 131"/>
                <a:gd name="T15" fmla="*/ 18 h 143"/>
                <a:gd name="T16" fmla="*/ 285 w 131"/>
                <a:gd name="T17" fmla="*/ 39 h 143"/>
                <a:gd name="T18" fmla="*/ 308 w 131"/>
                <a:gd name="T19" fmla="*/ 38 h 143"/>
                <a:gd name="T20" fmla="*/ 350 w 131"/>
                <a:gd name="T21" fmla="*/ 46 h 143"/>
                <a:gd name="T22" fmla="*/ 411 w 131"/>
                <a:gd name="T23" fmla="*/ 57 h 143"/>
                <a:gd name="T24" fmla="*/ 457 w 131"/>
                <a:gd name="T25" fmla="*/ 67 h 143"/>
                <a:gd name="T26" fmla="*/ 466 w 131"/>
                <a:gd name="T27" fmla="*/ 70 h 143"/>
                <a:gd name="T28" fmla="*/ 447 w 131"/>
                <a:gd name="T29" fmla="*/ 73 h 143"/>
                <a:gd name="T30" fmla="*/ 496 w 131"/>
                <a:gd name="T31" fmla="*/ 84 h 143"/>
                <a:gd name="T32" fmla="*/ 545 w 131"/>
                <a:gd name="T33" fmla="*/ 94 h 143"/>
                <a:gd name="T34" fmla="*/ 563 w 131"/>
                <a:gd name="T35" fmla="*/ 100 h 143"/>
                <a:gd name="T36" fmla="*/ 592 w 131"/>
                <a:gd name="T37" fmla="*/ 110 h 143"/>
                <a:gd name="T38" fmla="*/ 584 w 131"/>
                <a:gd name="T39" fmla="*/ 112 h 143"/>
                <a:gd name="T40" fmla="*/ 587 w 131"/>
                <a:gd name="T41" fmla="*/ 122 h 143"/>
                <a:gd name="T42" fmla="*/ 592 w 131"/>
                <a:gd name="T43" fmla="*/ 128 h 143"/>
                <a:gd name="T44" fmla="*/ 584 w 131"/>
                <a:gd name="T45" fmla="*/ 137 h 143"/>
                <a:gd name="T46" fmla="*/ 546 w 131"/>
                <a:gd name="T47" fmla="*/ 141 h 143"/>
                <a:gd name="T48" fmla="*/ 534 w 131"/>
                <a:gd name="T49" fmla="*/ 142 h 143"/>
                <a:gd name="T50" fmla="*/ 447 w 131"/>
                <a:gd name="T51" fmla="*/ 132 h 143"/>
                <a:gd name="T52" fmla="*/ 402 w 131"/>
                <a:gd name="T53" fmla="*/ 119 h 143"/>
                <a:gd name="T54" fmla="*/ 321 w 131"/>
                <a:gd name="T55" fmla="*/ 100 h 143"/>
                <a:gd name="T56" fmla="*/ 263 w 131"/>
                <a:gd name="T57" fmla="*/ 82 h 143"/>
                <a:gd name="T58" fmla="*/ 232 w 131"/>
                <a:gd name="T59" fmla="*/ 64 h 143"/>
                <a:gd name="T60" fmla="*/ 182 w 131"/>
                <a:gd name="T61" fmla="*/ 56 h 143"/>
                <a:gd name="T62" fmla="*/ 159 w 131"/>
                <a:gd name="T63" fmla="*/ 44 h 143"/>
                <a:gd name="T64" fmla="*/ 62 w 131"/>
                <a:gd name="T65" fmla="*/ 16 h 143"/>
                <a:gd name="T66" fmla="*/ 46 w 131"/>
                <a:gd name="T67" fmla="*/ 14 h 143"/>
                <a:gd name="T68" fmla="*/ 29 w 131"/>
                <a:gd name="T69" fmla="*/ 10 h 143"/>
                <a:gd name="T70" fmla="*/ 1 w 131"/>
                <a:gd name="T71" fmla="*/ 4 h 143"/>
                <a:gd name="T72" fmla="*/ 1 w 131"/>
                <a:gd name="T73" fmla="*/ 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143"/>
                <a:gd name="T113" fmla="*/ 131 w 131"/>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143">
                  <a:moveTo>
                    <a:pt x="1" y="0"/>
                  </a:moveTo>
                  <a:lnTo>
                    <a:pt x="3" y="0"/>
                  </a:lnTo>
                  <a:lnTo>
                    <a:pt x="7" y="2"/>
                  </a:lnTo>
                  <a:lnTo>
                    <a:pt x="11" y="2"/>
                  </a:lnTo>
                  <a:lnTo>
                    <a:pt x="16" y="2"/>
                  </a:lnTo>
                  <a:lnTo>
                    <a:pt x="19" y="1"/>
                  </a:lnTo>
                  <a:lnTo>
                    <a:pt x="21" y="0"/>
                  </a:lnTo>
                  <a:lnTo>
                    <a:pt x="23" y="0"/>
                  </a:lnTo>
                  <a:lnTo>
                    <a:pt x="26" y="0"/>
                  </a:lnTo>
                  <a:lnTo>
                    <a:pt x="28" y="0"/>
                  </a:lnTo>
                  <a:lnTo>
                    <a:pt x="30" y="2"/>
                  </a:lnTo>
                  <a:lnTo>
                    <a:pt x="33" y="4"/>
                  </a:lnTo>
                  <a:lnTo>
                    <a:pt x="34" y="8"/>
                  </a:lnTo>
                  <a:lnTo>
                    <a:pt x="38" y="13"/>
                  </a:lnTo>
                  <a:lnTo>
                    <a:pt x="40" y="17"/>
                  </a:lnTo>
                  <a:lnTo>
                    <a:pt x="40" y="18"/>
                  </a:lnTo>
                  <a:lnTo>
                    <a:pt x="40" y="19"/>
                  </a:lnTo>
                  <a:lnTo>
                    <a:pt x="63" y="39"/>
                  </a:lnTo>
                  <a:lnTo>
                    <a:pt x="66" y="37"/>
                  </a:lnTo>
                  <a:lnTo>
                    <a:pt x="68" y="38"/>
                  </a:lnTo>
                  <a:lnTo>
                    <a:pt x="72" y="41"/>
                  </a:lnTo>
                  <a:lnTo>
                    <a:pt x="77" y="46"/>
                  </a:lnTo>
                  <a:lnTo>
                    <a:pt x="84" y="52"/>
                  </a:lnTo>
                  <a:lnTo>
                    <a:pt x="91" y="57"/>
                  </a:lnTo>
                  <a:lnTo>
                    <a:pt x="97" y="62"/>
                  </a:lnTo>
                  <a:lnTo>
                    <a:pt x="101" y="67"/>
                  </a:lnTo>
                  <a:lnTo>
                    <a:pt x="105" y="70"/>
                  </a:lnTo>
                  <a:lnTo>
                    <a:pt x="103" y="70"/>
                  </a:lnTo>
                  <a:lnTo>
                    <a:pt x="100" y="71"/>
                  </a:lnTo>
                  <a:lnTo>
                    <a:pt x="98" y="73"/>
                  </a:lnTo>
                  <a:lnTo>
                    <a:pt x="101" y="78"/>
                  </a:lnTo>
                  <a:lnTo>
                    <a:pt x="109" y="84"/>
                  </a:lnTo>
                  <a:lnTo>
                    <a:pt x="109" y="95"/>
                  </a:lnTo>
                  <a:lnTo>
                    <a:pt x="120" y="94"/>
                  </a:lnTo>
                  <a:lnTo>
                    <a:pt x="121" y="96"/>
                  </a:lnTo>
                  <a:lnTo>
                    <a:pt x="124" y="100"/>
                  </a:lnTo>
                  <a:lnTo>
                    <a:pt x="127" y="105"/>
                  </a:lnTo>
                  <a:lnTo>
                    <a:pt x="130" y="110"/>
                  </a:lnTo>
                  <a:lnTo>
                    <a:pt x="129" y="110"/>
                  </a:lnTo>
                  <a:lnTo>
                    <a:pt x="128" y="112"/>
                  </a:lnTo>
                  <a:lnTo>
                    <a:pt x="127" y="116"/>
                  </a:lnTo>
                  <a:lnTo>
                    <a:pt x="129" y="122"/>
                  </a:lnTo>
                  <a:lnTo>
                    <a:pt x="129" y="124"/>
                  </a:lnTo>
                  <a:lnTo>
                    <a:pt x="130" y="128"/>
                  </a:lnTo>
                  <a:lnTo>
                    <a:pt x="129" y="132"/>
                  </a:lnTo>
                  <a:lnTo>
                    <a:pt x="128" y="137"/>
                  </a:lnTo>
                  <a:lnTo>
                    <a:pt x="125" y="140"/>
                  </a:lnTo>
                  <a:lnTo>
                    <a:pt x="121" y="141"/>
                  </a:lnTo>
                  <a:lnTo>
                    <a:pt x="119" y="142"/>
                  </a:lnTo>
                  <a:lnTo>
                    <a:pt x="117" y="142"/>
                  </a:lnTo>
                  <a:lnTo>
                    <a:pt x="98" y="135"/>
                  </a:lnTo>
                  <a:lnTo>
                    <a:pt x="98" y="132"/>
                  </a:lnTo>
                  <a:lnTo>
                    <a:pt x="93" y="128"/>
                  </a:lnTo>
                  <a:lnTo>
                    <a:pt x="87" y="119"/>
                  </a:lnTo>
                  <a:lnTo>
                    <a:pt x="79" y="110"/>
                  </a:lnTo>
                  <a:lnTo>
                    <a:pt x="71" y="100"/>
                  </a:lnTo>
                  <a:lnTo>
                    <a:pt x="64" y="90"/>
                  </a:lnTo>
                  <a:lnTo>
                    <a:pt x="58" y="82"/>
                  </a:lnTo>
                  <a:lnTo>
                    <a:pt x="54" y="75"/>
                  </a:lnTo>
                  <a:lnTo>
                    <a:pt x="51" y="64"/>
                  </a:lnTo>
                  <a:lnTo>
                    <a:pt x="42" y="59"/>
                  </a:lnTo>
                  <a:lnTo>
                    <a:pt x="41" y="56"/>
                  </a:lnTo>
                  <a:lnTo>
                    <a:pt x="38" y="50"/>
                  </a:lnTo>
                  <a:lnTo>
                    <a:pt x="35" y="44"/>
                  </a:lnTo>
                  <a:lnTo>
                    <a:pt x="31" y="40"/>
                  </a:lnTo>
                  <a:lnTo>
                    <a:pt x="14" y="16"/>
                  </a:lnTo>
                  <a:lnTo>
                    <a:pt x="13" y="15"/>
                  </a:lnTo>
                  <a:lnTo>
                    <a:pt x="11" y="14"/>
                  </a:lnTo>
                  <a:lnTo>
                    <a:pt x="9" y="12"/>
                  </a:lnTo>
                  <a:lnTo>
                    <a:pt x="6" y="10"/>
                  </a:lnTo>
                  <a:lnTo>
                    <a:pt x="2" y="7"/>
                  </a:lnTo>
                  <a:lnTo>
                    <a:pt x="1" y="4"/>
                  </a:lnTo>
                  <a:lnTo>
                    <a:pt x="0" y="2"/>
                  </a:lnTo>
                  <a:lnTo>
                    <a:pt x="1" y="0"/>
                  </a:lnTo>
                </a:path>
              </a:pathLst>
            </a:custGeom>
            <a:solidFill>
              <a:srgbClr val="5F5F5F"/>
            </a:solidFill>
            <a:ln w="9525" algn="ctr">
              <a:noFill/>
              <a:round/>
              <a:headEnd/>
              <a:tailEnd/>
            </a:ln>
          </p:spPr>
          <p:txBody>
            <a:bodyPr wrap="none" anchor="ctr" anchorCtr="1"/>
            <a:lstStyle/>
            <a:p>
              <a:endParaRPr lang="ko-KR" altLang="en-US"/>
            </a:p>
          </p:txBody>
        </p:sp>
        <p:sp>
          <p:nvSpPr>
            <p:cNvPr id="983" name="Freeform 118"/>
            <p:cNvSpPr>
              <a:spLocks/>
            </p:cNvSpPr>
            <p:nvPr/>
          </p:nvSpPr>
          <p:spPr bwMode="auto">
            <a:xfrm>
              <a:off x="3208" y="3056"/>
              <a:ext cx="120" cy="29"/>
            </a:xfrm>
            <a:custGeom>
              <a:avLst/>
              <a:gdLst>
                <a:gd name="T0" fmla="*/ 215 w 109"/>
                <a:gd name="T1" fmla="*/ 19 h 29"/>
                <a:gd name="T2" fmla="*/ 98 w 109"/>
                <a:gd name="T3" fmla="*/ 19 h 29"/>
                <a:gd name="T4" fmla="*/ 0 w 109"/>
                <a:gd name="T5" fmla="*/ 10 h 29"/>
                <a:gd name="T6" fmla="*/ 1 w 109"/>
                <a:gd name="T7" fmla="*/ 3 h 29"/>
                <a:gd name="T8" fmla="*/ 2 w 109"/>
                <a:gd name="T9" fmla="*/ 3 h 29"/>
                <a:gd name="T10" fmla="*/ 4 w 109"/>
                <a:gd name="T11" fmla="*/ 2 h 29"/>
                <a:gd name="T12" fmla="*/ 31 w 109"/>
                <a:gd name="T13" fmla="*/ 2 h 29"/>
                <a:gd name="T14" fmla="*/ 41 w 109"/>
                <a:gd name="T15" fmla="*/ 2 h 29"/>
                <a:gd name="T16" fmla="*/ 50 w 109"/>
                <a:gd name="T17" fmla="*/ 0 h 29"/>
                <a:gd name="T18" fmla="*/ 74 w 109"/>
                <a:gd name="T19" fmla="*/ 0 h 29"/>
                <a:gd name="T20" fmla="*/ 89 w 109"/>
                <a:gd name="T21" fmla="*/ 0 h 29"/>
                <a:gd name="T22" fmla="*/ 108 w 109"/>
                <a:gd name="T23" fmla="*/ 1 h 29"/>
                <a:gd name="T24" fmla="*/ 243 w 109"/>
                <a:gd name="T25" fmla="*/ 7 h 29"/>
                <a:gd name="T26" fmla="*/ 252 w 109"/>
                <a:gd name="T27" fmla="*/ 7 h 29"/>
                <a:gd name="T28" fmla="*/ 261 w 109"/>
                <a:gd name="T29" fmla="*/ 7 h 29"/>
                <a:gd name="T30" fmla="*/ 277 w 109"/>
                <a:gd name="T31" fmla="*/ 6 h 29"/>
                <a:gd name="T32" fmla="*/ 290 w 109"/>
                <a:gd name="T33" fmla="*/ 6 h 29"/>
                <a:gd name="T34" fmla="*/ 307 w 109"/>
                <a:gd name="T35" fmla="*/ 6 h 29"/>
                <a:gd name="T36" fmla="*/ 335 w 109"/>
                <a:gd name="T37" fmla="*/ 6 h 29"/>
                <a:gd name="T38" fmla="*/ 351 w 109"/>
                <a:gd name="T39" fmla="*/ 7 h 29"/>
                <a:gd name="T40" fmla="*/ 372 w 109"/>
                <a:gd name="T41" fmla="*/ 8 h 29"/>
                <a:gd name="T42" fmla="*/ 383 w 109"/>
                <a:gd name="T43" fmla="*/ 9 h 29"/>
                <a:gd name="T44" fmla="*/ 410 w 109"/>
                <a:gd name="T45" fmla="*/ 12 h 29"/>
                <a:gd name="T46" fmla="*/ 428 w 109"/>
                <a:gd name="T47" fmla="*/ 12 h 29"/>
                <a:gd name="T48" fmla="*/ 451 w 109"/>
                <a:gd name="T49" fmla="*/ 14 h 29"/>
                <a:gd name="T50" fmla="*/ 465 w 109"/>
                <a:gd name="T51" fmla="*/ 15 h 29"/>
                <a:gd name="T52" fmla="*/ 471 w 109"/>
                <a:gd name="T53" fmla="*/ 16 h 29"/>
                <a:gd name="T54" fmla="*/ 492 w 109"/>
                <a:gd name="T55" fmla="*/ 17 h 29"/>
                <a:gd name="T56" fmla="*/ 497 w 109"/>
                <a:gd name="T57" fmla="*/ 19 h 29"/>
                <a:gd name="T58" fmla="*/ 504 w 109"/>
                <a:gd name="T59" fmla="*/ 22 h 29"/>
                <a:gd name="T60" fmla="*/ 504 w 109"/>
                <a:gd name="T61" fmla="*/ 26 h 29"/>
                <a:gd name="T62" fmla="*/ 478 w 109"/>
                <a:gd name="T63" fmla="*/ 28 h 29"/>
                <a:gd name="T64" fmla="*/ 463 w 109"/>
                <a:gd name="T65" fmla="*/ 28 h 29"/>
                <a:gd name="T66" fmla="*/ 434 w 109"/>
                <a:gd name="T67" fmla="*/ 27 h 29"/>
                <a:gd name="T68" fmla="*/ 410 w 109"/>
                <a:gd name="T69" fmla="*/ 27 h 29"/>
                <a:gd name="T70" fmla="*/ 382 w 109"/>
                <a:gd name="T71" fmla="*/ 26 h 29"/>
                <a:gd name="T72" fmla="*/ 358 w 109"/>
                <a:gd name="T73" fmla="*/ 26 h 29"/>
                <a:gd name="T74" fmla="*/ 336 w 109"/>
                <a:gd name="T75" fmla="*/ 25 h 29"/>
                <a:gd name="T76" fmla="*/ 319 w 109"/>
                <a:gd name="T77" fmla="*/ 25 h 29"/>
                <a:gd name="T78" fmla="*/ 316 w 109"/>
                <a:gd name="T79" fmla="*/ 25 h 29"/>
                <a:gd name="T80" fmla="*/ 215 w 109"/>
                <a:gd name="T81" fmla="*/ 19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9"/>
                <a:gd name="T124" fmla="*/ 0 h 29"/>
                <a:gd name="T125" fmla="*/ 109 w 109"/>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9" h="29">
                  <a:moveTo>
                    <a:pt x="46" y="19"/>
                  </a:moveTo>
                  <a:lnTo>
                    <a:pt x="21" y="19"/>
                  </a:lnTo>
                  <a:lnTo>
                    <a:pt x="0" y="10"/>
                  </a:lnTo>
                  <a:lnTo>
                    <a:pt x="1" y="3"/>
                  </a:lnTo>
                  <a:lnTo>
                    <a:pt x="2" y="3"/>
                  </a:lnTo>
                  <a:lnTo>
                    <a:pt x="4" y="2"/>
                  </a:lnTo>
                  <a:lnTo>
                    <a:pt x="6" y="2"/>
                  </a:lnTo>
                  <a:lnTo>
                    <a:pt x="9" y="2"/>
                  </a:lnTo>
                  <a:lnTo>
                    <a:pt x="11" y="0"/>
                  </a:lnTo>
                  <a:lnTo>
                    <a:pt x="15" y="0"/>
                  </a:lnTo>
                  <a:lnTo>
                    <a:pt x="19" y="0"/>
                  </a:lnTo>
                  <a:lnTo>
                    <a:pt x="23" y="1"/>
                  </a:lnTo>
                  <a:lnTo>
                    <a:pt x="53" y="7"/>
                  </a:lnTo>
                  <a:lnTo>
                    <a:pt x="54" y="7"/>
                  </a:lnTo>
                  <a:lnTo>
                    <a:pt x="56" y="7"/>
                  </a:lnTo>
                  <a:lnTo>
                    <a:pt x="59" y="6"/>
                  </a:lnTo>
                  <a:lnTo>
                    <a:pt x="63" y="6"/>
                  </a:lnTo>
                  <a:lnTo>
                    <a:pt x="66" y="6"/>
                  </a:lnTo>
                  <a:lnTo>
                    <a:pt x="71" y="6"/>
                  </a:lnTo>
                  <a:lnTo>
                    <a:pt x="76" y="7"/>
                  </a:lnTo>
                  <a:lnTo>
                    <a:pt x="80" y="8"/>
                  </a:lnTo>
                  <a:lnTo>
                    <a:pt x="83" y="9"/>
                  </a:lnTo>
                  <a:lnTo>
                    <a:pt x="88" y="12"/>
                  </a:lnTo>
                  <a:lnTo>
                    <a:pt x="93" y="12"/>
                  </a:lnTo>
                  <a:lnTo>
                    <a:pt x="97" y="14"/>
                  </a:lnTo>
                  <a:lnTo>
                    <a:pt x="100" y="15"/>
                  </a:lnTo>
                  <a:lnTo>
                    <a:pt x="102" y="16"/>
                  </a:lnTo>
                  <a:lnTo>
                    <a:pt x="105" y="17"/>
                  </a:lnTo>
                  <a:lnTo>
                    <a:pt x="107" y="19"/>
                  </a:lnTo>
                  <a:lnTo>
                    <a:pt x="108" y="22"/>
                  </a:lnTo>
                  <a:lnTo>
                    <a:pt x="108" y="26"/>
                  </a:lnTo>
                  <a:lnTo>
                    <a:pt x="103" y="28"/>
                  </a:lnTo>
                  <a:lnTo>
                    <a:pt x="99" y="28"/>
                  </a:lnTo>
                  <a:lnTo>
                    <a:pt x="94" y="27"/>
                  </a:lnTo>
                  <a:lnTo>
                    <a:pt x="88" y="27"/>
                  </a:lnTo>
                  <a:lnTo>
                    <a:pt x="82" y="26"/>
                  </a:lnTo>
                  <a:lnTo>
                    <a:pt x="77" y="26"/>
                  </a:lnTo>
                  <a:lnTo>
                    <a:pt x="72" y="25"/>
                  </a:lnTo>
                  <a:lnTo>
                    <a:pt x="69" y="25"/>
                  </a:lnTo>
                  <a:lnTo>
                    <a:pt x="68" y="25"/>
                  </a:lnTo>
                  <a:lnTo>
                    <a:pt x="46" y="19"/>
                  </a:lnTo>
                </a:path>
              </a:pathLst>
            </a:custGeom>
            <a:solidFill>
              <a:srgbClr val="5F5F5F"/>
            </a:solidFill>
            <a:ln w="9525" algn="ctr">
              <a:noFill/>
              <a:round/>
              <a:headEnd/>
              <a:tailEnd/>
            </a:ln>
          </p:spPr>
          <p:txBody>
            <a:bodyPr wrap="none" anchor="ctr" anchorCtr="1"/>
            <a:lstStyle/>
            <a:p>
              <a:endParaRPr lang="ko-KR" altLang="en-US"/>
            </a:p>
          </p:txBody>
        </p:sp>
        <p:sp>
          <p:nvSpPr>
            <p:cNvPr id="984" name="Freeform 119"/>
            <p:cNvSpPr>
              <a:spLocks/>
            </p:cNvSpPr>
            <p:nvPr/>
          </p:nvSpPr>
          <p:spPr bwMode="auto">
            <a:xfrm>
              <a:off x="3458" y="3079"/>
              <a:ext cx="60" cy="24"/>
            </a:xfrm>
            <a:custGeom>
              <a:avLst/>
              <a:gdLst>
                <a:gd name="T0" fmla="*/ 78 w 54"/>
                <a:gd name="T1" fmla="*/ 21 h 24"/>
                <a:gd name="T2" fmla="*/ 0 w 54"/>
                <a:gd name="T3" fmla="*/ 23 h 24"/>
                <a:gd name="T4" fmla="*/ 1 w 54"/>
                <a:gd name="T5" fmla="*/ 15 h 24"/>
                <a:gd name="T6" fmla="*/ 2 w 54"/>
                <a:gd name="T7" fmla="*/ 14 h 24"/>
                <a:gd name="T8" fmla="*/ 4 w 54"/>
                <a:gd name="T9" fmla="*/ 13 h 24"/>
                <a:gd name="T10" fmla="*/ 33 w 54"/>
                <a:gd name="T11" fmla="*/ 11 h 24"/>
                <a:gd name="T12" fmla="*/ 51 w 54"/>
                <a:gd name="T13" fmla="*/ 9 h 24"/>
                <a:gd name="T14" fmla="*/ 70 w 54"/>
                <a:gd name="T15" fmla="*/ 7 h 24"/>
                <a:gd name="T16" fmla="*/ 91 w 54"/>
                <a:gd name="T17" fmla="*/ 6 h 24"/>
                <a:gd name="T18" fmla="*/ 112 w 54"/>
                <a:gd name="T19" fmla="*/ 5 h 24"/>
                <a:gd name="T20" fmla="*/ 124 w 54"/>
                <a:gd name="T21" fmla="*/ 5 h 24"/>
                <a:gd name="T22" fmla="*/ 138 w 54"/>
                <a:gd name="T23" fmla="*/ 5 h 24"/>
                <a:gd name="T24" fmla="*/ 164 w 54"/>
                <a:gd name="T25" fmla="*/ 5 h 24"/>
                <a:gd name="T26" fmla="*/ 182 w 54"/>
                <a:gd name="T27" fmla="*/ 4 h 24"/>
                <a:gd name="T28" fmla="*/ 202 w 54"/>
                <a:gd name="T29" fmla="*/ 3 h 24"/>
                <a:gd name="T30" fmla="*/ 210 w 54"/>
                <a:gd name="T31" fmla="*/ 2 h 24"/>
                <a:gd name="T32" fmla="*/ 227 w 54"/>
                <a:gd name="T33" fmla="*/ 2 h 24"/>
                <a:gd name="T34" fmla="*/ 248 w 54"/>
                <a:gd name="T35" fmla="*/ 1 h 24"/>
                <a:gd name="T36" fmla="*/ 248 w 54"/>
                <a:gd name="T37" fmla="*/ 0 h 24"/>
                <a:gd name="T38" fmla="*/ 252 w 54"/>
                <a:gd name="T39" fmla="*/ 0 h 24"/>
                <a:gd name="T40" fmla="*/ 259 w 54"/>
                <a:gd name="T41" fmla="*/ 0 h 24"/>
                <a:gd name="T42" fmla="*/ 280 w 54"/>
                <a:gd name="T43" fmla="*/ 1 h 24"/>
                <a:gd name="T44" fmla="*/ 287 w 54"/>
                <a:gd name="T45" fmla="*/ 3 h 24"/>
                <a:gd name="T46" fmla="*/ 280 w 54"/>
                <a:gd name="T47" fmla="*/ 5 h 24"/>
                <a:gd name="T48" fmla="*/ 276 w 54"/>
                <a:gd name="T49" fmla="*/ 6 h 24"/>
                <a:gd name="T50" fmla="*/ 258 w 54"/>
                <a:gd name="T51" fmla="*/ 7 h 24"/>
                <a:gd name="T52" fmla="*/ 248 w 54"/>
                <a:gd name="T53" fmla="*/ 8 h 24"/>
                <a:gd name="T54" fmla="*/ 227 w 54"/>
                <a:gd name="T55" fmla="*/ 10 h 24"/>
                <a:gd name="T56" fmla="*/ 210 w 54"/>
                <a:gd name="T57" fmla="*/ 10 h 24"/>
                <a:gd name="T58" fmla="*/ 204 w 54"/>
                <a:gd name="T59" fmla="*/ 11 h 24"/>
                <a:gd name="T60" fmla="*/ 78 w 54"/>
                <a:gd name="T61" fmla="*/ 21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24"/>
                <a:gd name="T95" fmla="*/ 54 w 54"/>
                <a:gd name="T96" fmla="*/ 24 h 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24">
                  <a:moveTo>
                    <a:pt x="14" y="21"/>
                  </a:moveTo>
                  <a:lnTo>
                    <a:pt x="0" y="23"/>
                  </a:lnTo>
                  <a:lnTo>
                    <a:pt x="1" y="15"/>
                  </a:lnTo>
                  <a:lnTo>
                    <a:pt x="2" y="14"/>
                  </a:lnTo>
                  <a:lnTo>
                    <a:pt x="4" y="13"/>
                  </a:lnTo>
                  <a:lnTo>
                    <a:pt x="6" y="11"/>
                  </a:lnTo>
                  <a:lnTo>
                    <a:pt x="10" y="9"/>
                  </a:lnTo>
                  <a:lnTo>
                    <a:pt x="13" y="7"/>
                  </a:lnTo>
                  <a:lnTo>
                    <a:pt x="17" y="6"/>
                  </a:lnTo>
                  <a:lnTo>
                    <a:pt x="21" y="5"/>
                  </a:lnTo>
                  <a:lnTo>
                    <a:pt x="23" y="5"/>
                  </a:lnTo>
                  <a:lnTo>
                    <a:pt x="26" y="5"/>
                  </a:lnTo>
                  <a:lnTo>
                    <a:pt x="30" y="5"/>
                  </a:lnTo>
                  <a:lnTo>
                    <a:pt x="33" y="4"/>
                  </a:lnTo>
                  <a:lnTo>
                    <a:pt x="37" y="3"/>
                  </a:lnTo>
                  <a:lnTo>
                    <a:pt x="40" y="2"/>
                  </a:lnTo>
                  <a:lnTo>
                    <a:pt x="42" y="2"/>
                  </a:lnTo>
                  <a:lnTo>
                    <a:pt x="45" y="1"/>
                  </a:lnTo>
                  <a:lnTo>
                    <a:pt x="45" y="0"/>
                  </a:lnTo>
                  <a:lnTo>
                    <a:pt x="47" y="0"/>
                  </a:lnTo>
                  <a:lnTo>
                    <a:pt x="49" y="0"/>
                  </a:lnTo>
                  <a:lnTo>
                    <a:pt x="52" y="1"/>
                  </a:lnTo>
                  <a:lnTo>
                    <a:pt x="53" y="3"/>
                  </a:lnTo>
                  <a:lnTo>
                    <a:pt x="52" y="5"/>
                  </a:lnTo>
                  <a:lnTo>
                    <a:pt x="50" y="6"/>
                  </a:lnTo>
                  <a:lnTo>
                    <a:pt x="48" y="7"/>
                  </a:lnTo>
                  <a:lnTo>
                    <a:pt x="45" y="8"/>
                  </a:lnTo>
                  <a:lnTo>
                    <a:pt x="42" y="10"/>
                  </a:lnTo>
                  <a:lnTo>
                    <a:pt x="40" y="10"/>
                  </a:lnTo>
                  <a:lnTo>
                    <a:pt x="38" y="11"/>
                  </a:lnTo>
                  <a:lnTo>
                    <a:pt x="14" y="21"/>
                  </a:lnTo>
                </a:path>
              </a:pathLst>
            </a:custGeom>
            <a:solidFill>
              <a:srgbClr val="5F5F5F"/>
            </a:solidFill>
            <a:ln w="9525" algn="ctr">
              <a:noFill/>
              <a:round/>
              <a:headEnd/>
              <a:tailEnd/>
            </a:ln>
          </p:spPr>
          <p:txBody>
            <a:bodyPr wrap="none" anchor="ctr" anchorCtr="1"/>
            <a:lstStyle/>
            <a:p>
              <a:endParaRPr lang="ko-KR" altLang="en-US"/>
            </a:p>
          </p:txBody>
        </p:sp>
        <p:sp>
          <p:nvSpPr>
            <p:cNvPr id="985" name="Freeform 120"/>
            <p:cNvSpPr>
              <a:spLocks/>
            </p:cNvSpPr>
            <p:nvPr/>
          </p:nvSpPr>
          <p:spPr bwMode="auto">
            <a:xfrm>
              <a:off x="1489" y="1328"/>
              <a:ext cx="2894" cy="2133"/>
            </a:xfrm>
            <a:custGeom>
              <a:avLst/>
              <a:gdLst>
                <a:gd name="T0" fmla="*/ 11157 w 2629"/>
                <a:gd name="T1" fmla="*/ 429 h 2124"/>
                <a:gd name="T2" fmla="*/ 10243 w 2629"/>
                <a:gd name="T3" fmla="*/ 341 h 2124"/>
                <a:gd name="T4" fmla="*/ 9398 w 2629"/>
                <a:gd name="T5" fmla="*/ 267 h 2124"/>
                <a:gd name="T6" fmla="*/ 8768 w 2629"/>
                <a:gd name="T7" fmla="*/ 324 h 2124"/>
                <a:gd name="T8" fmla="*/ 7766 w 2629"/>
                <a:gd name="T9" fmla="*/ 217 h 2124"/>
                <a:gd name="T10" fmla="*/ 7731 w 2629"/>
                <a:gd name="T11" fmla="*/ 136 h 2124"/>
                <a:gd name="T12" fmla="*/ 7157 w 2629"/>
                <a:gd name="T13" fmla="*/ 24 h 2124"/>
                <a:gd name="T14" fmla="*/ 6818 w 2629"/>
                <a:gd name="T15" fmla="*/ 89 h 2124"/>
                <a:gd name="T16" fmla="*/ 5986 w 2629"/>
                <a:gd name="T17" fmla="*/ 291 h 2124"/>
                <a:gd name="T18" fmla="*/ 5902 w 2629"/>
                <a:gd name="T19" fmla="*/ 310 h 2124"/>
                <a:gd name="T20" fmla="*/ 5489 w 2629"/>
                <a:gd name="T21" fmla="*/ 375 h 2124"/>
                <a:gd name="T22" fmla="*/ 5814 w 2629"/>
                <a:gd name="T23" fmla="*/ 553 h 2124"/>
                <a:gd name="T24" fmla="*/ 5285 w 2629"/>
                <a:gd name="T25" fmla="*/ 523 h 2124"/>
                <a:gd name="T26" fmla="*/ 5371 w 2629"/>
                <a:gd name="T27" fmla="*/ 289 h 2124"/>
                <a:gd name="T28" fmla="*/ 5021 w 2629"/>
                <a:gd name="T29" fmla="*/ 427 h 2124"/>
                <a:gd name="T30" fmla="*/ 4342 w 2629"/>
                <a:gd name="T31" fmla="*/ 452 h 2124"/>
                <a:gd name="T32" fmla="*/ 3683 w 2629"/>
                <a:gd name="T33" fmla="*/ 437 h 2124"/>
                <a:gd name="T34" fmla="*/ 3290 w 2629"/>
                <a:gd name="T35" fmla="*/ 537 h 2124"/>
                <a:gd name="T36" fmla="*/ 3272 w 2629"/>
                <a:gd name="T37" fmla="*/ 517 h 2124"/>
                <a:gd name="T38" fmla="*/ 2961 w 2629"/>
                <a:gd name="T39" fmla="*/ 394 h 2124"/>
                <a:gd name="T40" fmla="*/ 2120 w 2629"/>
                <a:gd name="T41" fmla="*/ 404 h 2124"/>
                <a:gd name="T42" fmla="*/ 1651 w 2629"/>
                <a:gd name="T43" fmla="*/ 747 h 2124"/>
                <a:gd name="T44" fmla="*/ 2251 w 2629"/>
                <a:gd name="T45" fmla="*/ 714 h 2124"/>
                <a:gd name="T46" fmla="*/ 2518 w 2629"/>
                <a:gd name="T47" fmla="*/ 581 h 2124"/>
                <a:gd name="T48" fmla="*/ 2617 w 2629"/>
                <a:gd name="T49" fmla="*/ 717 h 2124"/>
                <a:gd name="T50" fmla="*/ 2120 w 2629"/>
                <a:gd name="T51" fmla="*/ 840 h 2124"/>
                <a:gd name="T52" fmla="*/ 1630 w 2629"/>
                <a:gd name="T53" fmla="*/ 855 h 2124"/>
                <a:gd name="T54" fmla="*/ 1035 w 2629"/>
                <a:gd name="T55" fmla="*/ 1039 h 2124"/>
                <a:gd name="T56" fmla="*/ 543 w 2629"/>
                <a:gd name="T57" fmla="*/ 1163 h 2124"/>
                <a:gd name="T58" fmla="*/ 1322 w 2629"/>
                <a:gd name="T59" fmla="*/ 1105 h 2124"/>
                <a:gd name="T60" fmla="*/ 2027 w 2629"/>
                <a:gd name="T61" fmla="*/ 1185 h 2124"/>
                <a:gd name="T62" fmla="*/ 1973 w 2629"/>
                <a:gd name="T63" fmla="*/ 1097 h 2124"/>
                <a:gd name="T64" fmla="*/ 2347 w 2629"/>
                <a:gd name="T65" fmla="*/ 1185 h 2124"/>
                <a:gd name="T66" fmla="*/ 3003 w 2629"/>
                <a:gd name="T67" fmla="*/ 1213 h 2124"/>
                <a:gd name="T68" fmla="*/ 2378 w 2629"/>
                <a:gd name="T69" fmla="*/ 1283 h 2124"/>
                <a:gd name="T70" fmla="*/ 1031 w 2629"/>
                <a:gd name="T71" fmla="*/ 1220 h 2124"/>
                <a:gd name="T72" fmla="*/ 0 w 2629"/>
                <a:gd name="T73" fmla="*/ 1453 h 2124"/>
                <a:gd name="T74" fmla="*/ 699 w 2629"/>
                <a:gd name="T75" fmla="*/ 1682 h 2124"/>
                <a:gd name="T76" fmla="*/ 1728 w 2629"/>
                <a:gd name="T77" fmla="*/ 1832 h 2124"/>
                <a:gd name="T78" fmla="*/ 2347 w 2629"/>
                <a:gd name="T79" fmla="*/ 2258 h 2124"/>
                <a:gd name="T80" fmla="*/ 3422 w 2629"/>
                <a:gd name="T81" fmla="*/ 1971 h 2124"/>
                <a:gd name="T82" fmla="*/ 4020 w 2629"/>
                <a:gd name="T83" fmla="*/ 1629 h 2124"/>
                <a:gd name="T84" fmla="*/ 3233 w 2629"/>
                <a:gd name="T85" fmla="*/ 1465 h 2124"/>
                <a:gd name="T86" fmla="*/ 3571 w 2629"/>
                <a:gd name="T87" fmla="*/ 1513 h 2124"/>
                <a:gd name="T88" fmla="*/ 4571 w 2629"/>
                <a:gd name="T89" fmla="*/ 1445 h 2124"/>
                <a:gd name="T90" fmla="*/ 3907 w 2629"/>
                <a:gd name="T91" fmla="*/ 1315 h 2124"/>
                <a:gd name="T92" fmla="*/ 4833 w 2629"/>
                <a:gd name="T93" fmla="*/ 1401 h 2124"/>
                <a:gd name="T94" fmla="*/ 5361 w 2629"/>
                <a:gd name="T95" fmla="*/ 1560 h 2124"/>
                <a:gd name="T96" fmla="*/ 6283 w 2629"/>
                <a:gd name="T97" fmla="*/ 1449 h 2124"/>
                <a:gd name="T98" fmla="*/ 6960 w 2629"/>
                <a:gd name="T99" fmla="*/ 1704 h 2124"/>
                <a:gd name="T100" fmla="*/ 7445 w 2629"/>
                <a:gd name="T101" fmla="*/ 1559 h 2124"/>
                <a:gd name="T102" fmla="*/ 7542 w 2629"/>
                <a:gd name="T103" fmla="*/ 1460 h 2124"/>
                <a:gd name="T104" fmla="*/ 8080 w 2629"/>
                <a:gd name="T105" fmla="*/ 1223 h 2124"/>
                <a:gd name="T106" fmla="*/ 8220 w 2629"/>
                <a:gd name="T107" fmla="*/ 1177 h 2124"/>
                <a:gd name="T108" fmla="*/ 8531 w 2629"/>
                <a:gd name="T109" fmla="*/ 1157 h 2124"/>
                <a:gd name="T110" fmla="*/ 9368 w 2629"/>
                <a:gd name="T111" fmla="*/ 888 h 2124"/>
                <a:gd name="T112" fmla="*/ 10049 w 2629"/>
                <a:gd name="T113" fmla="*/ 738 h 2124"/>
                <a:gd name="T114" fmla="*/ 10557 w 2629"/>
                <a:gd name="T115" fmla="*/ 713 h 2124"/>
                <a:gd name="T116" fmla="*/ 10615 w 2629"/>
                <a:gd name="T117" fmla="*/ 801 h 2124"/>
                <a:gd name="T118" fmla="*/ 11328 w 2629"/>
                <a:gd name="T119" fmla="*/ 669 h 2124"/>
                <a:gd name="T120" fmla="*/ 11722 w 2629"/>
                <a:gd name="T121" fmla="*/ 520 h 2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29"/>
                <a:gd name="T184" fmla="*/ 0 h 2124"/>
                <a:gd name="T185" fmla="*/ 2629 w 2629"/>
                <a:gd name="T186" fmla="*/ 2124 h 21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29" h="2124">
                  <a:moveTo>
                    <a:pt x="2600" y="517"/>
                  </a:moveTo>
                  <a:lnTo>
                    <a:pt x="2624" y="513"/>
                  </a:lnTo>
                  <a:lnTo>
                    <a:pt x="2628" y="507"/>
                  </a:lnTo>
                  <a:lnTo>
                    <a:pt x="2627" y="497"/>
                  </a:lnTo>
                  <a:lnTo>
                    <a:pt x="2620" y="489"/>
                  </a:lnTo>
                  <a:lnTo>
                    <a:pt x="2597" y="479"/>
                  </a:lnTo>
                  <a:lnTo>
                    <a:pt x="2585" y="467"/>
                  </a:lnTo>
                  <a:lnTo>
                    <a:pt x="2571" y="474"/>
                  </a:lnTo>
                  <a:lnTo>
                    <a:pt x="2556" y="449"/>
                  </a:lnTo>
                  <a:lnTo>
                    <a:pt x="2536" y="429"/>
                  </a:lnTo>
                  <a:lnTo>
                    <a:pt x="2523" y="420"/>
                  </a:lnTo>
                  <a:lnTo>
                    <a:pt x="2508" y="408"/>
                  </a:lnTo>
                  <a:lnTo>
                    <a:pt x="2492" y="401"/>
                  </a:lnTo>
                  <a:lnTo>
                    <a:pt x="2476" y="389"/>
                  </a:lnTo>
                  <a:lnTo>
                    <a:pt x="2468" y="384"/>
                  </a:lnTo>
                  <a:lnTo>
                    <a:pt x="2454" y="374"/>
                  </a:lnTo>
                  <a:lnTo>
                    <a:pt x="2436" y="377"/>
                  </a:lnTo>
                  <a:lnTo>
                    <a:pt x="2420" y="369"/>
                  </a:lnTo>
                  <a:lnTo>
                    <a:pt x="2414" y="362"/>
                  </a:lnTo>
                  <a:lnTo>
                    <a:pt x="2406" y="360"/>
                  </a:lnTo>
                  <a:lnTo>
                    <a:pt x="2400" y="362"/>
                  </a:lnTo>
                  <a:lnTo>
                    <a:pt x="2400" y="397"/>
                  </a:lnTo>
                  <a:lnTo>
                    <a:pt x="2397" y="408"/>
                  </a:lnTo>
                  <a:lnTo>
                    <a:pt x="2385" y="413"/>
                  </a:lnTo>
                  <a:lnTo>
                    <a:pt x="2379" y="401"/>
                  </a:lnTo>
                  <a:lnTo>
                    <a:pt x="2367" y="390"/>
                  </a:lnTo>
                  <a:lnTo>
                    <a:pt x="2366" y="383"/>
                  </a:lnTo>
                  <a:lnTo>
                    <a:pt x="2379" y="377"/>
                  </a:lnTo>
                  <a:lnTo>
                    <a:pt x="2375" y="366"/>
                  </a:lnTo>
                  <a:lnTo>
                    <a:pt x="2363" y="372"/>
                  </a:lnTo>
                  <a:lnTo>
                    <a:pt x="2344" y="381"/>
                  </a:lnTo>
                  <a:lnTo>
                    <a:pt x="2336" y="381"/>
                  </a:lnTo>
                  <a:lnTo>
                    <a:pt x="2324" y="381"/>
                  </a:lnTo>
                  <a:lnTo>
                    <a:pt x="2311" y="377"/>
                  </a:lnTo>
                  <a:lnTo>
                    <a:pt x="2290" y="377"/>
                  </a:lnTo>
                  <a:lnTo>
                    <a:pt x="2274" y="395"/>
                  </a:lnTo>
                  <a:lnTo>
                    <a:pt x="2265" y="387"/>
                  </a:lnTo>
                  <a:lnTo>
                    <a:pt x="2259" y="377"/>
                  </a:lnTo>
                  <a:lnTo>
                    <a:pt x="2263" y="359"/>
                  </a:lnTo>
                  <a:lnTo>
                    <a:pt x="2256" y="345"/>
                  </a:lnTo>
                  <a:lnTo>
                    <a:pt x="2248" y="333"/>
                  </a:lnTo>
                  <a:lnTo>
                    <a:pt x="2242" y="329"/>
                  </a:lnTo>
                  <a:lnTo>
                    <a:pt x="2224" y="324"/>
                  </a:lnTo>
                  <a:lnTo>
                    <a:pt x="2204" y="325"/>
                  </a:lnTo>
                  <a:lnTo>
                    <a:pt x="2184" y="329"/>
                  </a:lnTo>
                  <a:lnTo>
                    <a:pt x="2166" y="327"/>
                  </a:lnTo>
                  <a:lnTo>
                    <a:pt x="2148" y="320"/>
                  </a:lnTo>
                  <a:lnTo>
                    <a:pt x="2158" y="318"/>
                  </a:lnTo>
                  <a:lnTo>
                    <a:pt x="2143" y="309"/>
                  </a:lnTo>
                  <a:lnTo>
                    <a:pt x="2134" y="309"/>
                  </a:lnTo>
                  <a:lnTo>
                    <a:pt x="2137" y="299"/>
                  </a:lnTo>
                  <a:lnTo>
                    <a:pt x="2136" y="285"/>
                  </a:lnTo>
                  <a:lnTo>
                    <a:pt x="2130" y="278"/>
                  </a:lnTo>
                  <a:lnTo>
                    <a:pt x="2132" y="277"/>
                  </a:lnTo>
                  <a:lnTo>
                    <a:pt x="2118" y="276"/>
                  </a:lnTo>
                  <a:lnTo>
                    <a:pt x="2110" y="279"/>
                  </a:lnTo>
                  <a:lnTo>
                    <a:pt x="2096" y="285"/>
                  </a:lnTo>
                  <a:lnTo>
                    <a:pt x="2088" y="277"/>
                  </a:lnTo>
                  <a:lnTo>
                    <a:pt x="2086" y="266"/>
                  </a:lnTo>
                  <a:lnTo>
                    <a:pt x="2076" y="269"/>
                  </a:lnTo>
                  <a:lnTo>
                    <a:pt x="2068" y="267"/>
                  </a:lnTo>
                  <a:lnTo>
                    <a:pt x="2058" y="261"/>
                  </a:lnTo>
                  <a:lnTo>
                    <a:pt x="2048" y="261"/>
                  </a:lnTo>
                  <a:lnTo>
                    <a:pt x="2032" y="257"/>
                  </a:lnTo>
                  <a:lnTo>
                    <a:pt x="2032" y="253"/>
                  </a:lnTo>
                  <a:lnTo>
                    <a:pt x="2022" y="251"/>
                  </a:lnTo>
                  <a:lnTo>
                    <a:pt x="2026" y="264"/>
                  </a:lnTo>
                  <a:lnTo>
                    <a:pt x="2016" y="269"/>
                  </a:lnTo>
                  <a:lnTo>
                    <a:pt x="2005" y="275"/>
                  </a:lnTo>
                  <a:lnTo>
                    <a:pt x="2000" y="285"/>
                  </a:lnTo>
                  <a:lnTo>
                    <a:pt x="2004" y="301"/>
                  </a:lnTo>
                  <a:lnTo>
                    <a:pt x="2000" y="313"/>
                  </a:lnTo>
                  <a:lnTo>
                    <a:pt x="1990" y="309"/>
                  </a:lnTo>
                  <a:lnTo>
                    <a:pt x="1980" y="317"/>
                  </a:lnTo>
                  <a:lnTo>
                    <a:pt x="1971" y="309"/>
                  </a:lnTo>
                  <a:lnTo>
                    <a:pt x="1960" y="300"/>
                  </a:lnTo>
                  <a:lnTo>
                    <a:pt x="1964" y="301"/>
                  </a:lnTo>
                  <a:lnTo>
                    <a:pt x="1960" y="301"/>
                  </a:lnTo>
                  <a:lnTo>
                    <a:pt x="1948" y="309"/>
                  </a:lnTo>
                  <a:lnTo>
                    <a:pt x="1936" y="306"/>
                  </a:lnTo>
                  <a:lnTo>
                    <a:pt x="1930" y="297"/>
                  </a:lnTo>
                  <a:lnTo>
                    <a:pt x="1920" y="289"/>
                  </a:lnTo>
                  <a:lnTo>
                    <a:pt x="1912" y="305"/>
                  </a:lnTo>
                  <a:lnTo>
                    <a:pt x="1906" y="317"/>
                  </a:lnTo>
                  <a:lnTo>
                    <a:pt x="1896" y="337"/>
                  </a:lnTo>
                  <a:lnTo>
                    <a:pt x="1893" y="321"/>
                  </a:lnTo>
                  <a:lnTo>
                    <a:pt x="1887" y="315"/>
                  </a:lnTo>
                  <a:lnTo>
                    <a:pt x="1887" y="308"/>
                  </a:lnTo>
                  <a:lnTo>
                    <a:pt x="1884" y="297"/>
                  </a:lnTo>
                  <a:lnTo>
                    <a:pt x="1884" y="281"/>
                  </a:lnTo>
                  <a:lnTo>
                    <a:pt x="1884" y="269"/>
                  </a:lnTo>
                  <a:lnTo>
                    <a:pt x="1885" y="263"/>
                  </a:lnTo>
                  <a:lnTo>
                    <a:pt x="1885" y="251"/>
                  </a:lnTo>
                  <a:lnTo>
                    <a:pt x="1882" y="245"/>
                  </a:lnTo>
                  <a:lnTo>
                    <a:pt x="1878" y="243"/>
                  </a:lnTo>
                  <a:lnTo>
                    <a:pt x="1866" y="242"/>
                  </a:lnTo>
                  <a:lnTo>
                    <a:pt x="1852" y="229"/>
                  </a:lnTo>
                  <a:lnTo>
                    <a:pt x="1844" y="229"/>
                  </a:lnTo>
                  <a:lnTo>
                    <a:pt x="1825" y="225"/>
                  </a:lnTo>
                  <a:lnTo>
                    <a:pt x="1812" y="229"/>
                  </a:lnTo>
                  <a:lnTo>
                    <a:pt x="1804" y="237"/>
                  </a:lnTo>
                  <a:lnTo>
                    <a:pt x="1795" y="239"/>
                  </a:lnTo>
                  <a:lnTo>
                    <a:pt x="1776" y="237"/>
                  </a:lnTo>
                  <a:lnTo>
                    <a:pt x="1761" y="231"/>
                  </a:lnTo>
                  <a:lnTo>
                    <a:pt x="1749" y="227"/>
                  </a:lnTo>
                  <a:lnTo>
                    <a:pt x="1726" y="213"/>
                  </a:lnTo>
                  <a:lnTo>
                    <a:pt x="1713" y="215"/>
                  </a:lnTo>
                  <a:lnTo>
                    <a:pt x="1696" y="213"/>
                  </a:lnTo>
                  <a:lnTo>
                    <a:pt x="1680" y="205"/>
                  </a:lnTo>
                  <a:lnTo>
                    <a:pt x="1671" y="201"/>
                  </a:lnTo>
                  <a:lnTo>
                    <a:pt x="1664" y="197"/>
                  </a:lnTo>
                  <a:lnTo>
                    <a:pt x="1659" y="186"/>
                  </a:lnTo>
                  <a:lnTo>
                    <a:pt x="1671" y="182"/>
                  </a:lnTo>
                  <a:lnTo>
                    <a:pt x="1659" y="168"/>
                  </a:lnTo>
                  <a:lnTo>
                    <a:pt x="1653" y="165"/>
                  </a:lnTo>
                  <a:lnTo>
                    <a:pt x="1648" y="173"/>
                  </a:lnTo>
                  <a:lnTo>
                    <a:pt x="1638" y="192"/>
                  </a:lnTo>
                  <a:lnTo>
                    <a:pt x="1620" y="200"/>
                  </a:lnTo>
                  <a:lnTo>
                    <a:pt x="1612" y="209"/>
                  </a:lnTo>
                  <a:lnTo>
                    <a:pt x="1604" y="221"/>
                  </a:lnTo>
                  <a:lnTo>
                    <a:pt x="1594" y="219"/>
                  </a:lnTo>
                  <a:lnTo>
                    <a:pt x="1596" y="205"/>
                  </a:lnTo>
                  <a:lnTo>
                    <a:pt x="1588" y="197"/>
                  </a:lnTo>
                  <a:lnTo>
                    <a:pt x="1584" y="188"/>
                  </a:lnTo>
                  <a:lnTo>
                    <a:pt x="1606" y="194"/>
                  </a:lnTo>
                  <a:lnTo>
                    <a:pt x="1612" y="183"/>
                  </a:lnTo>
                  <a:lnTo>
                    <a:pt x="1620" y="173"/>
                  </a:lnTo>
                  <a:lnTo>
                    <a:pt x="1628" y="165"/>
                  </a:lnTo>
                  <a:lnTo>
                    <a:pt x="1638" y="156"/>
                  </a:lnTo>
                  <a:lnTo>
                    <a:pt x="1648" y="145"/>
                  </a:lnTo>
                  <a:lnTo>
                    <a:pt x="1654" y="132"/>
                  </a:lnTo>
                  <a:lnTo>
                    <a:pt x="1663" y="120"/>
                  </a:lnTo>
                  <a:lnTo>
                    <a:pt x="1666" y="107"/>
                  </a:lnTo>
                  <a:lnTo>
                    <a:pt x="1666" y="96"/>
                  </a:lnTo>
                  <a:lnTo>
                    <a:pt x="1668" y="78"/>
                  </a:lnTo>
                  <a:lnTo>
                    <a:pt x="1668" y="69"/>
                  </a:lnTo>
                  <a:lnTo>
                    <a:pt x="1660" y="61"/>
                  </a:lnTo>
                  <a:lnTo>
                    <a:pt x="1645" y="50"/>
                  </a:lnTo>
                  <a:lnTo>
                    <a:pt x="1633" y="53"/>
                  </a:lnTo>
                  <a:lnTo>
                    <a:pt x="1623" y="56"/>
                  </a:lnTo>
                  <a:lnTo>
                    <a:pt x="1608" y="61"/>
                  </a:lnTo>
                  <a:lnTo>
                    <a:pt x="1600" y="66"/>
                  </a:lnTo>
                  <a:lnTo>
                    <a:pt x="1594" y="71"/>
                  </a:lnTo>
                  <a:lnTo>
                    <a:pt x="1581" y="71"/>
                  </a:lnTo>
                  <a:lnTo>
                    <a:pt x="1579" y="48"/>
                  </a:lnTo>
                  <a:lnTo>
                    <a:pt x="1570" y="47"/>
                  </a:lnTo>
                  <a:lnTo>
                    <a:pt x="1576" y="30"/>
                  </a:lnTo>
                  <a:lnTo>
                    <a:pt x="1580" y="21"/>
                  </a:lnTo>
                  <a:lnTo>
                    <a:pt x="1587" y="17"/>
                  </a:lnTo>
                  <a:lnTo>
                    <a:pt x="1590" y="8"/>
                  </a:lnTo>
                  <a:lnTo>
                    <a:pt x="1575" y="0"/>
                  </a:lnTo>
                  <a:lnTo>
                    <a:pt x="1558" y="2"/>
                  </a:lnTo>
                  <a:lnTo>
                    <a:pt x="1548" y="5"/>
                  </a:lnTo>
                  <a:lnTo>
                    <a:pt x="1540" y="24"/>
                  </a:lnTo>
                  <a:lnTo>
                    <a:pt x="1527" y="38"/>
                  </a:lnTo>
                  <a:lnTo>
                    <a:pt x="1516" y="49"/>
                  </a:lnTo>
                  <a:lnTo>
                    <a:pt x="1508" y="53"/>
                  </a:lnTo>
                  <a:lnTo>
                    <a:pt x="1521" y="62"/>
                  </a:lnTo>
                  <a:lnTo>
                    <a:pt x="1515" y="68"/>
                  </a:lnTo>
                  <a:lnTo>
                    <a:pt x="1508" y="77"/>
                  </a:lnTo>
                  <a:lnTo>
                    <a:pt x="1497" y="68"/>
                  </a:lnTo>
                  <a:lnTo>
                    <a:pt x="1491" y="68"/>
                  </a:lnTo>
                  <a:lnTo>
                    <a:pt x="1488" y="74"/>
                  </a:lnTo>
                  <a:lnTo>
                    <a:pt x="1501" y="83"/>
                  </a:lnTo>
                  <a:lnTo>
                    <a:pt x="1510" y="89"/>
                  </a:lnTo>
                  <a:lnTo>
                    <a:pt x="1524" y="97"/>
                  </a:lnTo>
                  <a:lnTo>
                    <a:pt x="1522" y="108"/>
                  </a:lnTo>
                  <a:lnTo>
                    <a:pt x="1522" y="120"/>
                  </a:lnTo>
                  <a:lnTo>
                    <a:pt x="1516" y="125"/>
                  </a:lnTo>
                  <a:lnTo>
                    <a:pt x="1516" y="133"/>
                  </a:lnTo>
                  <a:lnTo>
                    <a:pt x="1509" y="126"/>
                  </a:lnTo>
                  <a:lnTo>
                    <a:pt x="1504" y="116"/>
                  </a:lnTo>
                  <a:lnTo>
                    <a:pt x="1500" y="104"/>
                  </a:lnTo>
                  <a:lnTo>
                    <a:pt x="1489" y="95"/>
                  </a:lnTo>
                  <a:lnTo>
                    <a:pt x="1477" y="90"/>
                  </a:lnTo>
                  <a:lnTo>
                    <a:pt x="1467" y="89"/>
                  </a:lnTo>
                  <a:lnTo>
                    <a:pt x="1455" y="92"/>
                  </a:lnTo>
                  <a:lnTo>
                    <a:pt x="1437" y="92"/>
                  </a:lnTo>
                  <a:lnTo>
                    <a:pt x="1428" y="81"/>
                  </a:lnTo>
                  <a:lnTo>
                    <a:pt x="1413" y="90"/>
                  </a:lnTo>
                  <a:lnTo>
                    <a:pt x="1401" y="98"/>
                  </a:lnTo>
                  <a:lnTo>
                    <a:pt x="1398" y="107"/>
                  </a:lnTo>
                  <a:lnTo>
                    <a:pt x="1384" y="113"/>
                  </a:lnTo>
                  <a:lnTo>
                    <a:pt x="1371" y="113"/>
                  </a:lnTo>
                  <a:lnTo>
                    <a:pt x="1356" y="133"/>
                  </a:lnTo>
                  <a:lnTo>
                    <a:pt x="1348" y="152"/>
                  </a:lnTo>
                  <a:lnTo>
                    <a:pt x="1342" y="164"/>
                  </a:lnTo>
                  <a:lnTo>
                    <a:pt x="1330" y="174"/>
                  </a:lnTo>
                  <a:lnTo>
                    <a:pt x="1318" y="179"/>
                  </a:lnTo>
                  <a:lnTo>
                    <a:pt x="1321" y="201"/>
                  </a:lnTo>
                  <a:lnTo>
                    <a:pt x="1305" y="207"/>
                  </a:lnTo>
                  <a:lnTo>
                    <a:pt x="1284" y="212"/>
                  </a:lnTo>
                  <a:lnTo>
                    <a:pt x="1270" y="221"/>
                  </a:lnTo>
                  <a:lnTo>
                    <a:pt x="1268" y="241"/>
                  </a:lnTo>
                  <a:lnTo>
                    <a:pt x="1268" y="257"/>
                  </a:lnTo>
                  <a:lnTo>
                    <a:pt x="1268" y="269"/>
                  </a:lnTo>
                  <a:lnTo>
                    <a:pt x="1272" y="273"/>
                  </a:lnTo>
                  <a:lnTo>
                    <a:pt x="1288" y="275"/>
                  </a:lnTo>
                  <a:lnTo>
                    <a:pt x="1297" y="290"/>
                  </a:lnTo>
                  <a:lnTo>
                    <a:pt x="1306" y="293"/>
                  </a:lnTo>
                  <a:lnTo>
                    <a:pt x="1303" y="315"/>
                  </a:lnTo>
                  <a:lnTo>
                    <a:pt x="1303" y="329"/>
                  </a:lnTo>
                  <a:lnTo>
                    <a:pt x="1302" y="341"/>
                  </a:lnTo>
                  <a:lnTo>
                    <a:pt x="1302" y="353"/>
                  </a:lnTo>
                  <a:lnTo>
                    <a:pt x="1302" y="365"/>
                  </a:lnTo>
                  <a:lnTo>
                    <a:pt x="1312" y="374"/>
                  </a:lnTo>
                  <a:lnTo>
                    <a:pt x="1312" y="380"/>
                  </a:lnTo>
                  <a:lnTo>
                    <a:pt x="1309" y="381"/>
                  </a:lnTo>
                  <a:lnTo>
                    <a:pt x="1302" y="380"/>
                  </a:lnTo>
                  <a:lnTo>
                    <a:pt x="1294" y="371"/>
                  </a:lnTo>
                  <a:lnTo>
                    <a:pt x="1288" y="369"/>
                  </a:lnTo>
                  <a:lnTo>
                    <a:pt x="1285" y="359"/>
                  </a:lnTo>
                  <a:lnTo>
                    <a:pt x="1284" y="353"/>
                  </a:lnTo>
                  <a:lnTo>
                    <a:pt x="1285" y="338"/>
                  </a:lnTo>
                  <a:lnTo>
                    <a:pt x="1276" y="330"/>
                  </a:lnTo>
                  <a:lnTo>
                    <a:pt x="1284" y="326"/>
                  </a:lnTo>
                  <a:lnTo>
                    <a:pt x="1290" y="312"/>
                  </a:lnTo>
                  <a:lnTo>
                    <a:pt x="1288" y="301"/>
                  </a:lnTo>
                  <a:lnTo>
                    <a:pt x="1284" y="293"/>
                  </a:lnTo>
                  <a:lnTo>
                    <a:pt x="1269" y="294"/>
                  </a:lnTo>
                  <a:lnTo>
                    <a:pt x="1260" y="289"/>
                  </a:lnTo>
                  <a:lnTo>
                    <a:pt x="1248" y="285"/>
                  </a:lnTo>
                  <a:lnTo>
                    <a:pt x="1245" y="284"/>
                  </a:lnTo>
                  <a:lnTo>
                    <a:pt x="1236" y="281"/>
                  </a:lnTo>
                  <a:lnTo>
                    <a:pt x="1232" y="273"/>
                  </a:lnTo>
                  <a:lnTo>
                    <a:pt x="1228" y="273"/>
                  </a:lnTo>
                  <a:lnTo>
                    <a:pt x="1215" y="278"/>
                  </a:lnTo>
                  <a:lnTo>
                    <a:pt x="1212" y="261"/>
                  </a:lnTo>
                  <a:lnTo>
                    <a:pt x="1212" y="249"/>
                  </a:lnTo>
                  <a:lnTo>
                    <a:pt x="1207" y="242"/>
                  </a:lnTo>
                  <a:lnTo>
                    <a:pt x="1192" y="242"/>
                  </a:lnTo>
                  <a:lnTo>
                    <a:pt x="1188" y="241"/>
                  </a:lnTo>
                  <a:lnTo>
                    <a:pt x="1184" y="249"/>
                  </a:lnTo>
                  <a:lnTo>
                    <a:pt x="1188" y="265"/>
                  </a:lnTo>
                  <a:lnTo>
                    <a:pt x="1192" y="281"/>
                  </a:lnTo>
                  <a:lnTo>
                    <a:pt x="1185" y="287"/>
                  </a:lnTo>
                  <a:lnTo>
                    <a:pt x="1179" y="291"/>
                  </a:lnTo>
                  <a:lnTo>
                    <a:pt x="1171" y="297"/>
                  </a:lnTo>
                  <a:lnTo>
                    <a:pt x="1171" y="315"/>
                  </a:lnTo>
                  <a:lnTo>
                    <a:pt x="1182" y="324"/>
                  </a:lnTo>
                  <a:lnTo>
                    <a:pt x="1183" y="336"/>
                  </a:lnTo>
                  <a:lnTo>
                    <a:pt x="1180" y="349"/>
                  </a:lnTo>
                  <a:lnTo>
                    <a:pt x="1173" y="360"/>
                  </a:lnTo>
                  <a:lnTo>
                    <a:pt x="1171" y="371"/>
                  </a:lnTo>
                  <a:lnTo>
                    <a:pt x="1172" y="385"/>
                  </a:lnTo>
                  <a:lnTo>
                    <a:pt x="1168" y="398"/>
                  </a:lnTo>
                  <a:lnTo>
                    <a:pt x="1184" y="397"/>
                  </a:lnTo>
                  <a:lnTo>
                    <a:pt x="1196" y="393"/>
                  </a:lnTo>
                  <a:lnTo>
                    <a:pt x="1206" y="383"/>
                  </a:lnTo>
                  <a:lnTo>
                    <a:pt x="1219" y="389"/>
                  </a:lnTo>
                  <a:lnTo>
                    <a:pt x="1225" y="401"/>
                  </a:lnTo>
                  <a:lnTo>
                    <a:pt x="1228" y="414"/>
                  </a:lnTo>
                  <a:lnTo>
                    <a:pt x="1231" y="432"/>
                  </a:lnTo>
                  <a:lnTo>
                    <a:pt x="1236" y="447"/>
                  </a:lnTo>
                  <a:lnTo>
                    <a:pt x="1254" y="444"/>
                  </a:lnTo>
                  <a:lnTo>
                    <a:pt x="1261" y="453"/>
                  </a:lnTo>
                  <a:lnTo>
                    <a:pt x="1278" y="455"/>
                  </a:lnTo>
                  <a:lnTo>
                    <a:pt x="1268" y="465"/>
                  </a:lnTo>
                  <a:lnTo>
                    <a:pt x="1254" y="470"/>
                  </a:lnTo>
                  <a:lnTo>
                    <a:pt x="1245" y="480"/>
                  </a:lnTo>
                  <a:lnTo>
                    <a:pt x="1251" y="488"/>
                  </a:lnTo>
                  <a:lnTo>
                    <a:pt x="1254" y="501"/>
                  </a:lnTo>
                  <a:lnTo>
                    <a:pt x="1254" y="512"/>
                  </a:lnTo>
                  <a:lnTo>
                    <a:pt x="1251" y="521"/>
                  </a:lnTo>
                  <a:lnTo>
                    <a:pt x="1239" y="516"/>
                  </a:lnTo>
                  <a:lnTo>
                    <a:pt x="1239" y="495"/>
                  </a:lnTo>
                  <a:lnTo>
                    <a:pt x="1232" y="485"/>
                  </a:lnTo>
                  <a:lnTo>
                    <a:pt x="1227" y="468"/>
                  </a:lnTo>
                  <a:lnTo>
                    <a:pt x="1219" y="474"/>
                  </a:lnTo>
                  <a:lnTo>
                    <a:pt x="1213" y="489"/>
                  </a:lnTo>
                  <a:lnTo>
                    <a:pt x="1207" y="486"/>
                  </a:lnTo>
                  <a:lnTo>
                    <a:pt x="1204" y="489"/>
                  </a:lnTo>
                  <a:lnTo>
                    <a:pt x="1210" y="467"/>
                  </a:lnTo>
                  <a:lnTo>
                    <a:pt x="1213" y="450"/>
                  </a:lnTo>
                  <a:lnTo>
                    <a:pt x="1215" y="432"/>
                  </a:lnTo>
                  <a:lnTo>
                    <a:pt x="1213" y="413"/>
                  </a:lnTo>
                  <a:lnTo>
                    <a:pt x="1210" y="399"/>
                  </a:lnTo>
                  <a:lnTo>
                    <a:pt x="1195" y="408"/>
                  </a:lnTo>
                  <a:lnTo>
                    <a:pt x="1188" y="409"/>
                  </a:lnTo>
                  <a:lnTo>
                    <a:pt x="1180" y="416"/>
                  </a:lnTo>
                  <a:lnTo>
                    <a:pt x="1180" y="433"/>
                  </a:lnTo>
                  <a:lnTo>
                    <a:pt x="1180" y="461"/>
                  </a:lnTo>
                  <a:lnTo>
                    <a:pt x="1170" y="483"/>
                  </a:lnTo>
                  <a:lnTo>
                    <a:pt x="1156" y="482"/>
                  </a:lnTo>
                  <a:lnTo>
                    <a:pt x="1147" y="488"/>
                  </a:lnTo>
                  <a:lnTo>
                    <a:pt x="1137" y="491"/>
                  </a:lnTo>
                  <a:lnTo>
                    <a:pt x="1122" y="488"/>
                  </a:lnTo>
                  <a:lnTo>
                    <a:pt x="1104" y="482"/>
                  </a:lnTo>
                  <a:lnTo>
                    <a:pt x="1111" y="476"/>
                  </a:lnTo>
                  <a:lnTo>
                    <a:pt x="1122" y="476"/>
                  </a:lnTo>
                  <a:lnTo>
                    <a:pt x="1132" y="473"/>
                  </a:lnTo>
                  <a:lnTo>
                    <a:pt x="1146" y="473"/>
                  </a:lnTo>
                  <a:lnTo>
                    <a:pt x="1150" y="461"/>
                  </a:lnTo>
                  <a:lnTo>
                    <a:pt x="1149" y="449"/>
                  </a:lnTo>
                  <a:lnTo>
                    <a:pt x="1156" y="441"/>
                  </a:lnTo>
                  <a:lnTo>
                    <a:pt x="1164" y="429"/>
                  </a:lnTo>
                  <a:lnTo>
                    <a:pt x="1168" y="413"/>
                  </a:lnTo>
                  <a:lnTo>
                    <a:pt x="1167" y="422"/>
                  </a:lnTo>
                  <a:lnTo>
                    <a:pt x="1159" y="410"/>
                  </a:lnTo>
                  <a:lnTo>
                    <a:pt x="1158" y="398"/>
                  </a:lnTo>
                  <a:lnTo>
                    <a:pt x="1159" y="375"/>
                  </a:lnTo>
                  <a:lnTo>
                    <a:pt x="1158" y="353"/>
                  </a:lnTo>
                  <a:lnTo>
                    <a:pt x="1162" y="335"/>
                  </a:lnTo>
                  <a:lnTo>
                    <a:pt x="1156" y="325"/>
                  </a:lnTo>
                  <a:lnTo>
                    <a:pt x="1152" y="311"/>
                  </a:lnTo>
                  <a:lnTo>
                    <a:pt x="1152" y="293"/>
                  </a:lnTo>
                  <a:lnTo>
                    <a:pt x="1155" y="287"/>
                  </a:lnTo>
                  <a:lnTo>
                    <a:pt x="1156" y="273"/>
                  </a:lnTo>
                  <a:lnTo>
                    <a:pt x="1161" y="266"/>
                  </a:lnTo>
                  <a:lnTo>
                    <a:pt x="1168" y="261"/>
                  </a:lnTo>
                  <a:lnTo>
                    <a:pt x="1172" y="257"/>
                  </a:lnTo>
                  <a:lnTo>
                    <a:pt x="1164" y="249"/>
                  </a:lnTo>
                  <a:lnTo>
                    <a:pt x="1155" y="248"/>
                  </a:lnTo>
                  <a:lnTo>
                    <a:pt x="1138" y="252"/>
                  </a:lnTo>
                  <a:lnTo>
                    <a:pt x="1129" y="243"/>
                  </a:lnTo>
                  <a:lnTo>
                    <a:pt x="1125" y="245"/>
                  </a:lnTo>
                  <a:lnTo>
                    <a:pt x="1117" y="258"/>
                  </a:lnTo>
                  <a:lnTo>
                    <a:pt x="1114" y="272"/>
                  </a:lnTo>
                  <a:lnTo>
                    <a:pt x="1108" y="288"/>
                  </a:lnTo>
                  <a:lnTo>
                    <a:pt x="1096" y="297"/>
                  </a:lnTo>
                  <a:lnTo>
                    <a:pt x="1090" y="308"/>
                  </a:lnTo>
                  <a:lnTo>
                    <a:pt x="1084" y="317"/>
                  </a:lnTo>
                  <a:lnTo>
                    <a:pt x="1083" y="333"/>
                  </a:lnTo>
                  <a:lnTo>
                    <a:pt x="1083" y="351"/>
                  </a:lnTo>
                  <a:lnTo>
                    <a:pt x="1084" y="365"/>
                  </a:lnTo>
                  <a:lnTo>
                    <a:pt x="1087" y="375"/>
                  </a:lnTo>
                  <a:lnTo>
                    <a:pt x="1092" y="385"/>
                  </a:lnTo>
                  <a:lnTo>
                    <a:pt x="1093" y="396"/>
                  </a:lnTo>
                  <a:lnTo>
                    <a:pt x="1089" y="401"/>
                  </a:lnTo>
                  <a:lnTo>
                    <a:pt x="1080" y="395"/>
                  </a:lnTo>
                  <a:lnTo>
                    <a:pt x="1068" y="384"/>
                  </a:lnTo>
                  <a:lnTo>
                    <a:pt x="1059" y="377"/>
                  </a:lnTo>
                  <a:lnTo>
                    <a:pt x="1050" y="369"/>
                  </a:lnTo>
                  <a:lnTo>
                    <a:pt x="1033" y="365"/>
                  </a:lnTo>
                  <a:lnTo>
                    <a:pt x="1024" y="365"/>
                  </a:lnTo>
                  <a:lnTo>
                    <a:pt x="1017" y="366"/>
                  </a:lnTo>
                  <a:lnTo>
                    <a:pt x="1012" y="377"/>
                  </a:lnTo>
                  <a:lnTo>
                    <a:pt x="1018" y="389"/>
                  </a:lnTo>
                  <a:lnTo>
                    <a:pt x="1016" y="401"/>
                  </a:lnTo>
                  <a:lnTo>
                    <a:pt x="1009" y="408"/>
                  </a:lnTo>
                  <a:lnTo>
                    <a:pt x="996" y="419"/>
                  </a:lnTo>
                  <a:lnTo>
                    <a:pt x="997" y="405"/>
                  </a:lnTo>
                  <a:lnTo>
                    <a:pt x="997" y="395"/>
                  </a:lnTo>
                  <a:lnTo>
                    <a:pt x="991" y="393"/>
                  </a:lnTo>
                  <a:lnTo>
                    <a:pt x="987" y="396"/>
                  </a:lnTo>
                  <a:lnTo>
                    <a:pt x="984" y="401"/>
                  </a:lnTo>
                  <a:lnTo>
                    <a:pt x="980" y="413"/>
                  </a:lnTo>
                  <a:lnTo>
                    <a:pt x="968" y="409"/>
                  </a:lnTo>
                  <a:lnTo>
                    <a:pt x="956" y="409"/>
                  </a:lnTo>
                  <a:lnTo>
                    <a:pt x="949" y="411"/>
                  </a:lnTo>
                  <a:lnTo>
                    <a:pt x="943" y="408"/>
                  </a:lnTo>
                  <a:lnTo>
                    <a:pt x="934" y="420"/>
                  </a:lnTo>
                  <a:lnTo>
                    <a:pt x="934" y="396"/>
                  </a:lnTo>
                  <a:lnTo>
                    <a:pt x="927" y="398"/>
                  </a:lnTo>
                  <a:lnTo>
                    <a:pt x="916" y="404"/>
                  </a:lnTo>
                  <a:lnTo>
                    <a:pt x="907" y="411"/>
                  </a:lnTo>
                  <a:lnTo>
                    <a:pt x="892" y="417"/>
                  </a:lnTo>
                  <a:lnTo>
                    <a:pt x="898" y="416"/>
                  </a:lnTo>
                  <a:lnTo>
                    <a:pt x="883" y="420"/>
                  </a:lnTo>
                  <a:lnTo>
                    <a:pt x="871" y="426"/>
                  </a:lnTo>
                  <a:lnTo>
                    <a:pt x="859" y="435"/>
                  </a:lnTo>
                  <a:lnTo>
                    <a:pt x="853" y="449"/>
                  </a:lnTo>
                  <a:lnTo>
                    <a:pt x="852" y="465"/>
                  </a:lnTo>
                  <a:lnTo>
                    <a:pt x="841" y="467"/>
                  </a:lnTo>
                  <a:lnTo>
                    <a:pt x="835" y="464"/>
                  </a:lnTo>
                  <a:lnTo>
                    <a:pt x="825" y="458"/>
                  </a:lnTo>
                  <a:lnTo>
                    <a:pt x="828" y="441"/>
                  </a:lnTo>
                  <a:lnTo>
                    <a:pt x="840" y="433"/>
                  </a:lnTo>
                  <a:lnTo>
                    <a:pt x="836" y="417"/>
                  </a:lnTo>
                  <a:lnTo>
                    <a:pt x="829" y="405"/>
                  </a:lnTo>
                  <a:lnTo>
                    <a:pt x="819" y="401"/>
                  </a:lnTo>
                  <a:lnTo>
                    <a:pt x="813" y="402"/>
                  </a:lnTo>
                  <a:lnTo>
                    <a:pt x="798" y="404"/>
                  </a:lnTo>
                  <a:lnTo>
                    <a:pt x="792" y="405"/>
                  </a:lnTo>
                  <a:lnTo>
                    <a:pt x="801" y="411"/>
                  </a:lnTo>
                  <a:lnTo>
                    <a:pt x="802" y="422"/>
                  </a:lnTo>
                  <a:lnTo>
                    <a:pt x="804" y="441"/>
                  </a:lnTo>
                  <a:lnTo>
                    <a:pt x="802" y="456"/>
                  </a:lnTo>
                  <a:lnTo>
                    <a:pt x="810" y="467"/>
                  </a:lnTo>
                  <a:lnTo>
                    <a:pt x="808" y="486"/>
                  </a:lnTo>
                  <a:lnTo>
                    <a:pt x="799" y="486"/>
                  </a:lnTo>
                  <a:lnTo>
                    <a:pt x="787" y="477"/>
                  </a:lnTo>
                  <a:lnTo>
                    <a:pt x="778" y="479"/>
                  </a:lnTo>
                  <a:lnTo>
                    <a:pt x="768" y="489"/>
                  </a:lnTo>
                  <a:lnTo>
                    <a:pt x="759" y="501"/>
                  </a:lnTo>
                  <a:lnTo>
                    <a:pt x="747" y="507"/>
                  </a:lnTo>
                  <a:lnTo>
                    <a:pt x="750" y="516"/>
                  </a:lnTo>
                  <a:lnTo>
                    <a:pt x="756" y="525"/>
                  </a:lnTo>
                  <a:lnTo>
                    <a:pt x="763" y="530"/>
                  </a:lnTo>
                  <a:lnTo>
                    <a:pt x="757" y="536"/>
                  </a:lnTo>
                  <a:lnTo>
                    <a:pt x="748" y="537"/>
                  </a:lnTo>
                  <a:lnTo>
                    <a:pt x="739" y="537"/>
                  </a:lnTo>
                  <a:lnTo>
                    <a:pt x="728" y="533"/>
                  </a:lnTo>
                  <a:lnTo>
                    <a:pt x="724" y="521"/>
                  </a:lnTo>
                  <a:lnTo>
                    <a:pt x="720" y="513"/>
                  </a:lnTo>
                  <a:lnTo>
                    <a:pt x="708" y="505"/>
                  </a:lnTo>
                  <a:lnTo>
                    <a:pt x="700" y="513"/>
                  </a:lnTo>
                  <a:lnTo>
                    <a:pt x="708" y="521"/>
                  </a:lnTo>
                  <a:lnTo>
                    <a:pt x="714" y="531"/>
                  </a:lnTo>
                  <a:lnTo>
                    <a:pt x="715" y="543"/>
                  </a:lnTo>
                  <a:lnTo>
                    <a:pt x="720" y="557"/>
                  </a:lnTo>
                  <a:lnTo>
                    <a:pt x="716" y="561"/>
                  </a:lnTo>
                  <a:lnTo>
                    <a:pt x="709" y="555"/>
                  </a:lnTo>
                  <a:lnTo>
                    <a:pt x="703" y="548"/>
                  </a:lnTo>
                  <a:lnTo>
                    <a:pt x="693" y="542"/>
                  </a:lnTo>
                  <a:lnTo>
                    <a:pt x="679" y="534"/>
                  </a:lnTo>
                  <a:lnTo>
                    <a:pt x="684" y="521"/>
                  </a:lnTo>
                  <a:lnTo>
                    <a:pt x="690" y="504"/>
                  </a:lnTo>
                  <a:lnTo>
                    <a:pt x="684" y="501"/>
                  </a:lnTo>
                  <a:lnTo>
                    <a:pt x="684" y="497"/>
                  </a:lnTo>
                  <a:lnTo>
                    <a:pt x="672" y="489"/>
                  </a:lnTo>
                  <a:lnTo>
                    <a:pt x="664" y="481"/>
                  </a:lnTo>
                  <a:lnTo>
                    <a:pt x="656" y="473"/>
                  </a:lnTo>
                  <a:lnTo>
                    <a:pt x="657" y="467"/>
                  </a:lnTo>
                  <a:lnTo>
                    <a:pt x="666" y="467"/>
                  </a:lnTo>
                  <a:lnTo>
                    <a:pt x="676" y="473"/>
                  </a:lnTo>
                  <a:lnTo>
                    <a:pt x="688" y="481"/>
                  </a:lnTo>
                  <a:lnTo>
                    <a:pt x="704" y="485"/>
                  </a:lnTo>
                  <a:lnTo>
                    <a:pt x="715" y="497"/>
                  </a:lnTo>
                  <a:lnTo>
                    <a:pt x="739" y="495"/>
                  </a:lnTo>
                  <a:lnTo>
                    <a:pt x="756" y="485"/>
                  </a:lnTo>
                  <a:lnTo>
                    <a:pt x="764" y="473"/>
                  </a:lnTo>
                  <a:lnTo>
                    <a:pt x="769" y="464"/>
                  </a:lnTo>
                  <a:lnTo>
                    <a:pt x="768" y="453"/>
                  </a:lnTo>
                  <a:lnTo>
                    <a:pt x="772" y="445"/>
                  </a:lnTo>
                  <a:lnTo>
                    <a:pt x="760" y="432"/>
                  </a:lnTo>
                  <a:lnTo>
                    <a:pt x="750" y="428"/>
                  </a:lnTo>
                  <a:lnTo>
                    <a:pt x="740" y="429"/>
                  </a:lnTo>
                  <a:lnTo>
                    <a:pt x="732" y="414"/>
                  </a:lnTo>
                  <a:lnTo>
                    <a:pt x="723" y="398"/>
                  </a:lnTo>
                  <a:lnTo>
                    <a:pt x="709" y="386"/>
                  </a:lnTo>
                  <a:lnTo>
                    <a:pt x="697" y="381"/>
                  </a:lnTo>
                  <a:lnTo>
                    <a:pt x="688" y="378"/>
                  </a:lnTo>
                  <a:lnTo>
                    <a:pt x="669" y="381"/>
                  </a:lnTo>
                  <a:lnTo>
                    <a:pt x="661" y="372"/>
                  </a:lnTo>
                  <a:lnTo>
                    <a:pt x="652" y="365"/>
                  </a:lnTo>
                  <a:lnTo>
                    <a:pt x="672" y="363"/>
                  </a:lnTo>
                  <a:lnTo>
                    <a:pt x="657" y="353"/>
                  </a:lnTo>
                  <a:lnTo>
                    <a:pt x="651" y="350"/>
                  </a:lnTo>
                  <a:lnTo>
                    <a:pt x="637" y="362"/>
                  </a:lnTo>
                  <a:lnTo>
                    <a:pt x="628" y="357"/>
                  </a:lnTo>
                  <a:lnTo>
                    <a:pt x="620" y="353"/>
                  </a:lnTo>
                  <a:lnTo>
                    <a:pt x="627" y="341"/>
                  </a:lnTo>
                  <a:lnTo>
                    <a:pt x="630" y="330"/>
                  </a:lnTo>
                  <a:lnTo>
                    <a:pt x="620" y="329"/>
                  </a:lnTo>
                  <a:lnTo>
                    <a:pt x="606" y="312"/>
                  </a:lnTo>
                  <a:lnTo>
                    <a:pt x="594" y="314"/>
                  </a:lnTo>
                  <a:lnTo>
                    <a:pt x="576" y="313"/>
                  </a:lnTo>
                  <a:lnTo>
                    <a:pt x="564" y="306"/>
                  </a:lnTo>
                  <a:lnTo>
                    <a:pt x="559" y="314"/>
                  </a:lnTo>
                  <a:lnTo>
                    <a:pt x="550" y="321"/>
                  </a:lnTo>
                  <a:lnTo>
                    <a:pt x="536" y="321"/>
                  </a:lnTo>
                  <a:lnTo>
                    <a:pt x="526" y="326"/>
                  </a:lnTo>
                  <a:lnTo>
                    <a:pt x="517" y="330"/>
                  </a:lnTo>
                  <a:lnTo>
                    <a:pt x="514" y="344"/>
                  </a:lnTo>
                  <a:lnTo>
                    <a:pt x="508" y="345"/>
                  </a:lnTo>
                  <a:lnTo>
                    <a:pt x="496" y="341"/>
                  </a:lnTo>
                  <a:lnTo>
                    <a:pt x="490" y="344"/>
                  </a:lnTo>
                  <a:lnTo>
                    <a:pt x="483" y="351"/>
                  </a:lnTo>
                  <a:lnTo>
                    <a:pt x="477" y="362"/>
                  </a:lnTo>
                  <a:lnTo>
                    <a:pt x="463" y="363"/>
                  </a:lnTo>
                  <a:lnTo>
                    <a:pt x="456" y="372"/>
                  </a:lnTo>
                  <a:lnTo>
                    <a:pt x="451" y="390"/>
                  </a:lnTo>
                  <a:lnTo>
                    <a:pt x="444" y="417"/>
                  </a:lnTo>
                  <a:lnTo>
                    <a:pt x="432" y="438"/>
                  </a:lnTo>
                  <a:lnTo>
                    <a:pt x="421" y="458"/>
                  </a:lnTo>
                  <a:lnTo>
                    <a:pt x="408" y="488"/>
                  </a:lnTo>
                  <a:lnTo>
                    <a:pt x="396" y="513"/>
                  </a:lnTo>
                  <a:lnTo>
                    <a:pt x="387" y="531"/>
                  </a:lnTo>
                  <a:lnTo>
                    <a:pt x="368" y="545"/>
                  </a:lnTo>
                  <a:lnTo>
                    <a:pt x="364" y="560"/>
                  </a:lnTo>
                  <a:lnTo>
                    <a:pt x="348" y="565"/>
                  </a:lnTo>
                  <a:lnTo>
                    <a:pt x="336" y="577"/>
                  </a:lnTo>
                  <a:lnTo>
                    <a:pt x="324" y="585"/>
                  </a:lnTo>
                  <a:lnTo>
                    <a:pt x="319" y="597"/>
                  </a:lnTo>
                  <a:lnTo>
                    <a:pt x="312" y="612"/>
                  </a:lnTo>
                  <a:lnTo>
                    <a:pt x="307" y="632"/>
                  </a:lnTo>
                  <a:lnTo>
                    <a:pt x="316" y="645"/>
                  </a:lnTo>
                  <a:lnTo>
                    <a:pt x="315" y="663"/>
                  </a:lnTo>
                  <a:lnTo>
                    <a:pt x="308" y="673"/>
                  </a:lnTo>
                  <a:lnTo>
                    <a:pt x="310" y="693"/>
                  </a:lnTo>
                  <a:lnTo>
                    <a:pt x="328" y="711"/>
                  </a:lnTo>
                  <a:lnTo>
                    <a:pt x="343" y="714"/>
                  </a:lnTo>
                  <a:lnTo>
                    <a:pt x="355" y="699"/>
                  </a:lnTo>
                  <a:lnTo>
                    <a:pt x="360" y="678"/>
                  </a:lnTo>
                  <a:lnTo>
                    <a:pt x="372" y="673"/>
                  </a:lnTo>
                  <a:lnTo>
                    <a:pt x="382" y="662"/>
                  </a:lnTo>
                  <a:lnTo>
                    <a:pt x="384" y="651"/>
                  </a:lnTo>
                  <a:lnTo>
                    <a:pt x="384" y="639"/>
                  </a:lnTo>
                  <a:lnTo>
                    <a:pt x="390" y="654"/>
                  </a:lnTo>
                  <a:lnTo>
                    <a:pt x="390" y="660"/>
                  </a:lnTo>
                  <a:lnTo>
                    <a:pt x="396" y="673"/>
                  </a:lnTo>
                  <a:lnTo>
                    <a:pt x="391" y="690"/>
                  </a:lnTo>
                  <a:lnTo>
                    <a:pt x="390" y="708"/>
                  </a:lnTo>
                  <a:lnTo>
                    <a:pt x="396" y="729"/>
                  </a:lnTo>
                  <a:lnTo>
                    <a:pt x="399" y="741"/>
                  </a:lnTo>
                  <a:lnTo>
                    <a:pt x="406" y="752"/>
                  </a:lnTo>
                  <a:lnTo>
                    <a:pt x="408" y="767"/>
                  </a:lnTo>
                  <a:lnTo>
                    <a:pt x="424" y="768"/>
                  </a:lnTo>
                  <a:lnTo>
                    <a:pt x="435" y="750"/>
                  </a:lnTo>
                  <a:lnTo>
                    <a:pt x="450" y="743"/>
                  </a:lnTo>
                  <a:lnTo>
                    <a:pt x="454" y="725"/>
                  </a:lnTo>
                  <a:lnTo>
                    <a:pt x="457" y="696"/>
                  </a:lnTo>
                  <a:lnTo>
                    <a:pt x="460" y="693"/>
                  </a:lnTo>
                  <a:lnTo>
                    <a:pt x="472" y="680"/>
                  </a:lnTo>
                  <a:lnTo>
                    <a:pt x="483" y="666"/>
                  </a:lnTo>
                  <a:lnTo>
                    <a:pt x="484" y="651"/>
                  </a:lnTo>
                  <a:lnTo>
                    <a:pt x="477" y="642"/>
                  </a:lnTo>
                  <a:lnTo>
                    <a:pt x="468" y="642"/>
                  </a:lnTo>
                  <a:lnTo>
                    <a:pt x="466" y="629"/>
                  </a:lnTo>
                  <a:lnTo>
                    <a:pt x="468" y="617"/>
                  </a:lnTo>
                  <a:lnTo>
                    <a:pt x="471" y="597"/>
                  </a:lnTo>
                  <a:lnTo>
                    <a:pt x="476" y="585"/>
                  </a:lnTo>
                  <a:lnTo>
                    <a:pt x="484" y="572"/>
                  </a:lnTo>
                  <a:lnTo>
                    <a:pt x="496" y="564"/>
                  </a:lnTo>
                  <a:lnTo>
                    <a:pt x="505" y="561"/>
                  </a:lnTo>
                  <a:lnTo>
                    <a:pt x="508" y="545"/>
                  </a:lnTo>
                  <a:lnTo>
                    <a:pt x="508" y="529"/>
                  </a:lnTo>
                  <a:lnTo>
                    <a:pt x="516" y="516"/>
                  </a:lnTo>
                  <a:lnTo>
                    <a:pt x="511" y="519"/>
                  </a:lnTo>
                  <a:lnTo>
                    <a:pt x="525" y="507"/>
                  </a:lnTo>
                  <a:lnTo>
                    <a:pt x="537" y="500"/>
                  </a:lnTo>
                  <a:lnTo>
                    <a:pt x="549" y="498"/>
                  </a:lnTo>
                  <a:lnTo>
                    <a:pt x="564" y="509"/>
                  </a:lnTo>
                  <a:lnTo>
                    <a:pt x="565" y="519"/>
                  </a:lnTo>
                  <a:lnTo>
                    <a:pt x="559" y="531"/>
                  </a:lnTo>
                  <a:lnTo>
                    <a:pt x="552" y="539"/>
                  </a:lnTo>
                  <a:lnTo>
                    <a:pt x="541" y="549"/>
                  </a:lnTo>
                  <a:lnTo>
                    <a:pt x="532" y="561"/>
                  </a:lnTo>
                  <a:lnTo>
                    <a:pt x="520" y="566"/>
                  </a:lnTo>
                  <a:lnTo>
                    <a:pt x="516" y="576"/>
                  </a:lnTo>
                  <a:lnTo>
                    <a:pt x="519" y="596"/>
                  </a:lnTo>
                  <a:lnTo>
                    <a:pt x="517" y="614"/>
                  </a:lnTo>
                  <a:lnTo>
                    <a:pt x="516" y="629"/>
                  </a:lnTo>
                  <a:lnTo>
                    <a:pt x="516" y="641"/>
                  </a:lnTo>
                  <a:lnTo>
                    <a:pt x="526" y="648"/>
                  </a:lnTo>
                  <a:lnTo>
                    <a:pt x="543" y="662"/>
                  </a:lnTo>
                  <a:lnTo>
                    <a:pt x="555" y="656"/>
                  </a:lnTo>
                  <a:lnTo>
                    <a:pt x="567" y="651"/>
                  </a:lnTo>
                  <a:lnTo>
                    <a:pt x="580" y="645"/>
                  </a:lnTo>
                  <a:lnTo>
                    <a:pt x="591" y="642"/>
                  </a:lnTo>
                  <a:lnTo>
                    <a:pt x="601" y="645"/>
                  </a:lnTo>
                  <a:lnTo>
                    <a:pt x="604" y="654"/>
                  </a:lnTo>
                  <a:lnTo>
                    <a:pt x="616" y="657"/>
                  </a:lnTo>
                  <a:lnTo>
                    <a:pt x="633" y="662"/>
                  </a:lnTo>
                  <a:lnTo>
                    <a:pt x="607" y="665"/>
                  </a:lnTo>
                  <a:lnTo>
                    <a:pt x="592" y="673"/>
                  </a:lnTo>
                  <a:lnTo>
                    <a:pt x="586" y="678"/>
                  </a:lnTo>
                  <a:lnTo>
                    <a:pt x="576" y="673"/>
                  </a:lnTo>
                  <a:lnTo>
                    <a:pt x="562" y="669"/>
                  </a:lnTo>
                  <a:lnTo>
                    <a:pt x="552" y="677"/>
                  </a:lnTo>
                  <a:lnTo>
                    <a:pt x="541" y="687"/>
                  </a:lnTo>
                  <a:lnTo>
                    <a:pt x="544" y="701"/>
                  </a:lnTo>
                  <a:lnTo>
                    <a:pt x="553" y="705"/>
                  </a:lnTo>
                  <a:lnTo>
                    <a:pt x="552" y="713"/>
                  </a:lnTo>
                  <a:lnTo>
                    <a:pt x="552" y="729"/>
                  </a:lnTo>
                  <a:lnTo>
                    <a:pt x="552" y="733"/>
                  </a:lnTo>
                  <a:lnTo>
                    <a:pt x="536" y="737"/>
                  </a:lnTo>
                  <a:lnTo>
                    <a:pt x="532" y="729"/>
                  </a:lnTo>
                  <a:lnTo>
                    <a:pt x="525" y="717"/>
                  </a:lnTo>
                  <a:lnTo>
                    <a:pt x="514" y="725"/>
                  </a:lnTo>
                  <a:lnTo>
                    <a:pt x="507" y="732"/>
                  </a:lnTo>
                  <a:lnTo>
                    <a:pt x="504" y="741"/>
                  </a:lnTo>
                  <a:lnTo>
                    <a:pt x="504" y="753"/>
                  </a:lnTo>
                  <a:lnTo>
                    <a:pt x="504" y="765"/>
                  </a:lnTo>
                  <a:lnTo>
                    <a:pt x="504" y="773"/>
                  </a:lnTo>
                  <a:lnTo>
                    <a:pt x="500" y="777"/>
                  </a:lnTo>
                  <a:lnTo>
                    <a:pt x="493" y="773"/>
                  </a:lnTo>
                  <a:lnTo>
                    <a:pt x="484" y="789"/>
                  </a:lnTo>
                  <a:lnTo>
                    <a:pt x="475" y="792"/>
                  </a:lnTo>
                  <a:lnTo>
                    <a:pt x="464" y="789"/>
                  </a:lnTo>
                  <a:lnTo>
                    <a:pt x="456" y="789"/>
                  </a:lnTo>
                  <a:lnTo>
                    <a:pt x="452" y="793"/>
                  </a:lnTo>
                  <a:lnTo>
                    <a:pt x="438" y="804"/>
                  </a:lnTo>
                  <a:lnTo>
                    <a:pt x="420" y="801"/>
                  </a:lnTo>
                  <a:lnTo>
                    <a:pt x="411" y="791"/>
                  </a:lnTo>
                  <a:lnTo>
                    <a:pt x="400" y="794"/>
                  </a:lnTo>
                  <a:lnTo>
                    <a:pt x="385" y="804"/>
                  </a:lnTo>
                  <a:lnTo>
                    <a:pt x="381" y="786"/>
                  </a:lnTo>
                  <a:lnTo>
                    <a:pt x="369" y="786"/>
                  </a:lnTo>
                  <a:lnTo>
                    <a:pt x="367" y="768"/>
                  </a:lnTo>
                  <a:lnTo>
                    <a:pt x="366" y="750"/>
                  </a:lnTo>
                  <a:lnTo>
                    <a:pt x="373" y="747"/>
                  </a:lnTo>
                  <a:lnTo>
                    <a:pt x="372" y="733"/>
                  </a:lnTo>
                  <a:lnTo>
                    <a:pt x="369" y="731"/>
                  </a:lnTo>
                  <a:lnTo>
                    <a:pt x="368" y="721"/>
                  </a:lnTo>
                  <a:lnTo>
                    <a:pt x="358" y="729"/>
                  </a:lnTo>
                  <a:lnTo>
                    <a:pt x="349" y="734"/>
                  </a:lnTo>
                  <a:lnTo>
                    <a:pt x="344" y="741"/>
                  </a:lnTo>
                  <a:lnTo>
                    <a:pt x="345" y="752"/>
                  </a:lnTo>
                  <a:lnTo>
                    <a:pt x="348" y="764"/>
                  </a:lnTo>
                  <a:lnTo>
                    <a:pt x="351" y="774"/>
                  </a:lnTo>
                  <a:lnTo>
                    <a:pt x="351" y="788"/>
                  </a:lnTo>
                  <a:lnTo>
                    <a:pt x="351" y="800"/>
                  </a:lnTo>
                  <a:lnTo>
                    <a:pt x="348" y="809"/>
                  </a:lnTo>
                  <a:lnTo>
                    <a:pt x="337" y="809"/>
                  </a:lnTo>
                  <a:lnTo>
                    <a:pt x="332" y="817"/>
                  </a:lnTo>
                  <a:lnTo>
                    <a:pt x="324" y="813"/>
                  </a:lnTo>
                  <a:lnTo>
                    <a:pt x="312" y="817"/>
                  </a:lnTo>
                  <a:lnTo>
                    <a:pt x="300" y="825"/>
                  </a:lnTo>
                  <a:lnTo>
                    <a:pt x="292" y="837"/>
                  </a:lnTo>
                  <a:lnTo>
                    <a:pt x="276" y="869"/>
                  </a:lnTo>
                  <a:lnTo>
                    <a:pt x="252" y="882"/>
                  </a:lnTo>
                  <a:lnTo>
                    <a:pt x="243" y="893"/>
                  </a:lnTo>
                  <a:lnTo>
                    <a:pt x="231" y="893"/>
                  </a:lnTo>
                  <a:lnTo>
                    <a:pt x="220" y="901"/>
                  </a:lnTo>
                  <a:lnTo>
                    <a:pt x="195" y="903"/>
                  </a:lnTo>
                  <a:lnTo>
                    <a:pt x="201" y="915"/>
                  </a:lnTo>
                  <a:lnTo>
                    <a:pt x="184" y="912"/>
                  </a:lnTo>
                  <a:lnTo>
                    <a:pt x="181" y="923"/>
                  </a:lnTo>
                  <a:lnTo>
                    <a:pt x="195" y="929"/>
                  </a:lnTo>
                  <a:lnTo>
                    <a:pt x="205" y="933"/>
                  </a:lnTo>
                  <a:lnTo>
                    <a:pt x="211" y="942"/>
                  </a:lnTo>
                  <a:lnTo>
                    <a:pt x="220" y="953"/>
                  </a:lnTo>
                  <a:lnTo>
                    <a:pt x="225" y="965"/>
                  </a:lnTo>
                  <a:lnTo>
                    <a:pt x="223" y="975"/>
                  </a:lnTo>
                  <a:lnTo>
                    <a:pt x="224" y="985"/>
                  </a:lnTo>
                  <a:lnTo>
                    <a:pt x="216" y="1005"/>
                  </a:lnTo>
                  <a:lnTo>
                    <a:pt x="212" y="1013"/>
                  </a:lnTo>
                  <a:lnTo>
                    <a:pt x="208" y="1013"/>
                  </a:lnTo>
                  <a:lnTo>
                    <a:pt x="192" y="1013"/>
                  </a:lnTo>
                  <a:lnTo>
                    <a:pt x="180" y="1013"/>
                  </a:lnTo>
                  <a:lnTo>
                    <a:pt x="180" y="1009"/>
                  </a:lnTo>
                  <a:lnTo>
                    <a:pt x="174" y="1010"/>
                  </a:lnTo>
                  <a:lnTo>
                    <a:pt x="164" y="1009"/>
                  </a:lnTo>
                  <a:lnTo>
                    <a:pt x="152" y="1009"/>
                  </a:lnTo>
                  <a:lnTo>
                    <a:pt x="141" y="1004"/>
                  </a:lnTo>
                  <a:lnTo>
                    <a:pt x="136" y="1005"/>
                  </a:lnTo>
                  <a:lnTo>
                    <a:pt x="141" y="1010"/>
                  </a:lnTo>
                  <a:lnTo>
                    <a:pt x="135" y="1011"/>
                  </a:lnTo>
                  <a:lnTo>
                    <a:pt x="129" y="1013"/>
                  </a:lnTo>
                  <a:lnTo>
                    <a:pt x="123" y="1017"/>
                  </a:lnTo>
                  <a:lnTo>
                    <a:pt x="118" y="1026"/>
                  </a:lnTo>
                  <a:lnTo>
                    <a:pt x="120" y="1029"/>
                  </a:lnTo>
                  <a:lnTo>
                    <a:pt x="124" y="1041"/>
                  </a:lnTo>
                  <a:lnTo>
                    <a:pt x="127" y="1056"/>
                  </a:lnTo>
                  <a:lnTo>
                    <a:pt x="124" y="1073"/>
                  </a:lnTo>
                  <a:lnTo>
                    <a:pt x="117" y="1083"/>
                  </a:lnTo>
                  <a:lnTo>
                    <a:pt x="118" y="1091"/>
                  </a:lnTo>
                  <a:lnTo>
                    <a:pt x="123" y="1100"/>
                  </a:lnTo>
                  <a:lnTo>
                    <a:pt x="123" y="1116"/>
                  </a:lnTo>
                  <a:lnTo>
                    <a:pt x="135" y="1116"/>
                  </a:lnTo>
                  <a:lnTo>
                    <a:pt x="141" y="1127"/>
                  </a:lnTo>
                  <a:lnTo>
                    <a:pt x="150" y="1130"/>
                  </a:lnTo>
                  <a:lnTo>
                    <a:pt x="156" y="1116"/>
                  </a:lnTo>
                  <a:lnTo>
                    <a:pt x="169" y="1124"/>
                  </a:lnTo>
                  <a:lnTo>
                    <a:pt x="177" y="1115"/>
                  </a:lnTo>
                  <a:lnTo>
                    <a:pt x="192" y="1115"/>
                  </a:lnTo>
                  <a:lnTo>
                    <a:pt x="204" y="1118"/>
                  </a:lnTo>
                  <a:lnTo>
                    <a:pt x="216" y="1115"/>
                  </a:lnTo>
                  <a:lnTo>
                    <a:pt x="223" y="1097"/>
                  </a:lnTo>
                  <a:lnTo>
                    <a:pt x="238" y="1082"/>
                  </a:lnTo>
                  <a:lnTo>
                    <a:pt x="235" y="1070"/>
                  </a:lnTo>
                  <a:lnTo>
                    <a:pt x="240" y="1064"/>
                  </a:lnTo>
                  <a:lnTo>
                    <a:pt x="248" y="1053"/>
                  </a:lnTo>
                  <a:lnTo>
                    <a:pt x="256" y="1049"/>
                  </a:lnTo>
                  <a:lnTo>
                    <a:pt x="264" y="1049"/>
                  </a:lnTo>
                  <a:lnTo>
                    <a:pt x="274" y="1046"/>
                  </a:lnTo>
                  <a:lnTo>
                    <a:pt x="280" y="1034"/>
                  </a:lnTo>
                  <a:lnTo>
                    <a:pt x="284" y="1033"/>
                  </a:lnTo>
                  <a:lnTo>
                    <a:pt x="283" y="1019"/>
                  </a:lnTo>
                  <a:lnTo>
                    <a:pt x="292" y="1017"/>
                  </a:lnTo>
                  <a:lnTo>
                    <a:pt x="300" y="1013"/>
                  </a:lnTo>
                  <a:lnTo>
                    <a:pt x="308" y="1017"/>
                  </a:lnTo>
                  <a:lnTo>
                    <a:pt x="320" y="1013"/>
                  </a:lnTo>
                  <a:lnTo>
                    <a:pt x="331" y="1016"/>
                  </a:lnTo>
                  <a:lnTo>
                    <a:pt x="337" y="1010"/>
                  </a:lnTo>
                  <a:lnTo>
                    <a:pt x="340" y="1005"/>
                  </a:lnTo>
                  <a:lnTo>
                    <a:pt x="354" y="1008"/>
                  </a:lnTo>
                  <a:lnTo>
                    <a:pt x="349" y="1032"/>
                  </a:lnTo>
                  <a:lnTo>
                    <a:pt x="360" y="1044"/>
                  </a:lnTo>
                  <a:lnTo>
                    <a:pt x="361" y="1028"/>
                  </a:lnTo>
                  <a:lnTo>
                    <a:pt x="358" y="1007"/>
                  </a:lnTo>
                  <a:lnTo>
                    <a:pt x="370" y="1008"/>
                  </a:lnTo>
                  <a:lnTo>
                    <a:pt x="378" y="1025"/>
                  </a:lnTo>
                  <a:lnTo>
                    <a:pt x="391" y="1037"/>
                  </a:lnTo>
                  <a:lnTo>
                    <a:pt x="405" y="1052"/>
                  </a:lnTo>
                  <a:lnTo>
                    <a:pt x="424" y="1069"/>
                  </a:lnTo>
                  <a:lnTo>
                    <a:pt x="432" y="1073"/>
                  </a:lnTo>
                  <a:lnTo>
                    <a:pt x="442" y="1076"/>
                  </a:lnTo>
                  <a:lnTo>
                    <a:pt x="436" y="1089"/>
                  </a:lnTo>
                  <a:lnTo>
                    <a:pt x="436" y="1105"/>
                  </a:lnTo>
                  <a:lnTo>
                    <a:pt x="424" y="1106"/>
                  </a:lnTo>
                  <a:lnTo>
                    <a:pt x="416" y="1109"/>
                  </a:lnTo>
                  <a:lnTo>
                    <a:pt x="399" y="1106"/>
                  </a:lnTo>
                  <a:lnTo>
                    <a:pt x="391" y="1103"/>
                  </a:lnTo>
                  <a:lnTo>
                    <a:pt x="394" y="1112"/>
                  </a:lnTo>
                  <a:lnTo>
                    <a:pt x="402" y="1115"/>
                  </a:lnTo>
                  <a:lnTo>
                    <a:pt x="411" y="1121"/>
                  </a:lnTo>
                  <a:lnTo>
                    <a:pt x="420" y="1121"/>
                  </a:lnTo>
                  <a:lnTo>
                    <a:pt x="432" y="1117"/>
                  </a:lnTo>
                  <a:lnTo>
                    <a:pt x="442" y="1107"/>
                  </a:lnTo>
                  <a:lnTo>
                    <a:pt x="448" y="1103"/>
                  </a:lnTo>
                  <a:lnTo>
                    <a:pt x="450" y="1088"/>
                  </a:lnTo>
                  <a:lnTo>
                    <a:pt x="464" y="1089"/>
                  </a:lnTo>
                  <a:lnTo>
                    <a:pt x="453" y="1079"/>
                  </a:lnTo>
                  <a:lnTo>
                    <a:pt x="471" y="1088"/>
                  </a:lnTo>
                  <a:lnTo>
                    <a:pt x="466" y="1071"/>
                  </a:lnTo>
                  <a:lnTo>
                    <a:pt x="462" y="1061"/>
                  </a:lnTo>
                  <a:lnTo>
                    <a:pt x="453" y="1053"/>
                  </a:lnTo>
                  <a:lnTo>
                    <a:pt x="438" y="1044"/>
                  </a:lnTo>
                  <a:lnTo>
                    <a:pt x="429" y="1032"/>
                  </a:lnTo>
                  <a:lnTo>
                    <a:pt x="424" y="1026"/>
                  </a:lnTo>
                  <a:lnTo>
                    <a:pt x="420" y="1017"/>
                  </a:lnTo>
                  <a:lnTo>
                    <a:pt x="416" y="1013"/>
                  </a:lnTo>
                  <a:lnTo>
                    <a:pt x="408" y="1009"/>
                  </a:lnTo>
                  <a:lnTo>
                    <a:pt x="404" y="1005"/>
                  </a:lnTo>
                  <a:lnTo>
                    <a:pt x="396" y="993"/>
                  </a:lnTo>
                  <a:lnTo>
                    <a:pt x="406" y="992"/>
                  </a:lnTo>
                  <a:lnTo>
                    <a:pt x="411" y="986"/>
                  </a:lnTo>
                  <a:lnTo>
                    <a:pt x="408" y="981"/>
                  </a:lnTo>
                  <a:lnTo>
                    <a:pt x="416" y="985"/>
                  </a:lnTo>
                  <a:lnTo>
                    <a:pt x="426" y="1001"/>
                  </a:lnTo>
                  <a:lnTo>
                    <a:pt x="439" y="1001"/>
                  </a:lnTo>
                  <a:lnTo>
                    <a:pt x="442" y="1008"/>
                  </a:lnTo>
                  <a:lnTo>
                    <a:pt x="452" y="1017"/>
                  </a:lnTo>
                  <a:lnTo>
                    <a:pt x="468" y="1025"/>
                  </a:lnTo>
                  <a:lnTo>
                    <a:pt x="476" y="1037"/>
                  </a:lnTo>
                  <a:lnTo>
                    <a:pt x="488" y="1045"/>
                  </a:lnTo>
                  <a:lnTo>
                    <a:pt x="492" y="1057"/>
                  </a:lnTo>
                  <a:lnTo>
                    <a:pt x="487" y="1062"/>
                  </a:lnTo>
                  <a:lnTo>
                    <a:pt x="484" y="1073"/>
                  </a:lnTo>
                  <a:lnTo>
                    <a:pt x="489" y="1088"/>
                  </a:lnTo>
                  <a:lnTo>
                    <a:pt x="493" y="1100"/>
                  </a:lnTo>
                  <a:lnTo>
                    <a:pt x="504" y="1105"/>
                  </a:lnTo>
                  <a:lnTo>
                    <a:pt x="508" y="1117"/>
                  </a:lnTo>
                  <a:lnTo>
                    <a:pt x="516" y="1121"/>
                  </a:lnTo>
                  <a:lnTo>
                    <a:pt x="516" y="1130"/>
                  </a:lnTo>
                  <a:lnTo>
                    <a:pt x="526" y="1130"/>
                  </a:lnTo>
                  <a:lnTo>
                    <a:pt x="531" y="1112"/>
                  </a:lnTo>
                  <a:lnTo>
                    <a:pt x="543" y="1104"/>
                  </a:lnTo>
                  <a:lnTo>
                    <a:pt x="540" y="1089"/>
                  </a:lnTo>
                  <a:lnTo>
                    <a:pt x="549" y="1082"/>
                  </a:lnTo>
                  <a:lnTo>
                    <a:pt x="552" y="1074"/>
                  </a:lnTo>
                  <a:lnTo>
                    <a:pt x="555" y="1070"/>
                  </a:lnTo>
                  <a:lnTo>
                    <a:pt x="562" y="1067"/>
                  </a:lnTo>
                  <a:lnTo>
                    <a:pt x="560" y="1065"/>
                  </a:lnTo>
                  <a:lnTo>
                    <a:pt x="572" y="1073"/>
                  </a:lnTo>
                  <a:lnTo>
                    <a:pt x="576" y="1081"/>
                  </a:lnTo>
                  <a:lnTo>
                    <a:pt x="576" y="1097"/>
                  </a:lnTo>
                  <a:lnTo>
                    <a:pt x="586" y="1109"/>
                  </a:lnTo>
                  <a:lnTo>
                    <a:pt x="589" y="1125"/>
                  </a:lnTo>
                  <a:lnTo>
                    <a:pt x="598" y="1130"/>
                  </a:lnTo>
                  <a:lnTo>
                    <a:pt x="612" y="1133"/>
                  </a:lnTo>
                  <a:lnTo>
                    <a:pt x="625" y="1139"/>
                  </a:lnTo>
                  <a:lnTo>
                    <a:pt x="636" y="1129"/>
                  </a:lnTo>
                  <a:lnTo>
                    <a:pt x="645" y="1133"/>
                  </a:lnTo>
                  <a:lnTo>
                    <a:pt x="656" y="1137"/>
                  </a:lnTo>
                  <a:lnTo>
                    <a:pt x="669" y="1128"/>
                  </a:lnTo>
                  <a:lnTo>
                    <a:pt x="681" y="1137"/>
                  </a:lnTo>
                  <a:lnTo>
                    <a:pt x="692" y="1141"/>
                  </a:lnTo>
                  <a:lnTo>
                    <a:pt x="684" y="1145"/>
                  </a:lnTo>
                  <a:lnTo>
                    <a:pt x="682" y="1152"/>
                  </a:lnTo>
                  <a:lnTo>
                    <a:pt x="690" y="1161"/>
                  </a:lnTo>
                  <a:lnTo>
                    <a:pt x="684" y="1177"/>
                  </a:lnTo>
                  <a:lnTo>
                    <a:pt x="672" y="1185"/>
                  </a:lnTo>
                  <a:lnTo>
                    <a:pt x="668" y="1201"/>
                  </a:lnTo>
                  <a:lnTo>
                    <a:pt x="660" y="1209"/>
                  </a:lnTo>
                  <a:lnTo>
                    <a:pt x="648" y="1217"/>
                  </a:lnTo>
                  <a:lnTo>
                    <a:pt x="640" y="1217"/>
                  </a:lnTo>
                  <a:lnTo>
                    <a:pt x="628" y="1217"/>
                  </a:lnTo>
                  <a:lnTo>
                    <a:pt x="596" y="1225"/>
                  </a:lnTo>
                  <a:lnTo>
                    <a:pt x="580" y="1226"/>
                  </a:lnTo>
                  <a:lnTo>
                    <a:pt x="576" y="1214"/>
                  </a:lnTo>
                  <a:lnTo>
                    <a:pt x="562" y="1217"/>
                  </a:lnTo>
                  <a:lnTo>
                    <a:pt x="552" y="1213"/>
                  </a:lnTo>
                  <a:lnTo>
                    <a:pt x="537" y="1217"/>
                  </a:lnTo>
                  <a:lnTo>
                    <a:pt x="526" y="1206"/>
                  </a:lnTo>
                  <a:lnTo>
                    <a:pt x="511" y="1203"/>
                  </a:lnTo>
                  <a:lnTo>
                    <a:pt x="492" y="1208"/>
                  </a:lnTo>
                  <a:lnTo>
                    <a:pt x="475" y="1211"/>
                  </a:lnTo>
                  <a:lnTo>
                    <a:pt x="484" y="1223"/>
                  </a:lnTo>
                  <a:lnTo>
                    <a:pt x="477" y="1236"/>
                  </a:lnTo>
                  <a:lnTo>
                    <a:pt x="465" y="1239"/>
                  </a:lnTo>
                  <a:lnTo>
                    <a:pt x="435" y="1226"/>
                  </a:lnTo>
                  <a:lnTo>
                    <a:pt x="427" y="1206"/>
                  </a:lnTo>
                  <a:lnTo>
                    <a:pt x="420" y="1196"/>
                  </a:lnTo>
                  <a:lnTo>
                    <a:pt x="403" y="1197"/>
                  </a:lnTo>
                  <a:lnTo>
                    <a:pt x="397" y="1188"/>
                  </a:lnTo>
                  <a:lnTo>
                    <a:pt x="364" y="1182"/>
                  </a:lnTo>
                  <a:lnTo>
                    <a:pt x="360" y="1167"/>
                  </a:lnTo>
                  <a:lnTo>
                    <a:pt x="370" y="1157"/>
                  </a:lnTo>
                  <a:lnTo>
                    <a:pt x="363" y="1145"/>
                  </a:lnTo>
                  <a:lnTo>
                    <a:pt x="369" y="1131"/>
                  </a:lnTo>
                  <a:lnTo>
                    <a:pt x="345" y="1119"/>
                  </a:lnTo>
                  <a:lnTo>
                    <a:pt x="325" y="1130"/>
                  </a:lnTo>
                  <a:lnTo>
                    <a:pt x="313" y="1125"/>
                  </a:lnTo>
                  <a:lnTo>
                    <a:pt x="289" y="1127"/>
                  </a:lnTo>
                  <a:lnTo>
                    <a:pt x="271" y="1128"/>
                  </a:lnTo>
                  <a:lnTo>
                    <a:pt x="247" y="1134"/>
                  </a:lnTo>
                  <a:lnTo>
                    <a:pt x="222" y="1140"/>
                  </a:lnTo>
                  <a:lnTo>
                    <a:pt x="207" y="1146"/>
                  </a:lnTo>
                  <a:lnTo>
                    <a:pt x="189" y="1152"/>
                  </a:lnTo>
                  <a:lnTo>
                    <a:pt x="168" y="1153"/>
                  </a:lnTo>
                  <a:lnTo>
                    <a:pt x="156" y="1149"/>
                  </a:lnTo>
                  <a:lnTo>
                    <a:pt x="141" y="1137"/>
                  </a:lnTo>
                  <a:lnTo>
                    <a:pt x="136" y="1173"/>
                  </a:lnTo>
                  <a:lnTo>
                    <a:pt x="124" y="1181"/>
                  </a:lnTo>
                  <a:lnTo>
                    <a:pt x="117" y="1197"/>
                  </a:lnTo>
                  <a:lnTo>
                    <a:pt x="108" y="1206"/>
                  </a:lnTo>
                  <a:lnTo>
                    <a:pt x="106" y="1224"/>
                  </a:lnTo>
                  <a:lnTo>
                    <a:pt x="90" y="1239"/>
                  </a:lnTo>
                  <a:lnTo>
                    <a:pt x="72" y="1249"/>
                  </a:lnTo>
                  <a:lnTo>
                    <a:pt x="61" y="1262"/>
                  </a:lnTo>
                  <a:lnTo>
                    <a:pt x="57" y="1274"/>
                  </a:lnTo>
                  <a:lnTo>
                    <a:pt x="49" y="1287"/>
                  </a:lnTo>
                  <a:lnTo>
                    <a:pt x="36" y="1287"/>
                  </a:lnTo>
                  <a:lnTo>
                    <a:pt x="31" y="1296"/>
                  </a:lnTo>
                  <a:lnTo>
                    <a:pt x="28" y="1309"/>
                  </a:lnTo>
                  <a:lnTo>
                    <a:pt x="40" y="1321"/>
                  </a:lnTo>
                  <a:lnTo>
                    <a:pt x="12" y="1329"/>
                  </a:lnTo>
                  <a:lnTo>
                    <a:pt x="4" y="1343"/>
                  </a:lnTo>
                  <a:lnTo>
                    <a:pt x="0" y="1357"/>
                  </a:lnTo>
                  <a:lnTo>
                    <a:pt x="12" y="1361"/>
                  </a:lnTo>
                  <a:lnTo>
                    <a:pt x="10" y="1369"/>
                  </a:lnTo>
                  <a:lnTo>
                    <a:pt x="4" y="1377"/>
                  </a:lnTo>
                  <a:lnTo>
                    <a:pt x="16" y="1393"/>
                  </a:lnTo>
                  <a:lnTo>
                    <a:pt x="16" y="1405"/>
                  </a:lnTo>
                  <a:lnTo>
                    <a:pt x="4" y="1415"/>
                  </a:lnTo>
                  <a:lnTo>
                    <a:pt x="0" y="1429"/>
                  </a:lnTo>
                  <a:lnTo>
                    <a:pt x="0" y="1445"/>
                  </a:lnTo>
                  <a:lnTo>
                    <a:pt x="6" y="1462"/>
                  </a:lnTo>
                  <a:lnTo>
                    <a:pt x="16" y="1477"/>
                  </a:lnTo>
                  <a:lnTo>
                    <a:pt x="25" y="1489"/>
                  </a:lnTo>
                  <a:lnTo>
                    <a:pt x="32" y="1497"/>
                  </a:lnTo>
                  <a:lnTo>
                    <a:pt x="42" y="1507"/>
                  </a:lnTo>
                  <a:lnTo>
                    <a:pt x="60" y="1521"/>
                  </a:lnTo>
                  <a:lnTo>
                    <a:pt x="68" y="1533"/>
                  </a:lnTo>
                  <a:lnTo>
                    <a:pt x="78" y="1543"/>
                  </a:lnTo>
                  <a:lnTo>
                    <a:pt x="84" y="1549"/>
                  </a:lnTo>
                  <a:lnTo>
                    <a:pt x="96" y="1555"/>
                  </a:lnTo>
                  <a:lnTo>
                    <a:pt x="102" y="1565"/>
                  </a:lnTo>
                  <a:lnTo>
                    <a:pt x="112" y="1577"/>
                  </a:lnTo>
                  <a:lnTo>
                    <a:pt x="130" y="1577"/>
                  </a:lnTo>
                  <a:lnTo>
                    <a:pt x="150" y="1570"/>
                  </a:lnTo>
                  <a:lnTo>
                    <a:pt x="166" y="1567"/>
                  </a:lnTo>
                  <a:lnTo>
                    <a:pt x="184" y="1569"/>
                  </a:lnTo>
                  <a:lnTo>
                    <a:pt x="196" y="1573"/>
                  </a:lnTo>
                  <a:lnTo>
                    <a:pt x="220" y="1573"/>
                  </a:lnTo>
                  <a:lnTo>
                    <a:pt x="232" y="1569"/>
                  </a:lnTo>
                  <a:lnTo>
                    <a:pt x="248" y="1565"/>
                  </a:lnTo>
                  <a:lnTo>
                    <a:pt x="268" y="1555"/>
                  </a:lnTo>
                  <a:lnTo>
                    <a:pt x="277" y="1561"/>
                  </a:lnTo>
                  <a:lnTo>
                    <a:pt x="288" y="1570"/>
                  </a:lnTo>
                  <a:lnTo>
                    <a:pt x="307" y="1576"/>
                  </a:lnTo>
                  <a:lnTo>
                    <a:pt x="324" y="1577"/>
                  </a:lnTo>
                  <a:lnTo>
                    <a:pt x="344" y="1577"/>
                  </a:lnTo>
                  <a:lnTo>
                    <a:pt x="348" y="1591"/>
                  </a:lnTo>
                  <a:lnTo>
                    <a:pt x="360" y="1601"/>
                  </a:lnTo>
                  <a:lnTo>
                    <a:pt x="360" y="1613"/>
                  </a:lnTo>
                  <a:lnTo>
                    <a:pt x="352" y="1613"/>
                  </a:lnTo>
                  <a:lnTo>
                    <a:pt x="340" y="1625"/>
                  </a:lnTo>
                  <a:lnTo>
                    <a:pt x="336" y="1640"/>
                  </a:lnTo>
                  <a:lnTo>
                    <a:pt x="334" y="1655"/>
                  </a:lnTo>
                  <a:lnTo>
                    <a:pt x="348" y="1677"/>
                  </a:lnTo>
                  <a:lnTo>
                    <a:pt x="368" y="1697"/>
                  </a:lnTo>
                  <a:lnTo>
                    <a:pt x="372" y="1713"/>
                  </a:lnTo>
                  <a:lnTo>
                    <a:pt x="375" y="1729"/>
                  </a:lnTo>
                  <a:lnTo>
                    <a:pt x="376" y="1741"/>
                  </a:lnTo>
                  <a:lnTo>
                    <a:pt x="387" y="1753"/>
                  </a:lnTo>
                  <a:lnTo>
                    <a:pt x="396" y="1773"/>
                  </a:lnTo>
                  <a:lnTo>
                    <a:pt x="396" y="1793"/>
                  </a:lnTo>
                  <a:lnTo>
                    <a:pt x="388" y="1805"/>
                  </a:lnTo>
                  <a:lnTo>
                    <a:pt x="378" y="1832"/>
                  </a:lnTo>
                  <a:lnTo>
                    <a:pt x="373" y="1856"/>
                  </a:lnTo>
                  <a:lnTo>
                    <a:pt x="369" y="1879"/>
                  </a:lnTo>
                  <a:lnTo>
                    <a:pt x="382" y="1906"/>
                  </a:lnTo>
                  <a:lnTo>
                    <a:pt x="388" y="1933"/>
                  </a:lnTo>
                  <a:lnTo>
                    <a:pt x="396" y="1969"/>
                  </a:lnTo>
                  <a:lnTo>
                    <a:pt x="411" y="1993"/>
                  </a:lnTo>
                  <a:lnTo>
                    <a:pt x="420" y="2018"/>
                  </a:lnTo>
                  <a:lnTo>
                    <a:pt x="432" y="2041"/>
                  </a:lnTo>
                  <a:lnTo>
                    <a:pt x="436" y="2057"/>
                  </a:lnTo>
                  <a:lnTo>
                    <a:pt x="444" y="2069"/>
                  </a:lnTo>
                  <a:lnTo>
                    <a:pt x="447" y="2093"/>
                  </a:lnTo>
                  <a:lnTo>
                    <a:pt x="445" y="2108"/>
                  </a:lnTo>
                  <a:lnTo>
                    <a:pt x="474" y="2123"/>
                  </a:lnTo>
                  <a:lnTo>
                    <a:pt x="487" y="2120"/>
                  </a:lnTo>
                  <a:lnTo>
                    <a:pt x="504" y="2113"/>
                  </a:lnTo>
                  <a:lnTo>
                    <a:pt x="522" y="2110"/>
                  </a:lnTo>
                  <a:lnTo>
                    <a:pt x="546" y="2107"/>
                  </a:lnTo>
                  <a:lnTo>
                    <a:pt x="565" y="2102"/>
                  </a:lnTo>
                  <a:lnTo>
                    <a:pt x="579" y="2086"/>
                  </a:lnTo>
                  <a:lnTo>
                    <a:pt x="594" y="2071"/>
                  </a:lnTo>
                  <a:lnTo>
                    <a:pt x="610" y="2050"/>
                  </a:lnTo>
                  <a:lnTo>
                    <a:pt x="621" y="2035"/>
                  </a:lnTo>
                  <a:lnTo>
                    <a:pt x="644" y="2017"/>
                  </a:lnTo>
                  <a:lnTo>
                    <a:pt x="652" y="1981"/>
                  </a:lnTo>
                  <a:lnTo>
                    <a:pt x="667" y="1976"/>
                  </a:lnTo>
                  <a:lnTo>
                    <a:pt x="672" y="1966"/>
                  </a:lnTo>
                  <a:lnTo>
                    <a:pt x="672" y="1949"/>
                  </a:lnTo>
                  <a:lnTo>
                    <a:pt x="672" y="1941"/>
                  </a:lnTo>
                  <a:lnTo>
                    <a:pt x="672" y="1933"/>
                  </a:lnTo>
                  <a:lnTo>
                    <a:pt x="672" y="1913"/>
                  </a:lnTo>
                  <a:lnTo>
                    <a:pt x="681" y="1901"/>
                  </a:lnTo>
                  <a:lnTo>
                    <a:pt x="692" y="1893"/>
                  </a:lnTo>
                  <a:lnTo>
                    <a:pt x="696" y="1885"/>
                  </a:lnTo>
                  <a:lnTo>
                    <a:pt x="709" y="1874"/>
                  </a:lnTo>
                  <a:lnTo>
                    <a:pt x="723" y="1867"/>
                  </a:lnTo>
                  <a:lnTo>
                    <a:pt x="733" y="1856"/>
                  </a:lnTo>
                  <a:lnTo>
                    <a:pt x="736" y="1843"/>
                  </a:lnTo>
                  <a:lnTo>
                    <a:pt x="736" y="1831"/>
                  </a:lnTo>
                  <a:lnTo>
                    <a:pt x="736" y="1809"/>
                  </a:lnTo>
                  <a:lnTo>
                    <a:pt x="732" y="1797"/>
                  </a:lnTo>
                  <a:lnTo>
                    <a:pt x="736" y="1785"/>
                  </a:lnTo>
                  <a:lnTo>
                    <a:pt x="727" y="1769"/>
                  </a:lnTo>
                  <a:lnTo>
                    <a:pt x="718" y="1756"/>
                  </a:lnTo>
                  <a:lnTo>
                    <a:pt x="720" y="1745"/>
                  </a:lnTo>
                  <a:lnTo>
                    <a:pt x="712" y="1738"/>
                  </a:lnTo>
                  <a:lnTo>
                    <a:pt x="712" y="1721"/>
                  </a:lnTo>
                  <a:lnTo>
                    <a:pt x="717" y="1705"/>
                  </a:lnTo>
                  <a:lnTo>
                    <a:pt x="726" y="1693"/>
                  </a:lnTo>
                  <a:lnTo>
                    <a:pt x="735" y="1679"/>
                  </a:lnTo>
                  <a:lnTo>
                    <a:pt x="744" y="1669"/>
                  </a:lnTo>
                  <a:lnTo>
                    <a:pt x="754" y="1654"/>
                  </a:lnTo>
                  <a:lnTo>
                    <a:pt x="764" y="1641"/>
                  </a:lnTo>
                  <a:lnTo>
                    <a:pt x="780" y="1633"/>
                  </a:lnTo>
                  <a:lnTo>
                    <a:pt x="795" y="1619"/>
                  </a:lnTo>
                  <a:lnTo>
                    <a:pt x="817" y="1597"/>
                  </a:lnTo>
                  <a:lnTo>
                    <a:pt x="829" y="1580"/>
                  </a:lnTo>
                  <a:lnTo>
                    <a:pt x="846" y="1555"/>
                  </a:lnTo>
                  <a:lnTo>
                    <a:pt x="855" y="1537"/>
                  </a:lnTo>
                  <a:lnTo>
                    <a:pt x="864" y="1520"/>
                  </a:lnTo>
                  <a:lnTo>
                    <a:pt x="872" y="1505"/>
                  </a:lnTo>
                  <a:lnTo>
                    <a:pt x="870" y="1487"/>
                  </a:lnTo>
                  <a:lnTo>
                    <a:pt x="858" y="1489"/>
                  </a:lnTo>
                  <a:lnTo>
                    <a:pt x="840" y="1495"/>
                  </a:lnTo>
                  <a:lnTo>
                    <a:pt x="820" y="1497"/>
                  </a:lnTo>
                  <a:lnTo>
                    <a:pt x="800" y="1501"/>
                  </a:lnTo>
                  <a:lnTo>
                    <a:pt x="792" y="1501"/>
                  </a:lnTo>
                  <a:lnTo>
                    <a:pt x="780" y="1497"/>
                  </a:lnTo>
                  <a:lnTo>
                    <a:pt x="772" y="1497"/>
                  </a:lnTo>
                  <a:lnTo>
                    <a:pt x="765" y="1505"/>
                  </a:lnTo>
                  <a:lnTo>
                    <a:pt x="756" y="1502"/>
                  </a:lnTo>
                  <a:lnTo>
                    <a:pt x="751" y="1501"/>
                  </a:lnTo>
                  <a:lnTo>
                    <a:pt x="753" y="1493"/>
                  </a:lnTo>
                  <a:lnTo>
                    <a:pt x="757" y="1484"/>
                  </a:lnTo>
                  <a:lnTo>
                    <a:pt x="769" y="1477"/>
                  </a:lnTo>
                  <a:lnTo>
                    <a:pt x="760" y="1461"/>
                  </a:lnTo>
                  <a:lnTo>
                    <a:pt x="744" y="1453"/>
                  </a:lnTo>
                  <a:lnTo>
                    <a:pt x="732" y="1437"/>
                  </a:lnTo>
                  <a:lnTo>
                    <a:pt x="721" y="1420"/>
                  </a:lnTo>
                  <a:lnTo>
                    <a:pt x="712" y="1409"/>
                  </a:lnTo>
                  <a:lnTo>
                    <a:pt x="700" y="1385"/>
                  </a:lnTo>
                  <a:lnTo>
                    <a:pt x="696" y="1369"/>
                  </a:lnTo>
                  <a:lnTo>
                    <a:pt x="696" y="1357"/>
                  </a:lnTo>
                  <a:lnTo>
                    <a:pt x="690" y="1351"/>
                  </a:lnTo>
                  <a:lnTo>
                    <a:pt x="687" y="1342"/>
                  </a:lnTo>
                  <a:lnTo>
                    <a:pt x="684" y="1331"/>
                  </a:lnTo>
                  <a:lnTo>
                    <a:pt x="676" y="1317"/>
                  </a:lnTo>
                  <a:lnTo>
                    <a:pt x="664" y="1289"/>
                  </a:lnTo>
                  <a:lnTo>
                    <a:pt x="656" y="1281"/>
                  </a:lnTo>
                  <a:lnTo>
                    <a:pt x="652" y="1269"/>
                  </a:lnTo>
                  <a:lnTo>
                    <a:pt x="648" y="1257"/>
                  </a:lnTo>
                  <a:lnTo>
                    <a:pt x="657" y="1259"/>
                  </a:lnTo>
                  <a:lnTo>
                    <a:pt x="669" y="1268"/>
                  </a:lnTo>
                  <a:lnTo>
                    <a:pt x="669" y="1251"/>
                  </a:lnTo>
                  <a:lnTo>
                    <a:pt x="676" y="1257"/>
                  </a:lnTo>
                  <a:lnTo>
                    <a:pt x="687" y="1277"/>
                  </a:lnTo>
                  <a:lnTo>
                    <a:pt x="700" y="1289"/>
                  </a:lnTo>
                  <a:lnTo>
                    <a:pt x="715" y="1319"/>
                  </a:lnTo>
                  <a:lnTo>
                    <a:pt x="724" y="1337"/>
                  </a:lnTo>
                  <a:lnTo>
                    <a:pt x="732" y="1353"/>
                  </a:lnTo>
                  <a:lnTo>
                    <a:pt x="744" y="1375"/>
                  </a:lnTo>
                  <a:lnTo>
                    <a:pt x="752" y="1393"/>
                  </a:lnTo>
                  <a:lnTo>
                    <a:pt x="756" y="1401"/>
                  </a:lnTo>
                  <a:lnTo>
                    <a:pt x="768" y="1417"/>
                  </a:lnTo>
                  <a:lnTo>
                    <a:pt x="776" y="1433"/>
                  </a:lnTo>
                  <a:lnTo>
                    <a:pt x="774" y="1453"/>
                  </a:lnTo>
                  <a:lnTo>
                    <a:pt x="781" y="1474"/>
                  </a:lnTo>
                  <a:lnTo>
                    <a:pt x="792" y="1475"/>
                  </a:lnTo>
                  <a:lnTo>
                    <a:pt x="808" y="1477"/>
                  </a:lnTo>
                  <a:lnTo>
                    <a:pt x="824" y="1473"/>
                  </a:lnTo>
                  <a:lnTo>
                    <a:pt x="838" y="1459"/>
                  </a:lnTo>
                  <a:lnTo>
                    <a:pt x="852" y="1451"/>
                  </a:lnTo>
                  <a:lnTo>
                    <a:pt x="864" y="1449"/>
                  </a:lnTo>
                  <a:lnTo>
                    <a:pt x="880" y="1437"/>
                  </a:lnTo>
                  <a:lnTo>
                    <a:pt x="886" y="1426"/>
                  </a:lnTo>
                  <a:lnTo>
                    <a:pt x="900" y="1425"/>
                  </a:lnTo>
                  <a:lnTo>
                    <a:pt x="908" y="1425"/>
                  </a:lnTo>
                  <a:lnTo>
                    <a:pt x="916" y="1421"/>
                  </a:lnTo>
                  <a:lnTo>
                    <a:pt x="928" y="1415"/>
                  </a:lnTo>
                  <a:lnTo>
                    <a:pt x="940" y="1409"/>
                  </a:lnTo>
                  <a:lnTo>
                    <a:pt x="945" y="1399"/>
                  </a:lnTo>
                  <a:lnTo>
                    <a:pt x="949" y="1385"/>
                  </a:lnTo>
                  <a:lnTo>
                    <a:pt x="968" y="1381"/>
                  </a:lnTo>
                  <a:lnTo>
                    <a:pt x="970" y="1369"/>
                  </a:lnTo>
                  <a:lnTo>
                    <a:pt x="980" y="1361"/>
                  </a:lnTo>
                  <a:lnTo>
                    <a:pt x="984" y="1349"/>
                  </a:lnTo>
                  <a:lnTo>
                    <a:pt x="973" y="1343"/>
                  </a:lnTo>
                  <a:lnTo>
                    <a:pt x="967" y="1334"/>
                  </a:lnTo>
                  <a:lnTo>
                    <a:pt x="964" y="1327"/>
                  </a:lnTo>
                  <a:lnTo>
                    <a:pt x="955" y="1328"/>
                  </a:lnTo>
                  <a:lnTo>
                    <a:pt x="943" y="1336"/>
                  </a:lnTo>
                  <a:lnTo>
                    <a:pt x="928" y="1333"/>
                  </a:lnTo>
                  <a:lnTo>
                    <a:pt x="913" y="1331"/>
                  </a:lnTo>
                  <a:lnTo>
                    <a:pt x="901" y="1330"/>
                  </a:lnTo>
                  <a:lnTo>
                    <a:pt x="903" y="1318"/>
                  </a:lnTo>
                  <a:lnTo>
                    <a:pt x="885" y="1319"/>
                  </a:lnTo>
                  <a:lnTo>
                    <a:pt x="876" y="1309"/>
                  </a:lnTo>
                  <a:lnTo>
                    <a:pt x="865" y="1290"/>
                  </a:lnTo>
                  <a:lnTo>
                    <a:pt x="856" y="1277"/>
                  </a:lnTo>
                  <a:lnTo>
                    <a:pt x="848" y="1265"/>
                  </a:lnTo>
                  <a:lnTo>
                    <a:pt x="840" y="1265"/>
                  </a:lnTo>
                  <a:lnTo>
                    <a:pt x="823" y="1260"/>
                  </a:lnTo>
                  <a:lnTo>
                    <a:pt x="814" y="1250"/>
                  </a:lnTo>
                  <a:lnTo>
                    <a:pt x="804" y="1241"/>
                  </a:lnTo>
                  <a:lnTo>
                    <a:pt x="808" y="1241"/>
                  </a:lnTo>
                  <a:lnTo>
                    <a:pt x="819" y="1241"/>
                  </a:lnTo>
                  <a:lnTo>
                    <a:pt x="832" y="1233"/>
                  </a:lnTo>
                  <a:lnTo>
                    <a:pt x="840" y="1233"/>
                  </a:lnTo>
                  <a:lnTo>
                    <a:pt x="861" y="1233"/>
                  </a:lnTo>
                  <a:lnTo>
                    <a:pt x="872" y="1245"/>
                  </a:lnTo>
                  <a:lnTo>
                    <a:pt x="885" y="1257"/>
                  </a:lnTo>
                  <a:lnTo>
                    <a:pt x="896" y="1269"/>
                  </a:lnTo>
                  <a:lnTo>
                    <a:pt x="908" y="1281"/>
                  </a:lnTo>
                  <a:lnTo>
                    <a:pt x="909" y="1280"/>
                  </a:lnTo>
                  <a:lnTo>
                    <a:pt x="928" y="1277"/>
                  </a:lnTo>
                  <a:lnTo>
                    <a:pt x="930" y="1278"/>
                  </a:lnTo>
                  <a:lnTo>
                    <a:pt x="934" y="1278"/>
                  </a:lnTo>
                  <a:lnTo>
                    <a:pt x="942" y="1277"/>
                  </a:lnTo>
                  <a:lnTo>
                    <a:pt x="946" y="1284"/>
                  </a:lnTo>
                  <a:lnTo>
                    <a:pt x="951" y="1303"/>
                  </a:lnTo>
                  <a:lnTo>
                    <a:pt x="963" y="1301"/>
                  </a:lnTo>
                  <a:lnTo>
                    <a:pt x="976" y="1296"/>
                  </a:lnTo>
                  <a:lnTo>
                    <a:pt x="984" y="1313"/>
                  </a:lnTo>
                  <a:lnTo>
                    <a:pt x="984" y="1321"/>
                  </a:lnTo>
                  <a:lnTo>
                    <a:pt x="997" y="1319"/>
                  </a:lnTo>
                  <a:lnTo>
                    <a:pt x="1005" y="1310"/>
                  </a:lnTo>
                  <a:lnTo>
                    <a:pt x="1020" y="1305"/>
                  </a:lnTo>
                  <a:lnTo>
                    <a:pt x="1032" y="1305"/>
                  </a:lnTo>
                  <a:lnTo>
                    <a:pt x="1040" y="1305"/>
                  </a:lnTo>
                  <a:lnTo>
                    <a:pt x="1056" y="1309"/>
                  </a:lnTo>
                  <a:lnTo>
                    <a:pt x="1068" y="1313"/>
                  </a:lnTo>
                  <a:lnTo>
                    <a:pt x="1078" y="1327"/>
                  </a:lnTo>
                  <a:lnTo>
                    <a:pt x="1077" y="1319"/>
                  </a:lnTo>
                  <a:lnTo>
                    <a:pt x="1088" y="1333"/>
                  </a:lnTo>
                  <a:lnTo>
                    <a:pt x="1100" y="1329"/>
                  </a:lnTo>
                  <a:lnTo>
                    <a:pt x="1116" y="1321"/>
                  </a:lnTo>
                  <a:lnTo>
                    <a:pt x="1113" y="1333"/>
                  </a:lnTo>
                  <a:lnTo>
                    <a:pt x="1102" y="1343"/>
                  </a:lnTo>
                  <a:lnTo>
                    <a:pt x="1096" y="1353"/>
                  </a:lnTo>
                  <a:lnTo>
                    <a:pt x="1098" y="1366"/>
                  </a:lnTo>
                  <a:lnTo>
                    <a:pt x="1107" y="1370"/>
                  </a:lnTo>
                  <a:lnTo>
                    <a:pt x="1116" y="1377"/>
                  </a:lnTo>
                  <a:lnTo>
                    <a:pt x="1124" y="1369"/>
                  </a:lnTo>
                  <a:lnTo>
                    <a:pt x="1128" y="1361"/>
                  </a:lnTo>
                  <a:lnTo>
                    <a:pt x="1134" y="1349"/>
                  </a:lnTo>
                  <a:lnTo>
                    <a:pt x="1137" y="1370"/>
                  </a:lnTo>
                  <a:lnTo>
                    <a:pt x="1134" y="1388"/>
                  </a:lnTo>
                  <a:lnTo>
                    <a:pt x="1138" y="1412"/>
                  </a:lnTo>
                  <a:lnTo>
                    <a:pt x="1140" y="1429"/>
                  </a:lnTo>
                  <a:lnTo>
                    <a:pt x="1146" y="1442"/>
                  </a:lnTo>
                  <a:lnTo>
                    <a:pt x="1152" y="1461"/>
                  </a:lnTo>
                  <a:lnTo>
                    <a:pt x="1161" y="1481"/>
                  </a:lnTo>
                  <a:lnTo>
                    <a:pt x="1176" y="1501"/>
                  </a:lnTo>
                  <a:lnTo>
                    <a:pt x="1184" y="1509"/>
                  </a:lnTo>
                  <a:lnTo>
                    <a:pt x="1192" y="1521"/>
                  </a:lnTo>
                  <a:lnTo>
                    <a:pt x="1191" y="1529"/>
                  </a:lnTo>
                  <a:lnTo>
                    <a:pt x="1203" y="1529"/>
                  </a:lnTo>
                  <a:lnTo>
                    <a:pt x="1209" y="1520"/>
                  </a:lnTo>
                  <a:lnTo>
                    <a:pt x="1225" y="1505"/>
                  </a:lnTo>
                  <a:lnTo>
                    <a:pt x="1233" y="1489"/>
                  </a:lnTo>
                  <a:lnTo>
                    <a:pt x="1237" y="1475"/>
                  </a:lnTo>
                  <a:lnTo>
                    <a:pt x="1231" y="1457"/>
                  </a:lnTo>
                  <a:lnTo>
                    <a:pt x="1234" y="1442"/>
                  </a:lnTo>
                  <a:lnTo>
                    <a:pt x="1242" y="1433"/>
                  </a:lnTo>
                  <a:lnTo>
                    <a:pt x="1261" y="1429"/>
                  </a:lnTo>
                  <a:lnTo>
                    <a:pt x="1272" y="1409"/>
                  </a:lnTo>
                  <a:lnTo>
                    <a:pt x="1282" y="1402"/>
                  </a:lnTo>
                  <a:lnTo>
                    <a:pt x="1308" y="1385"/>
                  </a:lnTo>
                  <a:lnTo>
                    <a:pt x="1316" y="1377"/>
                  </a:lnTo>
                  <a:lnTo>
                    <a:pt x="1320" y="1365"/>
                  </a:lnTo>
                  <a:lnTo>
                    <a:pt x="1328" y="1353"/>
                  </a:lnTo>
                  <a:lnTo>
                    <a:pt x="1344" y="1353"/>
                  </a:lnTo>
                  <a:lnTo>
                    <a:pt x="1352" y="1353"/>
                  </a:lnTo>
                  <a:lnTo>
                    <a:pt x="1360" y="1349"/>
                  </a:lnTo>
                  <a:lnTo>
                    <a:pt x="1368" y="1349"/>
                  </a:lnTo>
                  <a:lnTo>
                    <a:pt x="1388" y="1353"/>
                  </a:lnTo>
                  <a:lnTo>
                    <a:pt x="1396" y="1373"/>
                  </a:lnTo>
                  <a:lnTo>
                    <a:pt x="1404" y="1385"/>
                  </a:lnTo>
                  <a:lnTo>
                    <a:pt x="1416" y="1401"/>
                  </a:lnTo>
                  <a:lnTo>
                    <a:pt x="1417" y="1415"/>
                  </a:lnTo>
                  <a:lnTo>
                    <a:pt x="1416" y="1429"/>
                  </a:lnTo>
                  <a:lnTo>
                    <a:pt x="1420" y="1438"/>
                  </a:lnTo>
                  <a:lnTo>
                    <a:pt x="1428" y="1442"/>
                  </a:lnTo>
                  <a:lnTo>
                    <a:pt x="1434" y="1436"/>
                  </a:lnTo>
                  <a:lnTo>
                    <a:pt x="1447" y="1423"/>
                  </a:lnTo>
                  <a:lnTo>
                    <a:pt x="1459" y="1432"/>
                  </a:lnTo>
                  <a:lnTo>
                    <a:pt x="1461" y="1454"/>
                  </a:lnTo>
                  <a:lnTo>
                    <a:pt x="1464" y="1477"/>
                  </a:lnTo>
                  <a:lnTo>
                    <a:pt x="1464" y="1497"/>
                  </a:lnTo>
                  <a:lnTo>
                    <a:pt x="1460" y="1509"/>
                  </a:lnTo>
                  <a:lnTo>
                    <a:pt x="1461" y="1532"/>
                  </a:lnTo>
                  <a:lnTo>
                    <a:pt x="1464" y="1544"/>
                  </a:lnTo>
                  <a:lnTo>
                    <a:pt x="1472" y="1557"/>
                  </a:lnTo>
                  <a:lnTo>
                    <a:pt x="1484" y="1569"/>
                  </a:lnTo>
                  <a:lnTo>
                    <a:pt x="1497" y="1592"/>
                  </a:lnTo>
                  <a:lnTo>
                    <a:pt x="1515" y="1606"/>
                  </a:lnTo>
                  <a:lnTo>
                    <a:pt x="1531" y="1622"/>
                  </a:lnTo>
                  <a:lnTo>
                    <a:pt x="1544" y="1625"/>
                  </a:lnTo>
                  <a:lnTo>
                    <a:pt x="1536" y="1604"/>
                  </a:lnTo>
                  <a:lnTo>
                    <a:pt x="1527" y="1583"/>
                  </a:lnTo>
                  <a:lnTo>
                    <a:pt x="1518" y="1571"/>
                  </a:lnTo>
                  <a:lnTo>
                    <a:pt x="1509" y="1556"/>
                  </a:lnTo>
                  <a:lnTo>
                    <a:pt x="1498" y="1543"/>
                  </a:lnTo>
                  <a:lnTo>
                    <a:pt x="1488" y="1526"/>
                  </a:lnTo>
                  <a:lnTo>
                    <a:pt x="1484" y="1505"/>
                  </a:lnTo>
                  <a:lnTo>
                    <a:pt x="1488" y="1485"/>
                  </a:lnTo>
                  <a:lnTo>
                    <a:pt x="1489" y="1466"/>
                  </a:lnTo>
                  <a:lnTo>
                    <a:pt x="1495" y="1448"/>
                  </a:lnTo>
                  <a:lnTo>
                    <a:pt x="1501" y="1471"/>
                  </a:lnTo>
                  <a:lnTo>
                    <a:pt x="1512" y="1483"/>
                  </a:lnTo>
                  <a:lnTo>
                    <a:pt x="1525" y="1493"/>
                  </a:lnTo>
                  <a:lnTo>
                    <a:pt x="1540" y="1505"/>
                  </a:lnTo>
                  <a:lnTo>
                    <a:pt x="1557" y="1496"/>
                  </a:lnTo>
                  <a:lnTo>
                    <a:pt x="1578" y="1496"/>
                  </a:lnTo>
                  <a:lnTo>
                    <a:pt x="1590" y="1487"/>
                  </a:lnTo>
                  <a:lnTo>
                    <a:pt x="1596" y="1477"/>
                  </a:lnTo>
                  <a:lnTo>
                    <a:pt x="1602" y="1460"/>
                  </a:lnTo>
                  <a:lnTo>
                    <a:pt x="1602" y="1442"/>
                  </a:lnTo>
                  <a:lnTo>
                    <a:pt x="1599" y="1430"/>
                  </a:lnTo>
                  <a:lnTo>
                    <a:pt x="1596" y="1420"/>
                  </a:lnTo>
                  <a:lnTo>
                    <a:pt x="1590" y="1415"/>
                  </a:lnTo>
                  <a:lnTo>
                    <a:pt x="1582" y="1411"/>
                  </a:lnTo>
                  <a:lnTo>
                    <a:pt x="1573" y="1406"/>
                  </a:lnTo>
                  <a:lnTo>
                    <a:pt x="1566" y="1391"/>
                  </a:lnTo>
                  <a:lnTo>
                    <a:pt x="1561" y="1379"/>
                  </a:lnTo>
                  <a:lnTo>
                    <a:pt x="1572" y="1365"/>
                  </a:lnTo>
                  <a:lnTo>
                    <a:pt x="1585" y="1361"/>
                  </a:lnTo>
                  <a:lnTo>
                    <a:pt x="1588" y="1353"/>
                  </a:lnTo>
                  <a:lnTo>
                    <a:pt x="1597" y="1351"/>
                  </a:lnTo>
                  <a:lnTo>
                    <a:pt x="1608" y="1357"/>
                  </a:lnTo>
                  <a:lnTo>
                    <a:pt x="1614" y="1366"/>
                  </a:lnTo>
                  <a:lnTo>
                    <a:pt x="1609" y="1376"/>
                  </a:lnTo>
                  <a:lnTo>
                    <a:pt x="1604" y="1381"/>
                  </a:lnTo>
                  <a:lnTo>
                    <a:pt x="1605" y="1390"/>
                  </a:lnTo>
                  <a:lnTo>
                    <a:pt x="1620" y="1391"/>
                  </a:lnTo>
                  <a:lnTo>
                    <a:pt x="1624" y="1385"/>
                  </a:lnTo>
                  <a:lnTo>
                    <a:pt x="1621" y="1381"/>
                  </a:lnTo>
                  <a:lnTo>
                    <a:pt x="1623" y="1373"/>
                  </a:lnTo>
                  <a:lnTo>
                    <a:pt x="1623" y="1364"/>
                  </a:lnTo>
                  <a:lnTo>
                    <a:pt x="1627" y="1355"/>
                  </a:lnTo>
                  <a:lnTo>
                    <a:pt x="1635" y="1355"/>
                  </a:lnTo>
                  <a:lnTo>
                    <a:pt x="1642" y="1354"/>
                  </a:lnTo>
                  <a:lnTo>
                    <a:pt x="1647" y="1348"/>
                  </a:lnTo>
                  <a:lnTo>
                    <a:pt x="1653" y="1337"/>
                  </a:lnTo>
                  <a:lnTo>
                    <a:pt x="1669" y="1342"/>
                  </a:lnTo>
                  <a:lnTo>
                    <a:pt x="1692" y="1337"/>
                  </a:lnTo>
                  <a:lnTo>
                    <a:pt x="1701" y="1327"/>
                  </a:lnTo>
                  <a:lnTo>
                    <a:pt x="1720" y="1317"/>
                  </a:lnTo>
                  <a:lnTo>
                    <a:pt x="1732" y="1304"/>
                  </a:lnTo>
                  <a:lnTo>
                    <a:pt x="1740" y="1290"/>
                  </a:lnTo>
                  <a:lnTo>
                    <a:pt x="1746" y="1272"/>
                  </a:lnTo>
                  <a:lnTo>
                    <a:pt x="1758" y="1260"/>
                  </a:lnTo>
                  <a:lnTo>
                    <a:pt x="1764" y="1245"/>
                  </a:lnTo>
                  <a:lnTo>
                    <a:pt x="1768" y="1225"/>
                  </a:lnTo>
                  <a:lnTo>
                    <a:pt x="1762" y="1214"/>
                  </a:lnTo>
                  <a:lnTo>
                    <a:pt x="1758" y="1203"/>
                  </a:lnTo>
                  <a:lnTo>
                    <a:pt x="1753" y="1187"/>
                  </a:lnTo>
                  <a:lnTo>
                    <a:pt x="1748" y="1173"/>
                  </a:lnTo>
                  <a:lnTo>
                    <a:pt x="1740" y="1161"/>
                  </a:lnTo>
                  <a:lnTo>
                    <a:pt x="1731" y="1152"/>
                  </a:lnTo>
                  <a:lnTo>
                    <a:pt x="1737" y="1143"/>
                  </a:lnTo>
                  <a:lnTo>
                    <a:pt x="1746" y="1136"/>
                  </a:lnTo>
                  <a:lnTo>
                    <a:pt x="1759" y="1128"/>
                  </a:lnTo>
                  <a:lnTo>
                    <a:pt x="1777" y="1124"/>
                  </a:lnTo>
                  <a:lnTo>
                    <a:pt x="1773" y="1116"/>
                  </a:lnTo>
                  <a:lnTo>
                    <a:pt x="1761" y="1113"/>
                  </a:lnTo>
                  <a:lnTo>
                    <a:pt x="1747" y="1113"/>
                  </a:lnTo>
                  <a:lnTo>
                    <a:pt x="1734" y="1116"/>
                  </a:lnTo>
                  <a:lnTo>
                    <a:pt x="1724" y="1113"/>
                  </a:lnTo>
                  <a:lnTo>
                    <a:pt x="1716" y="1105"/>
                  </a:lnTo>
                  <a:lnTo>
                    <a:pt x="1708" y="1101"/>
                  </a:lnTo>
                  <a:lnTo>
                    <a:pt x="1704" y="1089"/>
                  </a:lnTo>
                  <a:lnTo>
                    <a:pt x="1713" y="1086"/>
                  </a:lnTo>
                  <a:lnTo>
                    <a:pt x="1720" y="1086"/>
                  </a:lnTo>
                  <a:lnTo>
                    <a:pt x="1728" y="1089"/>
                  </a:lnTo>
                  <a:lnTo>
                    <a:pt x="1740" y="1085"/>
                  </a:lnTo>
                  <a:lnTo>
                    <a:pt x="1744" y="1077"/>
                  </a:lnTo>
                  <a:lnTo>
                    <a:pt x="1752" y="1065"/>
                  </a:lnTo>
                  <a:lnTo>
                    <a:pt x="1764" y="1073"/>
                  </a:lnTo>
                  <a:lnTo>
                    <a:pt x="1760" y="1081"/>
                  </a:lnTo>
                  <a:lnTo>
                    <a:pt x="1752" y="1089"/>
                  </a:lnTo>
                  <a:lnTo>
                    <a:pt x="1760" y="1101"/>
                  </a:lnTo>
                  <a:lnTo>
                    <a:pt x="1768" y="1097"/>
                  </a:lnTo>
                  <a:lnTo>
                    <a:pt x="1776" y="1089"/>
                  </a:lnTo>
                  <a:lnTo>
                    <a:pt x="1784" y="1081"/>
                  </a:lnTo>
                  <a:lnTo>
                    <a:pt x="1792" y="1073"/>
                  </a:lnTo>
                  <a:lnTo>
                    <a:pt x="1797" y="1082"/>
                  </a:lnTo>
                  <a:lnTo>
                    <a:pt x="1808" y="1089"/>
                  </a:lnTo>
                  <a:lnTo>
                    <a:pt x="1800" y="1101"/>
                  </a:lnTo>
                  <a:lnTo>
                    <a:pt x="1800" y="1105"/>
                  </a:lnTo>
                  <a:lnTo>
                    <a:pt x="1816" y="1113"/>
                  </a:lnTo>
                  <a:lnTo>
                    <a:pt x="1828" y="1121"/>
                  </a:lnTo>
                  <a:lnTo>
                    <a:pt x="1824" y="1131"/>
                  </a:lnTo>
                  <a:lnTo>
                    <a:pt x="1821" y="1143"/>
                  </a:lnTo>
                  <a:lnTo>
                    <a:pt x="1827" y="1154"/>
                  </a:lnTo>
                  <a:lnTo>
                    <a:pt x="1834" y="1155"/>
                  </a:lnTo>
                  <a:lnTo>
                    <a:pt x="1845" y="1158"/>
                  </a:lnTo>
                  <a:lnTo>
                    <a:pt x="1851" y="1149"/>
                  </a:lnTo>
                  <a:lnTo>
                    <a:pt x="1860" y="1137"/>
                  </a:lnTo>
                  <a:lnTo>
                    <a:pt x="1860" y="1125"/>
                  </a:lnTo>
                  <a:lnTo>
                    <a:pt x="1855" y="1112"/>
                  </a:lnTo>
                  <a:lnTo>
                    <a:pt x="1852" y="1105"/>
                  </a:lnTo>
                  <a:lnTo>
                    <a:pt x="1848" y="1097"/>
                  </a:lnTo>
                  <a:lnTo>
                    <a:pt x="1839" y="1088"/>
                  </a:lnTo>
                  <a:lnTo>
                    <a:pt x="1834" y="1077"/>
                  </a:lnTo>
                  <a:lnTo>
                    <a:pt x="1848" y="1065"/>
                  </a:lnTo>
                  <a:lnTo>
                    <a:pt x="1857" y="1061"/>
                  </a:lnTo>
                  <a:lnTo>
                    <a:pt x="1860" y="1057"/>
                  </a:lnTo>
                  <a:lnTo>
                    <a:pt x="1864" y="1049"/>
                  </a:lnTo>
                  <a:lnTo>
                    <a:pt x="1872" y="1041"/>
                  </a:lnTo>
                  <a:lnTo>
                    <a:pt x="1880" y="1033"/>
                  </a:lnTo>
                  <a:lnTo>
                    <a:pt x="1885" y="1017"/>
                  </a:lnTo>
                  <a:lnTo>
                    <a:pt x="1896" y="1017"/>
                  </a:lnTo>
                  <a:lnTo>
                    <a:pt x="1904" y="1025"/>
                  </a:lnTo>
                  <a:lnTo>
                    <a:pt x="1914" y="1028"/>
                  </a:lnTo>
                  <a:lnTo>
                    <a:pt x="1924" y="1019"/>
                  </a:lnTo>
                  <a:lnTo>
                    <a:pt x="1935" y="1005"/>
                  </a:lnTo>
                  <a:lnTo>
                    <a:pt x="1947" y="992"/>
                  </a:lnTo>
                  <a:lnTo>
                    <a:pt x="1956" y="975"/>
                  </a:lnTo>
                  <a:lnTo>
                    <a:pt x="1965" y="959"/>
                  </a:lnTo>
                  <a:lnTo>
                    <a:pt x="1980" y="941"/>
                  </a:lnTo>
                  <a:lnTo>
                    <a:pt x="1989" y="926"/>
                  </a:lnTo>
                  <a:lnTo>
                    <a:pt x="1992" y="905"/>
                  </a:lnTo>
                  <a:lnTo>
                    <a:pt x="2001" y="881"/>
                  </a:lnTo>
                  <a:lnTo>
                    <a:pt x="2012" y="861"/>
                  </a:lnTo>
                  <a:lnTo>
                    <a:pt x="2012" y="849"/>
                  </a:lnTo>
                  <a:lnTo>
                    <a:pt x="2016" y="825"/>
                  </a:lnTo>
                  <a:lnTo>
                    <a:pt x="2013" y="810"/>
                  </a:lnTo>
                  <a:lnTo>
                    <a:pt x="2007" y="801"/>
                  </a:lnTo>
                  <a:lnTo>
                    <a:pt x="1993" y="798"/>
                  </a:lnTo>
                  <a:lnTo>
                    <a:pt x="1978" y="804"/>
                  </a:lnTo>
                  <a:lnTo>
                    <a:pt x="1964" y="801"/>
                  </a:lnTo>
                  <a:lnTo>
                    <a:pt x="1957" y="792"/>
                  </a:lnTo>
                  <a:lnTo>
                    <a:pt x="1941" y="789"/>
                  </a:lnTo>
                  <a:lnTo>
                    <a:pt x="1972" y="757"/>
                  </a:lnTo>
                  <a:lnTo>
                    <a:pt x="1992" y="734"/>
                  </a:lnTo>
                  <a:lnTo>
                    <a:pt x="2010" y="717"/>
                  </a:lnTo>
                  <a:lnTo>
                    <a:pt x="2024" y="701"/>
                  </a:lnTo>
                  <a:lnTo>
                    <a:pt x="2040" y="681"/>
                  </a:lnTo>
                  <a:lnTo>
                    <a:pt x="2053" y="684"/>
                  </a:lnTo>
                  <a:lnTo>
                    <a:pt x="2073" y="686"/>
                  </a:lnTo>
                  <a:lnTo>
                    <a:pt x="2084" y="693"/>
                  </a:lnTo>
                  <a:lnTo>
                    <a:pt x="2094" y="692"/>
                  </a:lnTo>
                  <a:lnTo>
                    <a:pt x="2113" y="693"/>
                  </a:lnTo>
                  <a:lnTo>
                    <a:pt x="2109" y="680"/>
                  </a:lnTo>
                  <a:lnTo>
                    <a:pt x="2119" y="677"/>
                  </a:lnTo>
                  <a:lnTo>
                    <a:pt x="2144" y="677"/>
                  </a:lnTo>
                  <a:lnTo>
                    <a:pt x="2148" y="693"/>
                  </a:lnTo>
                  <a:lnTo>
                    <a:pt x="2161" y="690"/>
                  </a:lnTo>
                  <a:lnTo>
                    <a:pt x="2170" y="689"/>
                  </a:lnTo>
                  <a:lnTo>
                    <a:pt x="2180" y="685"/>
                  </a:lnTo>
                  <a:lnTo>
                    <a:pt x="2192" y="685"/>
                  </a:lnTo>
                  <a:lnTo>
                    <a:pt x="2193" y="668"/>
                  </a:lnTo>
                  <a:lnTo>
                    <a:pt x="2208" y="656"/>
                  </a:lnTo>
                  <a:lnTo>
                    <a:pt x="2224" y="642"/>
                  </a:lnTo>
                  <a:lnTo>
                    <a:pt x="2236" y="636"/>
                  </a:lnTo>
                  <a:lnTo>
                    <a:pt x="2248" y="623"/>
                  </a:lnTo>
                  <a:lnTo>
                    <a:pt x="2260" y="617"/>
                  </a:lnTo>
                  <a:lnTo>
                    <a:pt x="2260" y="629"/>
                  </a:lnTo>
                  <a:lnTo>
                    <a:pt x="2252" y="645"/>
                  </a:lnTo>
                  <a:lnTo>
                    <a:pt x="2254" y="650"/>
                  </a:lnTo>
                  <a:lnTo>
                    <a:pt x="2256" y="651"/>
                  </a:lnTo>
                  <a:lnTo>
                    <a:pt x="2268" y="645"/>
                  </a:lnTo>
                  <a:lnTo>
                    <a:pt x="2278" y="639"/>
                  </a:lnTo>
                  <a:lnTo>
                    <a:pt x="2284" y="627"/>
                  </a:lnTo>
                  <a:lnTo>
                    <a:pt x="2296" y="609"/>
                  </a:lnTo>
                  <a:lnTo>
                    <a:pt x="2292" y="629"/>
                  </a:lnTo>
                  <a:lnTo>
                    <a:pt x="2292" y="642"/>
                  </a:lnTo>
                  <a:lnTo>
                    <a:pt x="2293" y="650"/>
                  </a:lnTo>
                  <a:lnTo>
                    <a:pt x="2280" y="657"/>
                  </a:lnTo>
                  <a:lnTo>
                    <a:pt x="2272" y="665"/>
                  </a:lnTo>
                  <a:lnTo>
                    <a:pt x="2260" y="673"/>
                  </a:lnTo>
                  <a:lnTo>
                    <a:pt x="2256" y="687"/>
                  </a:lnTo>
                  <a:lnTo>
                    <a:pt x="2252" y="705"/>
                  </a:lnTo>
                  <a:lnTo>
                    <a:pt x="2238" y="711"/>
                  </a:lnTo>
                  <a:lnTo>
                    <a:pt x="2214" y="729"/>
                  </a:lnTo>
                  <a:lnTo>
                    <a:pt x="2208" y="746"/>
                  </a:lnTo>
                  <a:lnTo>
                    <a:pt x="2200" y="762"/>
                  </a:lnTo>
                  <a:lnTo>
                    <a:pt x="2193" y="782"/>
                  </a:lnTo>
                  <a:lnTo>
                    <a:pt x="2200" y="812"/>
                  </a:lnTo>
                  <a:lnTo>
                    <a:pt x="2205" y="827"/>
                  </a:lnTo>
                  <a:lnTo>
                    <a:pt x="2212" y="849"/>
                  </a:lnTo>
                  <a:lnTo>
                    <a:pt x="2216" y="865"/>
                  </a:lnTo>
                  <a:lnTo>
                    <a:pt x="2224" y="858"/>
                  </a:lnTo>
                  <a:lnTo>
                    <a:pt x="2236" y="840"/>
                  </a:lnTo>
                  <a:lnTo>
                    <a:pt x="2245" y="827"/>
                  </a:lnTo>
                  <a:lnTo>
                    <a:pt x="2252" y="817"/>
                  </a:lnTo>
                  <a:lnTo>
                    <a:pt x="2260" y="806"/>
                  </a:lnTo>
                  <a:lnTo>
                    <a:pt x="2263" y="797"/>
                  </a:lnTo>
                  <a:lnTo>
                    <a:pt x="2276" y="797"/>
                  </a:lnTo>
                  <a:lnTo>
                    <a:pt x="2280" y="780"/>
                  </a:lnTo>
                  <a:lnTo>
                    <a:pt x="2278" y="768"/>
                  </a:lnTo>
                  <a:lnTo>
                    <a:pt x="2284" y="753"/>
                  </a:lnTo>
                  <a:lnTo>
                    <a:pt x="2290" y="746"/>
                  </a:lnTo>
                  <a:lnTo>
                    <a:pt x="2292" y="737"/>
                  </a:lnTo>
                  <a:lnTo>
                    <a:pt x="2290" y="728"/>
                  </a:lnTo>
                  <a:lnTo>
                    <a:pt x="2284" y="721"/>
                  </a:lnTo>
                  <a:lnTo>
                    <a:pt x="2284" y="709"/>
                  </a:lnTo>
                  <a:lnTo>
                    <a:pt x="2292" y="693"/>
                  </a:lnTo>
                  <a:lnTo>
                    <a:pt x="2296" y="696"/>
                  </a:lnTo>
                  <a:lnTo>
                    <a:pt x="2310" y="695"/>
                  </a:lnTo>
                  <a:lnTo>
                    <a:pt x="2317" y="689"/>
                  </a:lnTo>
                  <a:lnTo>
                    <a:pt x="2317" y="671"/>
                  </a:lnTo>
                  <a:lnTo>
                    <a:pt x="2325" y="675"/>
                  </a:lnTo>
                  <a:lnTo>
                    <a:pt x="2336" y="672"/>
                  </a:lnTo>
                  <a:lnTo>
                    <a:pt x="2352" y="661"/>
                  </a:lnTo>
                  <a:lnTo>
                    <a:pt x="2360" y="653"/>
                  </a:lnTo>
                  <a:lnTo>
                    <a:pt x="2372" y="645"/>
                  </a:lnTo>
                  <a:lnTo>
                    <a:pt x="2385" y="662"/>
                  </a:lnTo>
                  <a:lnTo>
                    <a:pt x="2399" y="653"/>
                  </a:lnTo>
                  <a:lnTo>
                    <a:pt x="2406" y="645"/>
                  </a:lnTo>
                  <a:lnTo>
                    <a:pt x="2409" y="636"/>
                  </a:lnTo>
                  <a:lnTo>
                    <a:pt x="2417" y="632"/>
                  </a:lnTo>
                  <a:lnTo>
                    <a:pt x="2427" y="624"/>
                  </a:lnTo>
                  <a:lnTo>
                    <a:pt x="2436" y="621"/>
                  </a:lnTo>
                  <a:lnTo>
                    <a:pt x="2444" y="613"/>
                  </a:lnTo>
                  <a:lnTo>
                    <a:pt x="2444" y="605"/>
                  </a:lnTo>
                  <a:lnTo>
                    <a:pt x="2454" y="600"/>
                  </a:lnTo>
                  <a:lnTo>
                    <a:pt x="2472" y="609"/>
                  </a:lnTo>
                  <a:lnTo>
                    <a:pt x="2480" y="605"/>
                  </a:lnTo>
                  <a:lnTo>
                    <a:pt x="2490" y="605"/>
                  </a:lnTo>
                  <a:lnTo>
                    <a:pt x="2499" y="597"/>
                  </a:lnTo>
                  <a:lnTo>
                    <a:pt x="2504" y="589"/>
                  </a:lnTo>
                  <a:lnTo>
                    <a:pt x="2496" y="581"/>
                  </a:lnTo>
                  <a:lnTo>
                    <a:pt x="2483" y="567"/>
                  </a:lnTo>
                  <a:lnTo>
                    <a:pt x="2472" y="557"/>
                  </a:lnTo>
                  <a:lnTo>
                    <a:pt x="2466" y="555"/>
                  </a:lnTo>
                  <a:lnTo>
                    <a:pt x="2466" y="543"/>
                  </a:lnTo>
                  <a:lnTo>
                    <a:pt x="2475" y="545"/>
                  </a:lnTo>
                  <a:lnTo>
                    <a:pt x="2484" y="545"/>
                  </a:lnTo>
                  <a:lnTo>
                    <a:pt x="2495" y="533"/>
                  </a:lnTo>
                  <a:lnTo>
                    <a:pt x="2502" y="528"/>
                  </a:lnTo>
                  <a:lnTo>
                    <a:pt x="2505" y="524"/>
                  </a:lnTo>
                  <a:lnTo>
                    <a:pt x="2512" y="517"/>
                  </a:lnTo>
                  <a:lnTo>
                    <a:pt x="2511" y="503"/>
                  </a:lnTo>
                  <a:lnTo>
                    <a:pt x="2513" y="492"/>
                  </a:lnTo>
                  <a:lnTo>
                    <a:pt x="2522" y="488"/>
                  </a:lnTo>
                  <a:lnTo>
                    <a:pt x="2528" y="506"/>
                  </a:lnTo>
                  <a:lnTo>
                    <a:pt x="2541" y="510"/>
                  </a:lnTo>
                  <a:lnTo>
                    <a:pt x="2552" y="515"/>
                  </a:lnTo>
                  <a:lnTo>
                    <a:pt x="2559" y="524"/>
                  </a:lnTo>
                  <a:lnTo>
                    <a:pt x="2564" y="533"/>
                  </a:lnTo>
                  <a:lnTo>
                    <a:pt x="2571" y="537"/>
                  </a:lnTo>
                  <a:lnTo>
                    <a:pt x="2580" y="546"/>
                  </a:lnTo>
                  <a:lnTo>
                    <a:pt x="2592" y="553"/>
                  </a:lnTo>
                  <a:lnTo>
                    <a:pt x="2595" y="536"/>
                  </a:lnTo>
                  <a:lnTo>
                    <a:pt x="2600" y="517"/>
                  </a:lnTo>
                </a:path>
              </a:pathLst>
            </a:custGeom>
            <a:solidFill>
              <a:srgbClr val="5F5F5F">
                <a:alpha val="49019"/>
              </a:srgbClr>
            </a:solidFill>
            <a:ln w="9525" algn="ctr">
              <a:noFill/>
              <a:round/>
              <a:headEnd/>
              <a:tailEnd/>
            </a:ln>
          </p:spPr>
          <p:txBody>
            <a:bodyPr wrap="none" anchor="ctr" anchorCtr="1"/>
            <a:lstStyle/>
            <a:p>
              <a:endParaRPr lang="ko-KR" altLang="en-US"/>
            </a:p>
          </p:txBody>
        </p:sp>
        <p:sp>
          <p:nvSpPr>
            <p:cNvPr id="986" name="Freeform 121"/>
            <p:cNvSpPr>
              <a:spLocks/>
            </p:cNvSpPr>
            <p:nvPr/>
          </p:nvSpPr>
          <p:spPr bwMode="auto">
            <a:xfrm>
              <a:off x="2127" y="2283"/>
              <a:ext cx="199" cy="130"/>
            </a:xfrm>
            <a:custGeom>
              <a:avLst/>
              <a:gdLst>
                <a:gd name="T0" fmla="*/ 0 w 181"/>
                <a:gd name="T1" fmla="*/ 138 h 129"/>
                <a:gd name="T2" fmla="*/ 29 w 181"/>
                <a:gd name="T3" fmla="*/ 126 h 129"/>
                <a:gd name="T4" fmla="*/ 90 w 181"/>
                <a:gd name="T5" fmla="*/ 121 h 129"/>
                <a:gd name="T6" fmla="*/ 123 w 181"/>
                <a:gd name="T7" fmla="*/ 117 h 129"/>
                <a:gd name="T8" fmla="*/ 82 w 181"/>
                <a:gd name="T9" fmla="*/ 102 h 129"/>
                <a:gd name="T10" fmla="*/ 46 w 181"/>
                <a:gd name="T11" fmla="*/ 99 h 129"/>
                <a:gd name="T12" fmla="*/ 38 w 181"/>
                <a:gd name="T13" fmla="*/ 84 h 129"/>
                <a:gd name="T14" fmla="*/ 93 w 181"/>
                <a:gd name="T15" fmla="*/ 57 h 129"/>
                <a:gd name="T16" fmla="*/ 123 w 181"/>
                <a:gd name="T17" fmla="*/ 44 h 129"/>
                <a:gd name="T18" fmla="*/ 123 w 181"/>
                <a:gd name="T19" fmla="*/ 20 h 129"/>
                <a:gd name="T20" fmla="*/ 159 w 181"/>
                <a:gd name="T21" fmla="*/ 15 h 129"/>
                <a:gd name="T22" fmla="*/ 215 w 181"/>
                <a:gd name="T23" fmla="*/ 11 h 129"/>
                <a:gd name="T24" fmla="*/ 259 w 181"/>
                <a:gd name="T25" fmla="*/ 6 h 129"/>
                <a:gd name="T26" fmla="*/ 339 w 181"/>
                <a:gd name="T27" fmla="*/ 14 h 129"/>
                <a:gd name="T28" fmla="*/ 372 w 181"/>
                <a:gd name="T29" fmla="*/ 20 h 129"/>
                <a:gd name="T30" fmla="*/ 465 w 181"/>
                <a:gd name="T31" fmla="*/ 17 h 129"/>
                <a:gd name="T32" fmla="*/ 531 w 181"/>
                <a:gd name="T33" fmla="*/ 2 h 129"/>
                <a:gd name="T34" fmla="*/ 629 w 181"/>
                <a:gd name="T35" fmla="*/ 0 h 129"/>
                <a:gd name="T36" fmla="*/ 635 w 181"/>
                <a:gd name="T37" fmla="*/ 11 h 129"/>
                <a:gd name="T38" fmla="*/ 635 w 181"/>
                <a:gd name="T39" fmla="*/ 18 h 129"/>
                <a:gd name="T40" fmla="*/ 599 w 181"/>
                <a:gd name="T41" fmla="*/ 21 h 129"/>
                <a:gd name="T42" fmla="*/ 574 w 181"/>
                <a:gd name="T43" fmla="*/ 20 h 129"/>
                <a:gd name="T44" fmla="*/ 552 w 181"/>
                <a:gd name="T45" fmla="*/ 32 h 129"/>
                <a:gd name="T46" fmla="*/ 592 w 181"/>
                <a:gd name="T47" fmla="*/ 44 h 129"/>
                <a:gd name="T48" fmla="*/ 665 w 181"/>
                <a:gd name="T49" fmla="*/ 50 h 129"/>
                <a:gd name="T50" fmla="*/ 716 w 181"/>
                <a:gd name="T51" fmla="*/ 62 h 129"/>
                <a:gd name="T52" fmla="*/ 763 w 181"/>
                <a:gd name="T53" fmla="*/ 84 h 129"/>
                <a:gd name="T54" fmla="*/ 821 w 181"/>
                <a:gd name="T55" fmla="*/ 90 h 129"/>
                <a:gd name="T56" fmla="*/ 823 w 181"/>
                <a:gd name="T57" fmla="*/ 108 h 129"/>
                <a:gd name="T58" fmla="*/ 794 w 181"/>
                <a:gd name="T59" fmla="*/ 123 h 129"/>
                <a:gd name="T60" fmla="*/ 749 w 181"/>
                <a:gd name="T61" fmla="*/ 126 h 129"/>
                <a:gd name="T62" fmla="*/ 682 w 181"/>
                <a:gd name="T63" fmla="*/ 118 h 129"/>
                <a:gd name="T64" fmla="*/ 657 w 181"/>
                <a:gd name="T65" fmla="*/ 112 h 129"/>
                <a:gd name="T66" fmla="*/ 562 w 181"/>
                <a:gd name="T67" fmla="*/ 114 h 129"/>
                <a:gd name="T68" fmla="*/ 500 w 181"/>
                <a:gd name="T69" fmla="*/ 112 h 129"/>
                <a:gd name="T70" fmla="*/ 457 w 181"/>
                <a:gd name="T71" fmla="*/ 105 h 129"/>
                <a:gd name="T72" fmla="*/ 378 w 181"/>
                <a:gd name="T73" fmla="*/ 102 h 129"/>
                <a:gd name="T74" fmla="*/ 350 w 181"/>
                <a:gd name="T75" fmla="*/ 108 h 129"/>
                <a:gd name="T76" fmla="*/ 306 w 181"/>
                <a:gd name="T77" fmla="*/ 114 h 129"/>
                <a:gd name="T78" fmla="*/ 255 w 181"/>
                <a:gd name="T79" fmla="*/ 118 h 129"/>
                <a:gd name="T80" fmla="*/ 217 w 181"/>
                <a:gd name="T81" fmla="*/ 117 h 129"/>
                <a:gd name="T82" fmla="*/ 175 w 181"/>
                <a:gd name="T83" fmla="*/ 118 h 129"/>
                <a:gd name="T84" fmla="*/ 148 w 181"/>
                <a:gd name="T85" fmla="*/ 126 h 129"/>
                <a:gd name="T86" fmla="*/ 148 w 181"/>
                <a:gd name="T87" fmla="*/ 136 h 129"/>
                <a:gd name="T88" fmla="*/ 135 w 181"/>
                <a:gd name="T89" fmla="*/ 142 h 129"/>
                <a:gd name="T90" fmla="*/ 82 w 181"/>
                <a:gd name="T91" fmla="*/ 144 h 129"/>
                <a:gd name="T92" fmla="*/ 0 w 181"/>
                <a:gd name="T93" fmla="*/ 138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29"/>
                <a:gd name="T143" fmla="*/ 181 w 181"/>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29">
                  <a:moveTo>
                    <a:pt x="0" y="122"/>
                  </a:moveTo>
                  <a:lnTo>
                    <a:pt x="6" y="110"/>
                  </a:lnTo>
                  <a:lnTo>
                    <a:pt x="20" y="105"/>
                  </a:lnTo>
                  <a:lnTo>
                    <a:pt x="27" y="101"/>
                  </a:lnTo>
                  <a:lnTo>
                    <a:pt x="18" y="86"/>
                  </a:lnTo>
                  <a:lnTo>
                    <a:pt x="11" y="83"/>
                  </a:lnTo>
                  <a:lnTo>
                    <a:pt x="9" y="68"/>
                  </a:lnTo>
                  <a:lnTo>
                    <a:pt x="21" y="57"/>
                  </a:lnTo>
                  <a:lnTo>
                    <a:pt x="27" y="44"/>
                  </a:lnTo>
                  <a:lnTo>
                    <a:pt x="27" y="20"/>
                  </a:lnTo>
                  <a:lnTo>
                    <a:pt x="35" y="15"/>
                  </a:lnTo>
                  <a:lnTo>
                    <a:pt x="47" y="11"/>
                  </a:lnTo>
                  <a:lnTo>
                    <a:pt x="57" y="6"/>
                  </a:lnTo>
                  <a:lnTo>
                    <a:pt x="75" y="14"/>
                  </a:lnTo>
                  <a:lnTo>
                    <a:pt x="81" y="20"/>
                  </a:lnTo>
                  <a:lnTo>
                    <a:pt x="102" y="17"/>
                  </a:lnTo>
                  <a:lnTo>
                    <a:pt x="116" y="2"/>
                  </a:lnTo>
                  <a:lnTo>
                    <a:pt x="138" y="0"/>
                  </a:lnTo>
                  <a:lnTo>
                    <a:pt x="140" y="11"/>
                  </a:lnTo>
                  <a:lnTo>
                    <a:pt x="140" y="18"/>
                  </a:lnTo>
                  <a:lnTo>
                    <a:pt x="132" y="21"/>
                  </a:lnTo>
                  <a:lnTo>
                    <a:pt x="126" y="20"/>
                  </a:lnTo>
                  <a:lnTo>
                    <a:pt x="122" y="32"/>
                  </a:lnTo>
                  <a:lnTo>
                    <a:pt x="129" y="44"/>
                  </a:lnTo>
                  <a:lnTo>
                    <a:pt x="146" y="50"/>
                  </a:lnTo>
                  <a:lnTo>
                    <a:pt x="156" y="62"/>
                  </a:lnTo>
                  <a:lnTo>
                    <a:pt x="168" y="68"/>
                  </a:lnTo>
                  <a:lnTo>
                    <a:pt x="179" y="74"/>
                  </a:lnTo>
                  <a:lnTo>
                    <a:pt x="180" y="92"/>
                  </a:lnTo>
                  <a:lnTo>
                    <a:pt x="174" y="107"/>
                  </a:lnTo>
                  <a:lnTo>
                    <a:pt x="164" y="110"/>
                  </a:lnTo>
                  <a:lnTo>
                    <a:pt x="150" y="102"/>
                  </a:lnTo>
                  <a:lnTo>
                    <a:pt x="144" y="96"/>
                  </a:lnTo>
                  <a:lnTo>
                    <a:pt x="123" y="98"/>
                  </a:lnTo>
                  <a:lnTo>
                    <a:pt x="110" y="96"/>
                  </a:lnTo>
                  <a:lnTo>
                    <a:pt x="101" y="89"/>
                  </a:lnTo>
                  <a:lnTo>
                    <a:pt x="84" y="86"/>
                  </a:lnTo>
                  <a:lnTo>
                    <a:pt x="77" y="92"/>
                  </a:lnTo>
                  <a:lnTo>
                    <a:pt x="66" y="98"/>
                  </a:lnTo>
                  <a:lnTo>
                    <a:pt x="56" y="102"/>
                  </a:lnTo>
                  <a:lnTo>
                    <a:pt x="48" y="101"/>
                  </a:lnTo>
                  <a:lnTo>
                    <a:pt x="38" y="102"/>
                  </a:lnTo>
                  <a:lnTo>
                    <a:pt x="33" y="110"/>
                  </a:lnTo>
                  <a:lnTo>
                    <a:pt x="33" y="120"/>
                  </a:lnTo>
                  <a:lnTo>
                    <a:pt x="30" y="126"/>
                  </a:lnTo>
                  <a:lnTo>
                    <a:pt x="18" y="128"/>
                  </a:lnTo>
                  <a:lnTo>
                    <a:pt x="0" y="122"/>
                  </a:lnTo>
                </a:path>
              </a:pathLst>
            </a:custGeom>
            <a:solidFill>
              <a:srgbClr val="5F5F5F"/>
            </a:solidFill>
            <a:ln w="9525" algn="ctr">
              <a:noFill/>
              <a:round/>
              <a:headEnd/>
              <a:tailEnd/>
            </a:ln>
          </p:spPr>
          <p:txBody>
            <a:bodyPr wrap="none" anchor="ctr" anchorCtr="1"/>
            <a:lstStyle/>
            <a:p>
              <a:endParaRPr lang="ko-KR" altLang="en-US"/>
            </a:p>
          </p:txBody>
        </p:sp>
        <p:sp>
          <p:nvSpPr>
            <p:cNvPr id="987" name="Freeform 122"/>
            <p:cNvSpPr>
              <a:spLocks/>
            </p:cNvSpPr>
            <p:nvPr/>
          </p:nvSpPr>
          <p:spPr bwMode="auto">
            <a:xfrm>
              <a:off x="2232" y="2304"/>
              <a:ext cx="22" cy="25"/>
            </a:xfrm>
            <a:custGeom>
              <a:avLst/>
              <a:gdLst>
                <a:gd name="T0" fmla="*/ 0 w 20"/>
                <a:gd name="T1" fmla="*/ 24 h 25"/>
                <a:gd name="T2" fmla="*/ 69 w 20"/>
                <a:gd name="T3" fmla="*/ 21 h 25"/>
                <a:gd name="T4" fmla="*/ 85 w 20"/>
                <a:gd name="T5" fmla="*/ 12 h 25"/>
                <a:gd name="T6" fmla="*/ 43 w 20"/>
                <a:gd name="T7" fmla="*/ 0 h 25"/>
                <a:gd name="T8" fmla="*/ 4 w 20"/>
                <a:gd name="T9" fmla="*/ 5 h 25"/>
                <a:gd name="T10" fmla="*/ 1 w 20"/>
                <a:gd name="T11" fmla="*/ 12 h 25"/>
                <a:gd name="T12" fmla="*/ 0 w 20"/>
                <a:gd name="T13" fmla="*/ 24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0" y="24"/>
                  </a:moveTo>
                  <a:lnTo>
                    <a:pt x="15" y="21"/>
                  </a:lnTo>
                  <a:lnTo>
                    <a:pt x="19" y="12"/>
                  </a:lnTo>
                  <a:lnTo>
                    <a:pt x="10" y="0"/>
                  </a:lnTo>
                  <a:lnTo>
                    <a:pt x="4" y="5"/>
                  </a:lnTo>
                  <a:lnTo>
                    <a:pt x="1" y="12"/>
                  </a:lnTo>
                  <a:lnTo>
                    <a:pt x="0" y="24"/>
                  </a:lnTo>
                </a:path>
              </a:pathLst>
            </a:custGeom>
            <a:solidFill>
              <a:srgbClr val="5F5F5F"/>
            </a:solidFill>
            <a:ln w="9525" algn="ctr">
              <a:noFill/>
              <a:round/>
              <a:headEnd/>
              <a:tailEnd/>
            </a:ln>
          </p:spPr>
          <p:txBody>
            <a:bodyPr wrap="none" anchor="ctr" anchorCtr="1"/>
            <a:lstStyle/>
            <a:p>
              <a:endParaRPr lang="ko-KR" altLang="en-US"/>
            </a:p>
          </p:txBody>
        </p:sp>
        <p:sp>
          <p:nvSpPr>
            <p:cNvPr id="988" name="Freeform 123"/>
            <p:cNvSpPr>
              <a:spLocks/>
            </p:cNvSpPr>
            <p:nvPr/>
          </p:nvSpPr>
          <p:spPr bwMode="auto">
            <a:xfrm>
              <a:off x="2401" y="2280"/>
              <a:ext cx="96" cy="188"/>
            </a:xfrm>
            <a:custGeom>
              <a:avLst/>
              <a:gdLst>
                <a:gd name="T0" fmla="*/ 160 w 87"/>
                <a:gd name="T1" fmla="*/ 187 h 187"/>
                <a:gd name="T2" fmla="*/ 248 w 87"/>
                <a:gd name="T3" fmla="*/ 202 h 187"/>
                <a:gd name="T4" fmla="*/ 334 w 87"/>
                <a:gd name="T5" fmla="*/ 199 h 187"/>
                <a:gd name="T6" fmla="*/ 407 w 87"/>
                <a:gd name="T7" fmla="*/ 192 h 187"/>
                <a:gd name="T8" fmla="*/ 388 w 87"/>
                <a:gd name="T9" fmla="*/ 174 h 187"/>
                <a:gd name="T10" fmla="*/ 353 w 87"/>
                <a:gd name="T11" fmla="*/ 172 h 187"/>
                <a:gd name="T12" fmla="*/ 367 w 87"/>
                <a:gd name="T13" fmla="*/ 162 h 187"/>
                <a:gd name="T14" fmla="*/ 343 w 87"/>
                <a:gd name="T15" fmla="*/ 157 h 187"/>
                <a:gd name="T16" fmla="*/ 367 w 87"/>
                <a:gd name="T17" fmla="*/ 150 h 187"/>
                <a:gd name="T18" fmla="*/ 334 w 87"/>
                <a:gd name="T19" fmla="*/ 148 h 187"/>
                <a:gd name="T20" fmla="*/ 334 w 87"/>
                <a:gd name="T21" fmla="*/ 136 h 187"/>
                <a:gd name="T22" fmla="*/ 343 w 87"/>
                <a:gd name="T23" fmla="*/ 132 h 187"/>
                <a:gd name="T24" fmla="*/ 417 w 87"/>
                <a:gd name="T25" fmla="*/ 133 h 187"/>
                <a:gd name="T26" fmla="*/ 417 w 87"/>
                <a:gd name="T27" fmla="*/ 123 h 187"/>
                <a:gd name="T28" fmla="*/ 367 w 87"/>
                <a:gd name="T29" fmla="*/ 111 h 187"/>
                <a:gd name="T30" fmla="*/ 343 w 87"/>
                <a:gd name="T31" fmla="*/ 117 h 187"/>
                <a:gd name="T32" fmla="*/ 313 w 87"/>
                <a:gd name="T33" fmla="*/ 115 h 187"/>
                <a:gd name="T34" fmla="*/ 307 w 87"/>
                <a:gd name="T35" fmla="*/ 80 h 187"/>
                <a:gd name="T36" fmla="*/ 302 w 87"/>
                <a:gd name="T37" fmla="*/ 75 h 187"/>
                <a:gd name="T38" fmla="*/ 274 w 87"/>
                <a:gd name="T39" fmla="*/ 75 h 187"/>
                <a:gd name="T40" fmla="*/ 204 w 87"/>
                <a:gd name="T41" fmla="*/ 59 h 187"/>
                <a:gd name="T42" fmla="*/ 216 w 87"/>
                <a:gd name="T43" fmla="*/ 44 h 187"/>
                <a:gd name="T44" fmla="*/ 238 w 87"/>
                <a:gd name="T45" fmla="*/ 39 h 187"/>
                <a:gd name="T46" fmla="*/ 278 w 87"/>
                <a:gd name="T47" fmla="*/ 36 h 187"/>
                <a:gd name="T48" fmla="*/ 345 w 87"/>
                <a:gd name="T49" fmla="*/ 38 h 187"/>
                <a:gd name="T50" fmla="*/ 407 w 87"/>
                <a:gd name="T51" fmla="*/ 24 h 187"/>
                <a:gd name="T52" fmla="*/ 407 w 87"/>
                <a:gd name="T53" fmla="*/ 12 h 187"/>
                <a:gd name="T54" fmla="*/ 382 w 87"/>
                <a:gd name="T55" fmla="*/ 8 h 187"/>
                <a:gd name="T56" fmla="*/ 345 w 87"/>
                <a:gd name="T57" fmla="*/ 6 h 187"/>
                <a:gd name="T58" fmla="*/ 262 w 87"/>
                <a:gd name="T59" fmla="*/ 0 h 187"/>
                <a:gd name="T60" fmla="*/ 204 w 87"/>
                <a:gd name="T61" fmla="*/ 2 h 187"/>
                <a:gd name="T62" fmla="*/ 102 w 87"/>
                <a:gd name="T63" fmla="*/ 9 h 187"/>
                <a:gd name="T64" fmla="*/ 28 w 87"/>
                <a:gd name="T65" fmla="*/ 21 h 187"/>
                <a:gd name="T66" fmla="*/ 0 w 87"/>
                <a:gd name="T67" fmla="*/ 38 h 187"/>
                <a:gd name="T68" fmla="*/ 3 w 87"/>
                <a:gd name="T69" fmla="*/ 51 h 187"/>
                <a:gd name="T70" fmla="*/ 38 w 87"/>
                <a:gd name="T71" fmla="*/ 63 h 187"/>
                <a:gd name="T72" fmla="*/ 68 w 87"/>
                <a:gd name="T73" fmla="*/ 75 h 187"/>
                <a:gd name="T74" fmla="*/ 115 w 87"/>
                <a:gd name="T75" fmla="*/ 83 h 187"/>
                <a:gd name="T76" fmla="*/ 94 w 87"/>
                <a:gd name="T77" fmla="*/ 92 h 187"/>
                <a:gd name="T78" fmla="*/ 102 w 87"/>
                <a:gd name="T79" fmla="*/ 118 h 187"/>
                <a:gd name="T80" fmla="*/ 127 w 87"/>
                <a:gd name="T81" fmla="*/ 127 h 187"/>
                <a:gd name="T82" fmla="*/ 94 w 87"/>
                <a:gd name="T83" fmla="*/ 133 h 187"/>
                <a:gd name="T84" fmla="*/ 94 w 87"/>
                <a:gd name="T85" fmla="*/ 145 h 187"/>
                <a:gd name="T86" fmla="*/ 115 w 87"/>
                <a:gd name="T87" fmla="*/ 163 h 187"/>
                <a:gd name="T88" fmla="*/ 160 w 87"/>
                <a:gd name="T89" fmla="*/ 187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
                <a:gd name="T136" fmla="*/ 0 h 187"/>
                <a:gd name="T137" fmla="*/ 87 w 87"/>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 h="187">
                  <a:moveTo>
                    <a:pt x="33" y="171"/>
                  </a:moveTo>
                  <a:lnTo>
                    <a:pt x="51" y="186"/>
                  </a:lnTo>
                  <a:lnTo>
                    <a:pt x="69" y="183"/>
                  </a:lnTo>
                  <a:lnTo>
                    <a:pt x="84" y="176"/>
                  </a:lnTo>
                  <a:lnTo>
                    <a:pt x="81" y="158"/>
                  </a:lnTo>
                  <a:lnTo>
                    <a:pt x="74" y="156"/>
                  </a:lnTo>
                  <a:lnTo>
                    <a:pt x="75" y="146"/>
                  </a:lnTo>
                  <a:lnTo>
                    <a:pt x="71" y="141"/>
                  </a:lnTo>
                  <a:lnTo>
                    <a:pt x="75" y="134"/>
                  </a:lnTo>
                  <a:lnTo>
                    <a:pt x="69" y="132"/>
                  </a:lnTo>
                  <a:lnTo>
                    <a:pt x="69" y="120"/>
                  </a:lnTo>
                  <a:lnTo>
                    <a:pt x="71" y="116"/>
                  </a:lnTo>
                  <a:lnTo>
                    <a:pt x="86" y="117"/>
                  </a:lnTo>
                  <a:lnTo>
                    <a:pt x="86" y="107"/>
                  </a:lnTo>
                  <a:lnTo>
                    <a:pt x="75" y="95"/>
                  </a:lnTo>
                  <a:lnTo>
                    <a:pt x="71" y="101"/>
                  </a:lnTo>
                  <a:lnTo>
                    <a:pt x="65" y="99"/>
                  </a:lnTo>
                  <a:lnTo>
                    <a:pt x="63" y="80"/>
                  </a:lnTo>
                  <a:lnTo>
                    <a:pt x="62" y="75"/>
                  </a:lnTo>
                  <a:lnTo>
                    <a:pt x="56" y="75"/>
                  </a:lnTo>
                  <a:lnTo>
                    <a:pt x="42" y="59"/>
                  </a:lnTo>
                  <a:lnTo>
                    <a:pt x="45" y="44"/>
                  </a:lnTo>
                  <a:lnTo>
                    <a:pt x="50" y="39"/>
                  </a:lnTo>
                  <a:lnTo>
                    <a:pt x="57" y="36"/>
                  </a:lnTo>
                  <a:lnTo>
                    <a:pt x="72" y="38"/>
                  </a:lnTo>
                  <a:lnTo>
                    <a:pt x="84" y="24"/>
                  </a:lnTo>
                  <a:lnTo>
                    <a:pt x="84" y="12"/>
                  </a:lnTo>
                  <a:lnTo>
                    <a:pt x="80" y="8"/>
                  </a:lnTo>
                  <a:lnTo>
                    <a:pt x="72" y="6"/>
                  </a:lnTo>
                  <a:lnTo>
                    <a:pt x="54" y="0"/>
                  </a:lnTo>
                  <a:lnTo>
                    <a:pt x="42" y="2"/>
                  </a:lnTo>
                  <a:lnTo>
                    <a:pt x="21" y="9"/>
                  </a:lnTo>
                  <a:lnTo>
                    <a:pt x="5" y="21"/>
                  </a:lnTo>
                  <a:lnTo>
                    <a:pt x="0" y="38"/>
                  </a:lnTo>
                  <a:lnTo>
                    <a:pt x="3" y="51"/>
                  </a:lnTo>
                  <a:lnTo>
                    <a:pt x="8" y="63"/>
                  </a:lnTo>
                  <a:lnTo>
                    <a:pt x="14" y="75"/>
                  </a:lnTo>
                  <a:lnTo>
                    <a:pt x="24" y="83"/>
                  </a:lnTo>
                  <a:lnTo>
                    <a:pt x="20" y="92"/>
                  </a:lnTo>
                  <a:lnTo>
                    <a:pt x="21" y="102"/>
                  </a:lnTo>
                  <a:lnTo>
                    <a:pt x="26" y="111"/>
                  </a:lnTo>
                  <a:lnTo>
                    <a:pt x="20" y="117"/>
                  </a:lnTo>
                  <a:lnTo>
                    <a:pt x="20" y="129"/>
                  </a:lnTo>
                  <a:lnTo>
                    <a:pt x="24" y="147"/>
                  </a:lnTo>
                  <a:lnTo>
                    <a:pt x="33" y="171"/>
                  </a:lnTo>
                </a:path>
              </a:pathLst>
            </a:custGeom>
            <a:solidFill>
              <a:srgbClr val="5F5F5F"/>
            </a:solidFill>
            <a:ln w="9525" algn="ctr">
              <a:noFill/>
              <a:round/>
              <a:headEnd/>
              <a:tailEnd/>
            </a:ln>
          </p:spPr>
          <p:txBody>
            <a:bodyPr wrap="none" anchor="ctr" anchorCtr="1"/>
            <a:lstStyle/>
            <a:p>
              <a:endParaRPr lang="ko-KR" altLang="en-US"/>
            </a:p>
          </p:txBody>
        </p:sp>
      </p:grpSp>
      <p:sp>
        <p:nvSpPr>
          <p:cNvPr id="990" name="Freeform 129"/>
          <p:cNvSpPr>
            <a:spLocks/>
          </p:cNvSpPr>
          <p:nvPr/>
        </p:nvSpPr>
        <p:spPr bwMode="auto">
          <a:xfrm flipH="1">
            <a:off x="4837113" y="3871913"/>
            <a:ext cx="897528" cy="914667"/>
          </a:xfrm>
          <a:custGeom>
            <a:avLst/>
            <a:gdLst>
              <a:gd name="T0" fmla="*/ 2147483647 w 1248"/>
              <a:gd name="T1" fmla="*/ 0 h 1104"/>
              <a:gd name="T2" fmla="*/ 2147483647 w 1248"/>
              <a:gd name="T3" fmla="*/ 2147483647 h 1104"/>
              <a:gd name="T4" fmla="*/ 0 w 1248"/>
              <a:gd name="T5" fmla="*/ 2147483647 h 1104"/>
              <a:gd name="T6" fmla="*/ 0 60000 65536"/>
              <a:gd name="T7" fmla="*/ 0 60000 65536"/>
              <a:gd name="T8" fmla="*/ 0 60000 65536"/>
              <a:gd name="T9" fmla="*/ 0 w 1248"/>
              <a:gd name="T10" fmla="*/ 0 h 1104"/>
              <a:gd name="T11" fmla="*/ 1248 w 1248"/>
              <a:gd name="T12" fmla="*/ 1104 h 1104"/>
            </a:gdLst>
            <a:ahLst/>
            <a:cxnLst>
              <a:cxn ang="T6">
                <a:pos x="T0" y="T1"/>
              </a:cxn>
              <a:cxn ang="T7">
                <a:pos x="T2" y="T3"/>
              </a:cxn>
              <a:cxn ang="T8">
                <a:pos x="T4" y="T5"/>
              </a:cxn>
            </a:cxnLst>
            <a:rect l="T9" t="T10" r="T11" b="T12"/>
            <a:pathLst>
              <a:path w="1248" h="1104">
                <a:moveTo>
                  <a:pt x="1248" y="0"/>
                </a:moveTo>
                <a:lnTo>
                  <a:pt x="1248" y="1104"/>
                </a:lnTo>
                <a:lnTo>
                  <a:pt x="0" y="1104"/>
                </a:lnTo>
              </a:path>
            </a:pathLst>
          </a:custGeom>
          <a:noFill/>
          <a:ln w="3175">
            <a:solidFill>
              <a:schemeClr val="tx1"/>
            </a:solidFill>
            <a:round/>
            <a:headEnd type="none" w="sm" len="sm"/>
            <a:tailEnd type="none" w="sm" len="sm"/>
          </a:ln>
        </p:spPr>
        <p:txBody>
          <a:bodyPr/>
          <a:lstStyle/>
          <a:p>
            <a:endParaRPr lang="ko-KR" altLang="en-US"/>
          </a:p>
        </p:txBody>
      </p:sp>
      <p:sp>
        <p:nvSpPr>
          <p:cNvPr id="991" name="Rectangle 135"/>
          <p:cNvSpPr>
            <a:spLocks noChangeArrowheads="1"/>
          </p:cNvSpPr>
          <p:nvPr/>
        </p:nvSpPr>
        <p:spPr bwMode="auto">
          <a:xfrm>
            <a:off x="8127429" y="3707507"/>
            <a:ext cx="1736053" cy="865494"/>
          </a:xfrm>
          <a:prstGeom prst="rect">
            <a:avLst/>
          </a:prstGeom>
          <a:noFill/>
          <a:ln w="9525">
            <a:noFill/>
            <a:miter lim="800000"/>
            <a:headEnd/>
            <a:tailEnd/>
          </a:ln>
        </p:spPr>
        <p:txBody>
          <a:bodyPr wrap="none" lIns="92075" tIns="46038" rIns="92075" bIns="46038">
            <a:spAutoFit/>
          </a:bodyPr>
          <a:lstStyle/>
          <a:p>
            <a:pPr marL="88900" indent="-88900" eaLnBrk="0" latinLnBrk="0" hangingPunct="0">
              <a:lnSpc>
                <a:spcPct val="55000"/>
              </a:lnSpc>
              <a:buFontTx/>
              <a:buNone/>
            </a:pPr>
            <a:r>
              <a:rPr lang="en-US" altLang="ko-KR" dirty="0">
                <a:solidFill>
                  <a:schemeClr val="tx1"/>
                </a:solidFill>
                <a:ea typeface="MS PGothic" pitchFamily="34" charset="-128"/>
              </a:rPr>
              <a:t>Thailand</a:t>
            </a:r>
          </a:p>
          <a:p>
            <a:pPr marL="88900" indent="-88900" eaLnBrk="0" latinLnBrk="0" hangingPunct="0">
              <a:lnSpc>
                <a:spcPct val="55000"/>
              </a:lnSpc>
              <a:spcBef>
                <a:spcPct val="30000"/>
              </a:spcBef>
            </a:pPr>
            <a:r>
              <a:rPr lang="en-US" altLang="ko-KR" sz="1000" dirty="0" smtClean="0">
                <a:solidFill>
                  <a:srgbClr val="FF0000"/>
                </a:solidFill>
                <a:ea typeface="굴림" pitchFamily="50" charset="-127"/>
              </a:rPr>
              <a:t>HMC PP4 (0.3trn)</a:t>
            </a:r>
          </a:p>
          <a:p>
            <a:pPr marL="88900" indent="-88900" eaLnBrk="0" latinLnBrk="0" hangingPunct="0">
              <a:lnSpc>
                <a:spcPct val="55000"/>
              </a:lnSpc>
              <a:spcBef>
                <a:spcPct val="30000"/>
              </a:spcBef>
            </a:pPr>
            <a:r>
              <a:rPr lang="en-US" altLang="ko-KR" sz="1000" dirty="0" smtClean="0">
                <a:solidFill>
                  <a:schemeClr val="bg2"/>
                </a:solidFill>
                <a:ea typeface="굴림" pitchFamily="50" charset="-127"/>
              </a:rPr>
              <a:t>IRPC </a:t>
            </a:r>
            <a:r>
              <a:rPr lang="en-US" altLang="ko-KR" sz="1000" dirty="0">
                <a:solidFill>
                  <a:schemeClr val="bg2"/>
                </a:solidFill>
                <a:ea typeface="굴림" pitchFamily="50" charset="-127"/>
              </a:rPr>
              <a:t>UHV Project (0.7trn)</a:t>
            </a:r>
          </a:p>
          <a:p>
            <a:pPr marL="88900" indent="-88900" eaLnBrk="0" latinLnBrk="0" hangingPunct="0">
              <a:lnSpc>
                <a:spcPct val="55000"/>
              </a:lnSpc>
              <a:spcBef>
                <a:spcPct val="30000"/>
              </a:spcBef>
              <a:buFontTx/>
              <a:buNone/>
            </a:pPr>
            <a:r>
              <a:rPr lang="en-US" altLang="ko-KR" sz="1000" dirty="0" smtClean="0">
                <a:solidFill>
                  <a:schemeClr val="bg2"/>
                </a:solidFill>
                <a:ea typeface="굴림" pitchFamily="50" charset="-127"/>
              </a:rPr>
              <a:t>IRPC </a:t>
            </a:r>
            <a:r>
              <a:rPr lang="en-US" altLang="ko-KR" sz="1000" dirty="0">
                <a:solidFill>
                  <a:schemeClr val="bg2"/>
                </a:solidFill>
                <a:ea typeface="굴림" pitchFamily="50" charset="-127"/>
              </a:rPr>
              <a:t>Propylene Project</a:t>
            </a:r>
            <a:endParaRPr lang="en-US" altLang="ko-KR" sz="1000" dirty="0">
              <a:solidFill>
                <a:schemeClr val="bg2"/>
              </a:solidFill>
              <a:ea typeface="MS PGothic" pitchFamily="34" charset="-128"/>
            </a:endParaRPr>
          </a:p>
          <a:p>
            <a:pPr marL="88900" indent="-88900" eaLnBrk="0" latinLnBrk="0" hangingPunct="0">
              <a:lnSpc>
                <a:spcPct val="55000"/>
              </a:lnSpc>
              <a:spcBef>
                <a:spcPct val="30000"/>
              </a:spcBef>
              <a:buFontTx/>
              <a:buNone/>
            </a:pPr>
            <a:r>
              <a:rPr lang="en-US" altLang="ko-KR" sz="1000" dirty="0" smtClean="0">
                <a:solidFill>
                  <a:schemeClr val="bg2"/>
                </a:solidFill>
                <a:ea typeface="굴림" pitchFamily="50" charset="-127"/>
              </a:rPr>
              <a:t>PTT </a:t>
            </a:r>
            <a:r>
              <a:rPr lang="en-US" altLang="ko-KR" sz="1000" dirty="0">
                <a:solidFill>
                  <a:schemeClr val="bg2"/>
                </a:solidFill>
                <a:ea typeface="굴림" pitchFamily="50" charset="-127"/>
              </a:rPr>
              <a:t>LNG</a:t>
            </a:r>
          </a:p>
          <a:p>
            <a:pPr marL="88900" indent="-88900" eaLnBrk="0" latinLnBrk="0" hangingPunct="0">
              <a:lnSpc>
                <a:spcPct val="55000"/>
              </a:lnSpc>
              <a:spcBef>
                <a:spcPct val="30000"/>
              </a:spcBef>
              <a:buFontTx/>
              <a:buNone/>
            </a:pPr>
            <a:endParaRPr lang="en-US" altLang="ko-KR" sz="1000" dirty="0">
              <a:solidFill>
                <a:srgbClr val="FF0000"/>
              </a:solidFill>
              <a:ea typeface="굴림" pitchFamily="50" charset="-127"/>
            </a:endParaRPr>
          </a:p>
        </p:txBody>
      </p:sp>
      <p:sp>
        <p:nvSpPr>
          <p:cNvPr id="992" name="Rectangle 139"/>
          <p:cNvSpPr>
            <a:spLocks noChangeArrowheads="1"/>
          </p:cNvSpPr>
          <p:nvPr/>
        </p:nvSpPr>
        <p:spPr bwMode="auto">
          <a:xfrm>
            <a:off x="763588" y="3763963"/>
            <a:ext cx="2752725" cy="584200"/>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ko-KR" dirty="0">
                <a:solidFill>
                  <a:schemeClr val="tx1"/>
                </a:solidFill>
                <a:ea typeface="굴림" pitchFamily="50" charset="-127"/>
              </a:rPr>
              <a:t>Egypt</a:t>
            </a:r>
          </a:p>
          <a:p>
            <a:pPr marL="88900" indent="-88900" eaLnBrk="0" latinLnBrk="0" hangingPunct="0">
              <a:lnSpc>
                <a:spcPct val="80000"/>
              </a:lnSpc>
              <a:spcBef>
                <a:spcPct val="20000"/>
              </a:spcBef>
              <a:buFontTx/>
              <a:buNone/>
            </a:pPr>
            <a:r>
              <a:rPr lang="en-US" altLang="ko-KR" sz="1000" dirty="0">
                <a:solidFill>
                  <a:srgbClr val="FF0000"/>
                </a:solidFill>
                <a:ea typeface="MS PGothic" pitchFamily="34" charset="-128"/>
              </a:rPr>
              <a:t>ERC (Hydrocracker</a:t>
            </a:r>
            <a:r>
              <a:rPr lang="en-US" altLang="ko-KR" sz="1000" dirty="0" smtClean="0">
                <a:solidFill>
                  <a:srgbClr val="FF0000"/>
                </a:solidFill>
                <a:ea typeface="MS PGothic" pitchFamily="34" charset="-128"/>
              </a:rPr>
              <a:t>) (2.5trn)</a:t>
            </a:r>
            <a:endParaRPr lang="en-US" altLang="ko-KR" sz="1000" dirty="0">
              <a:solidFill>
                <a:srgbClr val="FF0000"/>
              </a:solidFill>
              <a:ea typeface="MS PGothic" pitchFamily="34" charset="-128"/>
            </a:endParaRPr>
          </a:p>
          <a:p>
            <a:pPr marL="88900" indent="-88900" eaLnBrk="0" latinLnBrk="0" hangingPunct="0">
              <a:lnSpc>
                <a:spcPct val="80000"/>
              </a:lnSpc>
              <a:spcBef>
                <a:spcPct val="20000"/>
              </a:spcBef>
              <a:buFontTx/>
              <a:buNone/>
            </a:pPr>
            <a:r>
              <a:rPr lang="en-US" altLang="ko-KR" sz="1000" dirty="0">
                <a:solidFill>
                  <a:schemeClr val="bg2"/>
                </a:solidFill>
                <a:ea typeface="MS PGothic" pitchFamily="34" charset="-128"/>
              </a:rPr>
              <a:t>LAB</a:t>
            </a:r>
          </a:p>
        </p:txBody>
      </p:sp>
      <p:sp>
        <p:nvSpPr>
          <p:cNvPr id="993" name="Line 167"/>
          <p:cNvSpPr>
            <a:spLocks noChangeShapeType="1"/>
          </p:cNvSpPr>
          <p:nvPr/>
        </p:nvSpPr>
        <p:spPr bwMode="auto">
          <a:xfrm>
            <a:off x="984250" y="6073775"/>
            <a:ext cx="3482975" cy="0"/>
          </a:xfrm>
          <a:prstGeom prst="line">
            <a:avLst/>
          </a:prstGeom>
          <a:noFill/>
          <a:ln w="3175">
            <a:solidFill>
              <a:schemeClr val="tx1"/>
            </a:solidFill>
            <a:round/>
            <a:headEnd/>
            <a:tailEnd/>
          </a:ln>
        </p:spPr>
        <p:txBody>
          <a:bodyPr wrap="none" anchor="ctr"/>
          <a:lstStyle/>
          <a:p>
            <a:endParaRPr lang="ko-KR" altLang="en-US"/>
          </a:p>
        </p:txBody>
      </p:sp>
      <p:sp>
        <p:nvSpPr>
          <p:cNvPr id="994" name="Line 169"/>
          <p:cNvSpPr>
            <a:spLocks noChangeShapeType="1"/>
          </p:cNvSpPr>
          <p:nvPr/>
        </p:nvSpPr>
        <p:spPr bwMode="auto">
          <a:xfrm flipV="1">
            <a:off x="4473575" y="3876675"/>
            <a:ext cx="0" cy="2203450"/>
          </a:xfrm>
          <a:prstGeom prst="line">
            <a:avLst/>
          </a:prstGeom>
          <a:noFill/>
          <a:ln w="3175">
            <a:solidFill>
              <a:schemeClr val="tx1"/>
            </a:solidFill>
            <a:round/>
            <a:headEnd/>
            <a:tailEnd/>
          </a:ln>
        </p:spPr>
        <p:txBody>
          <a:bodyPr wrap="none" anchor="ctr"/>
          <a:lstStyle/>
          <a:p>
            <a:endParaRPr lang="ko-KR" altLang="en-US"/>
          </a:p>
        </p:txBody>
      </p:sp>
      <p:grpSp>
        <p:nvGrpSpPr>
          <p:cNvPr id="999" name="Group 560"/>
          <p:cNvGrpSpPr>
            <a:grpSpLocks/>
          </p:cNvGrpSpPr>
          <p:nvPr/>
        </p:nvGrpSpPr>
        <p:grpSpPr bwMode="auto">
          <a:xfrm flipV="1">
            <a:off x="790575" y="3921125"/>
            <a:ext cx="3509963" cy="69850"/>
            <a:chOff x="485" y="2280"/>
            <a:chExt cx="2113" cy="192"/>
          </a:xfrm>
        </p:grpSpPr>
        <p:sp>
          <p:nvSpPr>
            <p:cNvPr id="1000" name="Line 561"/>
            <p:cNvSpPr>
              <a:spLocks noChangeShapeType="1"/>
            </p:cNvSpPr>
            <p:nvPr/>
          </p:nvSpPr>
          <p:spPr bwMode="auto">
            <a:xfrm>
              <a:off x="485" y="2280"/>
              <a:ext cx="2113" cy="0"/>
            </a:xfrm>
            <a:prstGeom prst="line">
              <a:avLst/>
            </a:prstGeom>
            <a:noFill/>
            <a:ln w="3175">
              <a:solidFill>
                <a:schemeClr val="tx1"/>
              </a:solidFill>
              <a:round/>
              <a:headEnd/>
              <a:tailEnd/>
            </a:ln>
          </p:spPr>
          <p:txBody>
            <a:bodyPr/>
            <a:lstStyle/>
            <a:p>
              <a:endParaRPr lang="ko-KR" altLang="en-US"/>
            </a:p>
          </p:txBody>
        </p:sp>
        <p:sp>
          <p:nvSpPr>
            <p:cNvPr id="1001" name="Line 562"/>
            <p:cNvSpPr>
              <a:spLocks noChangeShapeType="1"/>
            </p:cNvSpPr>
            <p:nvPr/>
          </p:nvSpPr>
          <p:spPr bwMode="auto">
            <a:xfrm>
              <a:off x="2598" y="2280"/>
              <a:ext cx="0" cy="192"/>
            </a:xfrm>
            <a:prstGeom prst="line">
              <a:avLst/>
            </a:prstGeom>
            <a:noFill/>
            <a:ln w="3175">
              <a:solidFill>
                <a:schemeClr val="tx1"/>
              </a:solidFill>
              <a:round/>
              <a:headEnd/>
              <a:tailEnd/>
            </a:ln>
          </p:spPr>
          <p:txBody>
            <a:bodyPr/>
            <a:lstStyle/>
            <a:p>
              <a:endParaRPr lang="ko-KR" altLang="en-US"/>
            </a:p>
          </p:txBody>
        </p:sp>
      </p:grpSp>
      <p:sp>
        <p:nvSpPr>
          <p:cNvPr id="1002" name="Rectangle 139"/>
          <p:cNvSpPr>
            <a:spLocks noChangeArrowheads="1"/>
          </p:cNvSpPr>
          <p:nvPr/>
        </p:nvSpPr>
        <p:spPr bwMode="auto">
          <a:xfrm>
            <a:off x="188126" y="4410323"/>
            <a:ext cx="3025775" cy="968600"/>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ko-KR" dirty="0">
                <a:solidFill>
                  <a:schemeClr val="tx1"/>
                </a:solidFill>
                <a:ea typeface="굴림" pitchFamily="50" charset="-127"/>
              </a:rPr>
              <a:t>  UAE</a:t>
            </a:r>
          </a:p>
          <a:p>
            <a:pPr marL="88900" indent="-88900" eaLnBrk="0" latinLnBrk="0" hangingPunct="0">
              <a:lnSpc>
                <a:spcPct val="70000"/>
              </a:lnSpc>
              <a:spcBef>
                <a:spcPct val="20000"/>
              </a:spcBef>
              <a:buFontTx/>
              <a:buNone/>
            </a:pPr>
            <a:r>
              <a:rPr lang="en-US" altLang="ko-KR" sz="1000" dirty="0" smtClean="0">
                <a:solidFill>
                  <a:srgbClr val="FF9900"/>
                </a:solidFill>
                <a:ea typeface="MS PGothic" pitchFamily="34" charset="-128"/>
              </a:rPr>
              <a:t>  </a:t>
            </a:r>
            <a:r>
              <a:rPr lang="en-US" altLang="ko-KR" sz="1000" dirty="0" smtClean="0">
                <a:solidFill>
                  <a:schemeClr val="bg1">
                    <a:lumMod val="50000"/>
                  </a:schemeClr>
                </a:solidFill>
                <a:ea typeface="MS PGothic" pitchFamily="34" charset="-128"/>
              </a:rPr>
              <a:t>RRW Restoration (1.4trn) </a:t>
            </a:r>
          </a:p>
          <a:p>
            <a:pPr marL="88900" indent="-88900" eaLnBrk="0" latinLnBrk="0" hangingPunct="0">
              <a:lnSpc>
                <a:spcPct val="70000"/>
              </a:lnSpc>
              <a:spcBef>
                <a:spcPct val="20000"/>
              </a:spcBef>
              <a:buFontTx/>
              <a:buNone/>
            </a:pPr>
            <a:r>
              <a:rPr lang="en-US" altLang="ko-KR" sz="1000" dirty="0">
                <a:solidFill>
                  <a:srgbClr val="FF9900"/>
                </a:solidFill>
                <a:ea typeface="MS PGothic" pitchFamily="34" charset="-128"/>
              </a:rPr>
              <a:t> </a:t>
            </a:r>
            <a:r>
              <a:rPr lang="en-US" altLang="ko-KR" sz="1000" dirty="0" smtClean="0">
                <a:solidFill>
                  <a:srgbClr val="FF9900"/>
                </a:solidFill>
                <a:ea typeface="MS PGothic" pitchFamily="34" charset="-128"/>
              </a:rPr>
              <a:t> </a:t>
            </a:r>
            <a:r>
              <a:rPr lang="en-US" altLang="ko-KR" sz="1000" dirty="0" err="1" smtClean="0">
                <a:solidFill>
                  <a:schemeClr val="bg1">
                    <a:lumMod val="50000"/>
                  </a:schemeClr>
                </a:solidFill>
                <a:ea typeface="MS PGothic" pitchFamily="34" charset="-128"/>
              </a:rPr>
              <a:t>Rumaitha</a:t>
            </a:r>
            <a:r>
              <a:rPr lang="en-US" altLang="ko-KR" sz="1000" dirty="0" smtClean="0">
                <a:solidFill>
                  <a:schemeClr val="bg1">
                    <a:lumMod val="50000"/>
                  </a:schemeClr>
                </a:solidFill>
                <a:ea typeface="MS PGothic" pitchFamily="34" charset="-128"/>
              </a:rPr>
              <a:t>/</a:t>
            </a:r>
            <a:r>
              <a:rPr lang="en-US" altLang="ko-KR" sz="1000" dirty="0" err="1" smtClean="0">
                <a:solidFill>
                  <a:schemeClr val="bg1">
                    <a:lumMod val="50000"/>
                  </a:schemeClr>
                </a:solidFill>
                <a:ea typeface="MS PGothic" pitchFamily="34" charset="-128"/>
              </a:rPr>
              <a:t>Shanayel</a:t>
            </a:r>
            <a:r>
              <a:rPr lang="en-US" altLang="ko-KR" sz="1000" dirty="0" smtClean="0">
                <a:solidFill>
                  <a:schemeClr val="bg1">
                    <a:lumMod val="50000"/>
                  </a:schemeClr>
                </a:solidFill>
                <a:ea typeface="MS PGothic" pitchFamily="34" charset="-128"/>
              </a:rPr>
              <a:t> Facilities (0.8trn)</a:t>
            </a:r>
            <a:endParaRPr lang="en-US" altLang="ko-KR" sz="1000" dirty="0">
              <a:solidFill>
                <a:schemeClr val="bg1">
                  <a:lumMod val="50000"/>
                </a:schemeClr>
              </a:solidFill>
              <a:ea typeface="MS PGothic" pitchFamily="34" charset="-128"/>
            </a:endParaRPr>
          </a:p>
          <a:p>
            <a:pPr marL="88900" indent="-88900" eaLnBrk="0" latinLnBrk="0" hangingPunct="0">
              <a:lnSpc>
                <a:spcPct val="70000"/>
              </a:lnSpc>
              <a:spcBef>
                <a:spcPct val="20000"/>
              </a:spcBef>
              <a:buFontTx/>
              <a:buNone/>
            </a:pPr>
            <a:r>
              <a:rPr lang="en-US" altLang="ko-KR" sz="1000" dirty="0" smtClean="0">
                <a:solidFill>
                  <a:srgbClr val="FF0000"/>
                </a:solidFill>
                <a:ea typeface="MS PGothic" pitchFamily="34" charset="-128"/>
              </a:rPr>
              <a:t>  </a:t>
            </a:r>
            <a:r>
              <a:rPr lang="en-US" altLang="ko-KR" sz="1000" dirty="0">
                <a:solidFill>
                  <a:schemeClr val="bg1">
                    <a:lumMod val="50000"/>
                  </a:schemeClr>
                </a:solidFill>
                <a:ea typeface="MS PGothic" pitchFamily="34" charset="-128"/>
              </a:rPr>
              <a:t>Ruwais Refinery Pkg #7 </a:t>
            </a:r>
            <a:r>
              <a:rPr lang="en-US" altLang="ko-KR" sz="1000" dirty="0" smtClean="0">
                <a:solidFill>
                  <a:schemeClr val="bg1">
                    <a:lumMod val="50000"/>
                  </a:schemeClr>
                </a:solidFill>
                <a:ea typeface="MS PGothic" pitchFamily="34" charset="-128"/>
              </a:rPr>
              <a:t>(0.6trn)</a:t>
            </a:r>
            <a:endParaRPr lang="en-US" altLang="ko-KR" sz="1000" dirty="0">
              <a:solidFill>
                <a:schemeClr val="bg1">
                  <a:lumMod val="50000"/>
                </a:schemeClr>
              </a:solidFill>
              <a:ea typeface="MS PGothic" pitchFamily="34" charset="-128"/>
            </a:endParaRPr>
          </a:p>
          <a:p>
            <a:pPr marL="88900" indent="-88900" eaLnBrk="0" latinLnBrk="0" hangingPunct="0">
              <a:lnSpc>
                <a:spcPct val="70000"/>
              </a:lnSpc>
              <a:spcBef>
                <a:spcPct val="20000"/>
              </a:spcBef>
              <a:buFontTx/>
              <a:buNone/>
            </a:pPr>
            <a:r>
              <a:rPr lang="en-US" altLang="ko-KR" sz="1000" dirty="0" smtClean="0">
                <a:solidFill>
                  <a:srgbClr val="FF0000"/>
                </a:solidFill>
                <a:ea typeface="MS PGothic" pitchFamily="34" charset="-128"/>
              </a:rPr>
              <a:t>  </a:t>
            </a:r>
            <a:r>
              <a:rPr lang="en-US" altLang="ko-KR" sz="1000" dirty="0" err="1">
                <a:solidFill>
                  <a:schemeClr val="bg1">
                    <a:lumMod val="50000"/>
                  </a:schemeClr>
                </a:solidFill>
                <a:ea typeface="MS PGothic" pitchFamily="34" charset="-128"/>
              </a:rPr>
              <a:t>Ruwais</a:t>
            </a:r>
            <a:r>
              <a:rPr lang="en-US" altLang="ko-KR" sz="1000" dirty="0">
                <a:solidFill>
                  <a:schemeClr val="bg1">
                    <a:lumMod val="50000"/>
                  </a:schemeClr>
                </a:solidFill>
                <a:ea typeface="MS PGothic" pitchFamily="34" charset="-128"/>
              </a:rPr>
              <a:t> Refinery </a:t>
            </a:r>
            <a:r>
              <a:rPr lang="en-US" altLang="ko-KR" sz="1000" dirty="0" err="1">
                <a:solidFill>
                  <a:schemeClr val="bg1">
                    <a:lumMod val="50000"/>
                  </a:schemeClr>
                </a:solidFill>
                <a:ea typeface="MS PGothic" pitchFamily="34" charset="-128"/>
              </a:rPr>
              <a:t>Pkg</a:t>
            </a:r>
            <a:r>
              <a:rPr lang="en-US" altLang="ko-KR" sz="1000" dirty="0">
                <a:solidFill>
                  <a:schemeClr val="bg1">
                    <a:lumMod val="50000"/>
                  </a:schemeClr>
                </a:solidFill>
                <a:ea typeface="MS PGothic" pitchFamily="34" charset="-128"/>
              </a:rPr>
              <a:t> #2 (</a:t>
            </a:r>
            <a:r>
              <a:rPr lang="en-US" altLang="ko-KR" sz="1000" dirty="0" smtClean="0">
                <a:solidFill>
                  <a:schemeClr val="bg1">
                    <a:lumMod val="50000"/>
                  </a:schemeClr>
                </a:solidFill>
                <a:ea typeface="MS PGothic" pitchFamily="34" charset="-128"/>
              </a:rPr>
              <a:t>3.8trn</a:t>
            </a:r>
            <a:r>
              <a:rPr lang="en-US" altLang="ko-KR" sz="1000" dirty="0">
                <a:solidFill>
                  <a:schemeClr val="bg1">
                    <a:lumMod val="50000"/>
                  </a:schemeClr>
                </a:solidFill>
                <a:ea typeface="MS PGothic" pitchFamily="34" charset="-128"/>
              </a:rPr>
              <a:t>) </a:t>
            </a:r>
          </a:p>
          <a:p>
            <a:pPr marL="88900" indent="-88900" eaLnBrk="0" latinLnBrk="0" hangingPunct="0">
              <a:lnSpc>
                <a:spcPct val="70000"/>
              </a:lnSpc>
              <a:spcBef>
                <a:spcPct val="20000"/>
              </a:spcBef>
              <a:buFontTx/>
              <a:buNone/>
            </a:pPr>
            <a:r>
              <a:rPr lang="en-US" altLang="ko-KR" sz="1000" dirty="0" smtClean="0">
                <a:solidFill>
                  <a:srgbClr val="FF0000"/>
                </a:solidFill>
                <a:ea typeface="MS PGothic" pitchFamily="34" charset="-128"/>
              </a:rPr>
              <a:t>  </a:t>
            </a:r>
            <a:r>
              <a:rPr lang="en-US" altLang="ko-KR" sz="1000" dirty="0" smtClean="0">
                <a:solidFill>
                  <a:schemeClr val="bg1">
                    <a:lumMod val="50000"/>
                  </a:schemeClr>
                </a:solidFill>
                <a:ea typeface="MS PGothic" pitchFamily="34" charset="-128"/>
              </a:rPr>
              <a:t>Inter Refinery Pipeline (0.8trn)</a:t>
            </a:r>
          </a:p>
        </p:txBody>
      </p:sp>
      <p:sp>
        <p:nvSpPr>
          <p:cNvPr id="1003" name="Rectangle 564"/>
          <p:cNvSpPr>
            <a:spLocks noChangeArrowheads="1"/>
          </p:cNvSpPr>
          <p:nvPr/>
        </p:nvSpPr>
        <p:spPr bwMode="auto">
          <a:xfrm>
            <a:off x="749300" y="4030663"/>
            <a:ext cx="68263" cy="68262"/>
          </a:xfrm>
          <a:prstGeom prst="rect">
            <a:avLst/>
          </a:prstGeom>
          <a:solidFill>
            <a:srgbClr val="FF0000"/>
          </a:solidFill>
          <a:ln w="8001" algn="ctr">
            <a:noFill/>
            <a:miter lim="800000"/>
            <a:headEnd/>
            <a:tailEnd/>
          </a:ln>
        </p:spPr>
        <p:txBody>
          <a:bodyPr wrap="none" anchor="ctr"/>
          <a:lstStyle/>
          <a:p>
            <a:endParaRPr lang="ko-KR" altLang="en-US"/>
          </a:p>
        </p:txBody>
      </p:sp>
      <p:sp>
        <p:nvSpPr>
          <p:cNvPr id="1004" name="Rectangle 565"/>
          <p:cNvSpPr>
            <a:spLocks noChangeArrowheads="1"/>
          </p:cNvSpPr>
          <p:nvPr/>
        </p:nvSpPr>
        <p:spPr bwMode="auto">
          <a:xfrm>
            <a:off x="254801" y="4805430"/>
            <a:ext cx="68262" cy="68263"/>
          </a:xfrm>
          <a:prstGeom prst="rect">
            <a:avLst/>
          </a:prstGeom>
          <a:solidFill>
            <a:srgbClr val="FF0000"/>
          </a:solidFill>
          <a:ln w="8001" algn="ctr">
            <a:noFill/>
            <a:miter lim="800000"/>
            <a:headEnd/>
            <a:tailEnd/>
          </a:ln>
        </p:spPr>
        <p:txBody>
          <a:bodyPr wrap="none" anchor="ctr"/>
          <a:lstStyle/>
          <a:p>
            <a:endParaRPr lang="ko-KR" altLang="en-US"/>
          </a:p>
        </p:txBody>
      </p:sp>
      <p:sp>
        <p:nvSpPr>
          <p:cNvPr id="1005" name="Rectangle 566"/>
          <p:cNvSpPr>
            <a:spLocks noChangeArrowheads="1"/>
          </p:cNvSpPr>
          <p:nvPr/>
        </p:nvSpPr>
        <p:spPr bwMode="auto">
          <a:xfrm>
            <a:off x="749300" y="4181475"/>
            <a:ext cx="68263" cy="68263"/>
          </a:xfrm>
          <a:prstGeom prst="rect">
            <a:avLst/>
          </a:prstGeom>
          <a:solidFill>
            <a:srgbClr val="CCCC00"/>
          </a:solidFill>
          <a:ln w="9525" algn="ctr">
            <a:noFill/>
            <a:miter lim="800000"/>
            <a:headEnd/>
            <a:tailEnd/>
          </a:ln>
        </p:spPr>
        <p:txBody>
          <a:bodyPr wrap="none" anchor="ctr" anchorCtr="1"/>
          <a:lstStyle/>
          <a:p>
            <a:endParaRPr lang="ko-KR" altLang="en-US"/>
          </a:p>
        </p:txBody>
      </p:sp>
      <p:sp>
        <p:nvSpPr>
          <p:cNvPr id="1006" name="Rectangle 567"/>
          <p:cNvSpPr>
            <a:spLocks noChangeArrowheads="1"/>
          </p:cNvSpPr>
          <p:nvPr/>
        </p:nvSpPr>
        <p:spPr bwMode="auto">
          <a:xfrm>
            <a:off x="254801" y="4943543"/>
            <a:ext cx="68262" cy="66675"/>
          </a:xfrm>
          <a:prstGeom prst="rect">
            <a:avLst/>
          </a:prstGeom>
          <a:solidFill>
            <a:srgbClr val="0033CC"/>
          </a:solidFill>
          <a:ln w="8001" algn="ctr">
            <a:noFill/>
            <a:miter lim="800000"/>
            <a:headEnd/>
            <a:tailEnd/>
          </a:ln>
        </p:spPr>
        <p:txBody>
          <a:bodyPr wrap="none" anchor="ctr" anchorCtr="1"/>
          <a:lstStyle/>
          <a:p>
            <a:endParaRPr lang="ko-KR" altLang="en-US"/>
          </a:p>
        </p:txBody>
      </p:sp>
      <p:sp>
        <p:nvSpPr>
          <p:cNvPr id="1007" name="Rectangle 569"/>
          <p:cNvSpPr>
            <a:spLocks noChangeArrowheads="1"/>
          </p:cNvSpPr>
          <p:nvPr/>
        </p:nvSpPr>
        <p:spPr bwMode="auto">
          <a:xfrm>
            <a:off x="1101501" y="6575424"/>
            <a:ext cx="68263" cy="68262"/>
          </a:xfrm>
          <a:prstGeom prst="rect">
            <a:avLst/>
          </a:prstGeom>
          <a:solidFill>
            <a:srgbClr val="FF9900"/>
          </a:solidFill>
          <a:ln w="9525" algn="ctr">
            <a:noFill/>
            <a:miter lim="800000"/>
            <a:headEnd/>
            <a:tailEnd/>
          </a:ln>
        </p:spPr>
        <p:txBody>
          <a:bodyPr wrap="none" anchor="ctr" anchorCtr="1"/>
          <a:lstStyle/>
          <a:p>
            <a:endParaRPr lang="ko-KR" altLang="en-US"/>
          </a:p>
        </p:txBody>
      </p:sp>
      <p:sp>
        <p:nvSpPr>
          <p:cNvPr id="1010" name="Rectangle 573"/>
          <p:cNvSpPr>
            <a:spLocks noChangeArrowheads="1"/>
          </p:cNvSpPr>
          <p:nvPr/>
        </p:nvSpPr>
        <p:spPr bwMode="auto">
          <a:xfrm>
            <a:off x="5130671" y="5442739"/>
            <a:ext cx="68262" cy="66675"/>
          </a:xfrm>
          <a:prstGeom prst="rect">
            <a:avLst/>
          </a:prstGeom>
          <a:solidFill>
            <a:srgbClr val="FF0000"/>
          </a:solidFill>
          <a:ln w="8001" algn="ctr">
            <a:noFill/>
            <a:miter lim="800000"/>
            <a:headEnd/>
            <a:tailEnd/>
          </a:ln>
        </p:spPr>
        <p:txBody>
          <a:bodyPr wrap="none" anchor="ctr"/>
          <a:lstStyle/>
          <a:p>
            <a:endParaRPr lang="ko-KR" altLang="en-US"/>
          </a:p>
        </p:txBody>
      </p:sp>
      <p:sp>
        <p:nvSpPr>
          <p:cNvPr id="1011" name="Rectangle 574"/>
          <p:cNvSpPr>
            <a:spLocks noChangeArrowheads="1"/>
          </p:cNvSpPr>
          <p:nvPr/>
        </p:nvSpPr>
        <p:spPr bwMode="auto">
          <a:xfrm>
            <a:off x="5130670" y="5137943"/>
            <a:ext cx="68263" cy="68263"/>
          </a:xfrm>
          <a:prstGeom prst="rect">
            <a:avLst/>
          </a:prstGeom>
          <a:solidFill>
            <a:srgbClr val="008000"/>
          </a:solidFill>
          <a:ln w="8001" algn="ctr">
            <a:noFill/>
            <a:miter lim="800000"/>
            <a:headEnd/>
            <a:tailEnd/>
          </a:ln>
        </p:spPr>
        <p:txBody>
          <a:bodyPr wrap="none" anchor="ctr"/>
          <a:lstStyle/>
          <a:p>
            <a:endParaRPr lang="ko-KR" altLang="en-US"/>
          </a:p>
        </p:txBody>
      </p:sp>
      <p:sp>
        <p:nvSpPr>
          <p:cNvPr id="1012" name="Rectangle 575"/>
          <p:cNvSpPr>
            <a:spLocks noChangeArrowheads="1"/>
          </p:cNvSpPr>
          <p:nvPr/>
        </p:nvSpPr>
        <p:spPr bwMode="auto">
          <a:xfrm>
            <a:off x="5130670" y="5291135"/>
            <a:ext cx="68263" cy="66675"/>
          </a:xfrm>
          <a:prstGeom prst="rect">
            <a:avLst/>
          </a:prstGeom>
          <a:solidFill>
            <a:srgbClr val="CCCC00"/>
          </a:solidFill>
          <a:ln w="9525" algn="ctr">
            <a:noFill/>
            <a:miter lim="800000"/>
            <a:headEnd/>
            <a:tailEnd/>
          </a:ln>
        </p:spPr>
        <p:txBody>
          <a:bodyPr wrap="none" anchor="ctr" anchorCtr="1"/>
          <a:lstStyle/>
          <a:p>
            <a:endParaRPr lang="ko-KR" altLang="en-US"/>
          </a:p>
        </p:txBody>
      </p:sp>
      <p:sp>
        <p:nvSpPr>
          <p:cNvPr id="1013" name="Rectangle 576"/>
          <p:cNvSpPr>
            <a:spLocks noChangeArrowheads="1"/>
          </p:cNvSpPr>
          <p:nvPr/>
        </p:nvSpPr>
        <p:spPr bwMode="auto">
          <a:xfrm>
            <a:off x="7680325" y="6313488"/>
            <a:ext cx="69850" cy="68262"/>
          </a:xfrm>
          <a:prstGeom prst="rect">
            <a:avLst/>
          </a:prstGeom>
          <a:solidFill>
            <a:srgbClr val="CCCC00"/>
          </a:solidFill>
          <a:ln w="9525" algn="ctr">
            <a:noFill/>
            <a:miter lim="800000"/>
            <a:headEnd/>
            <a:tailEnd/>
          </a:ln>
        </p:spPr>
        <p:txBody>
          <a:bodyPr wrap="none" anchor="ctr" anchorCtr="1"/>
          <a:lstStyle/>
          <a:p>
            <a:endParaRPr lang="ko-KR" altLang="en-US"/>
          </a:p>
        </p:txBody>
      </p:sp>
      <p:sp>
        <p:nvSpPr>
          <p:cNvPr id="1014" name="Freeform 160"/>
          <p:cNvSpPr>
            <a:spLocks/>
          </p:cNvSpPr>
          <p:nvPr/>
        </p:nvSpPr>
        <p:spPr bwMode="auto">
          <a:xfrm flipH="1">
            <a:off x="4730750" y="3808413"/>
            <a:ext cx="3582988" cy="2173287"/>
          </a:xfrm>
          <a:custGeom>
            <a:avLst/>
            <a:gdLst>
              <a:gd name="T0" fmla="*/ 2147483647 w 1248"/>
              <a:gd name="T1" fmla="*/ 0 h 1104"/>
              <a:gd name="T2" fmla="*/ 2147483647 w 1248"/>
              <a:gd name="T3" fmla="*/ 2147483647 h 1104"/>
              <a:gd name="T4" fmla="*/ 0 w 1248"/>
              <a:gd name="T5" fmla="*/ 2147483647 h 1104"/>
              <a:gd name="T6" fmla="*/ 0 60000 65536"/>
              <a:gd name="T7" fmla="*/ 0 60000 65536"/>
              <a:gd name="T8" fmla="*/ 0 60000 65536"/>
              <a:gd name="T9" fmla="*/ 0 w 1248"/>
              <a:gd name="T10" fmla="*/ 0 h 1104"/>
              <a:gd name="T11" fmla="*/ 1248 w 1248"/>
              <a:gd name="T12" fmla="*/ 1104 h 1104"/>
            </a:gdLst>
            <a:ahLst/>
            <a:cxnLst>
              <a:cxn ang="T6">
                <a:pos x="T0" y="T1"/>
              </a:cxn>
              <a:cxn ang="T7">
                <a:pos x="T2" y="T3"/>
              </a:cxn>
              <a:cxn ang="T8">
                <a:pos x="T4" y="T5"/>
              </a:cxn>
            </a:cxnLst>
            <a:rect l="T9" t="T10" r="T11" b="T12"/>
            <a:pathLst>
              <a:path w="1248" h="1104">
                <a:moveTo>
                  <a:pt x="1248" y="0"/>
                </a:moveTo>
                <a:lnTo>
                  <a:pt x="1248" y="1104"/>
                </a:lnTo>
                <a:lnTo>
                  <a:pt x="0" y="1104"/>
                </a:lnTo>
              </a:path>
            </a:pathLst>
          </a:custGeom>
          <a:noFill/>
          <a:ln w="3175">
            <a:solidFill>
              <a:schemeClr val="tx1"/>
            </a:solidFill>
            <a:round/>
            <a:headEnd type="none" w="sm" len="sm"/>
            <a:tailEnd type="none" w="sm" len="sm"/>
          </a:ln>
        </p:spPr>
        <p:txBody>
          <a:bodyPr/>
          <a:lstStyle/>
          <a:p>
            <a:endParaRPr lang="ko-KR" altLang="en-US"/>
          </a:p>
        </p:txBody>
      </p:sp>
      <p:sp>
        <p:nvSpPr>
          <p:cNvPr id="1015" name="Rectangle 159"/>
          <p:cNvSpPr>
            <a:spLocks noChangeArrowheads="1"/>
          </p:cNvSpPr>
          <p:nvPr/>
        </p:nvSpPr>
        <p:spPr bwMode="auto">
          <a:xfrm>
            <a:off x="7708900" y="5759450"/>
            <a:ext cx="1911350" cy="840872"/>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90000"/>
              </a:lnSpc>
              <a:buFontTx/>
              <a:buNone/>
            </a:pPr>
            <a:r>
              <a:rPr lang="en-US" altLang="ko-KR" dirty="0">
                <a:solidFill>
                  <a:schemeClr val="tx1"/>
                </a:solidFill>
                <a:ea typeface="굴림" pitchFamily="50" charset="-127"/>
              </a:rPr>
              <a:t>Qatar</a:t>
            </a:r>
          </a:p>
          <a:p>
            <a:pPr marL="88900" indent="-88900" eaLnBrk="0" latinLnBrk="0" hangingPunct="0">
              <a:lnSpc>
                <a:spcPct val="90000"/>
              </a:lnSpc>
              <a:buFontTx/>
              <a:buNone/>
            </a:pPr>
            <a:r>
              <a:rPr lang="en-US" altLang="ko-KR" sz="1000" dirty="0" smtClean="0">
                <a:solidFill>
                  <a:schemeClr val="bg1">
                    <a:lumMod val="50000"/>
                  </a:schemeClr>
                </a:solidFill>
                <a:ea typeface="MS PGothic" pitchFamily="34" charset="-128"/>
              </a:rPr>
              <a:t>Doha Metro (0.6trn)</a:t>
            </a:r>
          </a:p>
          <a:p>
            <a:pPr marL="88900" indent="-88900" eaLnBrk="0" latinLnBrk="0" hangingPunct="0">
              <a:lnSpc>
                <a:spcPct val="90000"/>
              </a:lnSpc>
              <a:buFontTx/>
              <a:buNone/>
            </a:pPr>
            <a:r>
              <a:rPr lang="en-US" altLang="ko-KR" sz="1000" dirty="0" smtClean="0">
                <a:solidFill>
                  <a:schemeClr val="bg2"/>
                </a:solidFill>
                <a:ea typeface="MS PGothic" pitchFamily="34" charset="-128"/>
              </a:rPr>
              <a:t>NODCO </a:t>
            </a:r>
            <a:r>
              <a:rPr lang="en-US" altLang="ko-KR" sz="1000" dirty="0">
                <a:solidFill>
                  <a:schemeClr val="bg2"/>
                </a:solidFill>
                <a:ea typeface="MS PGothic" pitchFamily="34" charset="-128"/>
              </a:rPr>
              <a:t>Refinery</a:t>
            </a:r>
          </a:p>
          <a:p>
            <a:pPr marL="88900" indent="-88900" eaLnBrk="0" latinLnBrk="0" hangingPunct="0">
              <a:lnSpc>
                <a:spcPct val="90000"/>
              </a:lnSpc>
              <a:buFontTx/>
              <a:buNone/>
            </a:pPr>
            <a:r>
              <a:rPr lang="en-US" altLang="ko-KR" sz="1000" dirty="0">
                <a:solidFill>
                  <a:schemeClr val="bg2"/>
                </a:solidFill>
                <a:ea typeface="MS PGothic" pitchFamily="34" charset="-128"/>
              </a:rPr>
              <a:t>QP LAB</a:t>
            </a:r>
          </a:p>
          <a:p>
            <a:pPr marL="88900" indent="-88900" eaLnBrk="0" latinLnBrk="0" hangingPunct="0">
              <a:lnSpc>
                <a:spcPct val="90000"/>
              </a:lnSpc>
              <a:buFontTx/>
              <a:buNone/>
            </a:pPr>
            <a:r>
              <a:rPr lang="en-US" altLang="ko-KR" sz="1000" dirty="0" err="1">
                <a:solidFill>
                  <a:schemeClr val="bg2"/>
                </a:solidFill>
                <a:ea typeface="MS PGothic" pitchFamily="34" charset="-128"/>
              </a:rPr>
              <a:t>Ras</a:t>
            </a:r>
            <a:r>
              <a:rPr lang="en-US" altLang="ko-KR" sz="1000" dirty="0">
                <a:solidFill>
                  <a:schemeClr val="bg2"/>
                </a:solidFill>
                <a:ea typeface="MS PGothic" pitchFamily="34" charset="-128"/>
              </a:rPr>
              <a:t> </a:t>
            </a:r>
            <a:r>
              <a:rPr lang="en-US" altLang="ko-KR" sz="1000" dirty="0" err="1">
                <a:solidFill>
                  <a:schemeClr val="bg2"/>
                </a:solidFill>
                <a:ea typeface="MS PGothic" pitchFamily="34" charset="-128"/>
              </a:rPr>
              <a:t>Laffan</a:t>
            </a:r>
            <a:r>
              <a:rPr lang="en-US" altLang="ko-KR" sz="1000" dirty="0">
                <a:solidFill>
                  <a:schemeClr val="bg2"/>
                </a:solidFill>
                <a:ea typeface="MS PGothic" pitchFamily="34" charset="-128"/>
              </a:rPr>
              <a:t> Refinery</a:t>
            </a:r>
            <a:endParaRPr lang="en-US" altLang="ja-JP" sz="1000" dirty="0">
              <a:solidFill>
                <a:schemeClr val="bg2"/>
              </a:solidFill>
              <a:ea typeface="MS PGothic" pitchFamily="34" charset="-128"/>
            </a:endParaRPr>
          </a:p>
        </p:txBody>
      </p:sp>
      <p:sp>
        <p:nvSpPr>
          <p:cNvPr id="1016" name="Rectangle 579"/>
          <p:cNvSpPr>
            <a:spLocks noChangeArrowheads="1"/>
          </p:cNvSpPr>
          <p:nvPr/>
        </p:nvSpPr>
        <p:spPr bwMode="auto">
          <a:xfrm>
            <a:off x="7680325" y="6192838"/>
            <a:ext cx="69850" cy="68262"/>
          </a:xfrm>
          <a:prstGeom prst="rect">
            <a:avLst/>
          </a:prstGeom>
          <a:solidFill>
            <a:srgbClr val="FF0000"/>
          </a:solidFill>
          <a:ln w="8001" algn="ctr">
            <a:noFill/>
            <a:miter lim="800000"/>
            <a:headEnd/>
            <a:tailEnd/>
          </a:ln>
        </p:spPr>
        <p:txBody>
          <a:bodyPr wrap="none" anchor="ctr"/>
          <a:lstStyle/>
          <a:p>
            <a:endParaRPr lang="ko-KR" altLang="en-US"/>
          </a:p>
        </p:txBody>
      </p:sp>
      <p:sp>
        <p:nvSpPr>
          <p:cNvPr id="1017" name="Rectangle 580"/>
          <p:cNvSpPr>
            <a:spLocks noChangeArrowheads="1"/>
          </p:cNvSpPr>
          <p:nvPr/>
        </p:nvSpPr>
        <p:spPr bwMode="auto">
          <a:xfrm>
            <a:off x="7680325" y="6465888"/>
            <a:ext cx="69850" cy="68262"/>
          </a:xfrm>
          <a:prstGeom prst="rect">
            <a:avLst/>
          </a:prstGeom>
          <a:solidFill>
            <a:srgbClr val="FF0000"/>
          </a:solidFill>
          <a:ln w="8001" algn="ctr">
            <a:noFill/>
            <a:miter lim="800000"/>
            <a:headEnd/>
            <a:tailEnd/>
          </a:ln>
        </p:spPr>
        <p:txBody>
          <a:bodyPr wrap="none" anchor="ctr"/>
          <a:lstStyle/>
          <a:p>
            <a:endParaRPr lang="ko-KR" altLang="en-US"/>
          </a:p>
        </p:txBody>
      </p:sp>
      <p:sp>
        <p:nvSpPr>
          <p:cNvPr id="1018" name="Freeform 148"/>
          <p:cNvSpPr>
            <a:spLocks/>
          </p:cNvSpPr>
          <p:nvPr/>
        </p:nvSpPr>
        <p:spPr bwMode="auto">
          <a:xfrm flipV="1">
            <a:off x="5911850" y="3500432"/>
            <a:ext cx="2405063" cy="45719"/>
          </a:xfrm>
          <a:custGeom>
            <a:avLst/>
            <a:gdLst>
              <a:gd name="T0" fmla="*/ 0 w 2160"/>
              <a:gd name="T1" fmla="*/ 2147483647 h 1152"/>
              <a:gd name="T2" fmla="*/ 0 w 2160"/>
              <a:gd name="T3" fmla="*/ 0 h 1152"/>
              <a:gd name="T4" fmla="*/ 2147483647 w 2160"/>
              <a:gd name="T5" fmla="*/ 0 h 1152"/>
              <a:gd name="T6" fmla="*/ 0 60000 65536"/>
              <a:gd name="T7" fmla="*/ 0 60000 65536"/>
              <a:gd name="T8" fmla="*/ 0 60000 65536"/>
              <a:gd name="T9" fmla="*/ 0 w 2160"/>
              <a:gd name="T10" fmla="*/ 0 h 1152"/>
              <a:gd name="T11" fmla="*/ 2160 w 2160"/>
              <a:gd name="T12" fmla="*/ 1152 h 1152"/>
            </a:gdLst>
            <a:ahLst/>
            <a:cxnLst>
              <a:cxn ang="T6">
                <a:pos x="T0" y="T1"/>
              </a:cxn>
              <a:cxn ang="T7">
                <a:pos x="T2" y="T3"/>
              </a:cxn>
              <a:cxn ang="T8">
                <a:pos x="T4" y="T5"/>
              </a:cxn>
            </a:cxnLst>
            <a:rect l="T9" t="T10" r="T11" b="T12"/>
            <a:pathLst>
              <a:path w="2160" h="1152">
                <a:moveTo>
                  <a:pt x="0" y="1152"/>
                </a:moveTo>
                <a:lnTo>
                  <a:pt x="0" y="0"/>
                </a:lnTo>
                <a:lnTo>
                  <a:pt x="2160" y="0"/>
                </a:lnTo>
              </a:path>
            </a:pathLst>
          </a:custGeom>
          <a:noFill/>
          <a:ln w="3175">
            <a:solidFill>
              <a:schemeClr val="tx1"/>
            </a:solidFill>
            <a:round/>
            <a:headEnd type="none" w="sm" len="sm"/>
            <a:tailEnd type="none" w="sm" len="sm"/>
          </a:ln>
        </p:spPr>
        <p:txBody>
          <a:bodyPr/>
          <a:lstStyle/>
          <a:p>
            <a:endParaRPr lang="ko-KR" altLang="en-US"/>
          </a:p>
        </p:txBody>
      </p:sp>
      <p:sp>
        <p:nvSpPr>
          <p:cNvPr id="1019" name="Rectangle 125"/>
          <p:cNvSpPr>
            <a:spLocks noChangeArrowheads="1"/>
          </p:cNvSpPr>
          <p:nvPr/>
        </p:nvSpPr>
        <p:spPr bwMode="auto">
          <a:xfrm>
            <a:off x="7593013" y="3338190"/>
            <a:ext cx="2311400" cy="403225"/>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ko-KR" dirty="0">
                <a:solidFill>
                  <a:schemeClr val="tx1"/>
                </a:solidFill>
                <a:ea typeface="굴림" pitchFamily="50" charset="-127"/>
              </a:rPr>
              <a:t>China</a:t>
            </a:r>
            <a:endParaRPr lang="en-US" altLang="ko-KR" sz="1000" dirty="0">
              <a:solidFill>
                <a:srgbClr val="FF0000"/>
              </a:solidFill>
              <a:ea typeface="굴림" pitchFamily="50" charset="-127"/>
            </a:endParaRPr>
          </a:p>
          <a:p>
            <a:pPr marL="88900" indent="-88900" eaLnBrk="0" latinLnBrk="0" hangingPunct="0">
              <a:lnSpc>
                <a:spcPct val="55000"/>
              </a:lnSpc>
              <a:spcBef>
                <a:spcPct val="30000"/>
              </a:spcBef>
              <a:buFontTx/>
              <a:buNone/>
            </a:pPr>
            <a:r>
              <a:rPr lang="en-US" altLang="ko-KR" sz="1000" dirty="0">
                <a:solidFill>
                  <a:schemeClr val="bg2"/>
                </a:solidFill>
                <a:ea typeface="MS PGothic" pitchFamily="34" charset="-128"/>
              </a:rPr>
              <a:t>Lidong Aromatics</a:t>
            </a:r>
            <a:endParaRPr lang="en-US" altLang="ko-KR" sz="1000" dirty="0">
              <a:solidFill>
                <a:schemeClr val="bg2"/>
              </a:solidFill>
              <a:ea typeface="굴림" pitchFamily="50" charset="-127"/>
            </a:endParaRPr>
          </a:p>
        </p:txBody>
      </p:sp>
      <p:sp>
        <p:nvSpPr>
          <p:cNvPr id="1020" name="Rectangle 589"/>
          <p:cNvSpPr>
            <a:spLocks noChangeArrowheads="1"/>
          </p:cNvSpPr>
          <p:nvPr/>
        </p:nvSpPr>
        <p:spPr bwMode="auto">
          <a:xfrm>
            <a:off x="8108950" y="4286871"/>
            <a:ext cx="69850" cy="68263"/>
          </a:xfrm>
          <a:prstGeom prst="rect">
            <a:avLst/>
          </a:prstGeom>
          <a:solidFill>
            <a:srgbClr val="FF9900"/>
          </a:solidFill>
          <a:ln w="9525" algn="ctr">
            <a:noFill/>
            <a:miter lim="800000"/>
            <a:headEnd/>
            <a:tailEnd/>
          </a:ln>
        </p:spPr>
        <p:txBody>
          <a:bodyPr wrap="none" anchor="ctr" anchorCtr="1"/>
          <a:lstStyle/>
          <a:p>
            <a:endParaRPr lang="ko-KR" altLang="en-US"/>
          </a:p>
        </p:txBody>
      </p:sp>
      <p:sp>
        <p:nvSpPr>
          <p:cNvPr id="1021" name="Freeform 160"/>
          <p:cNvSpPr>
            <a:spLocks/>
          </p:cNvSpPr>
          <p:nvPr/>
        </p:nvSpPr>
        <p:spPr bwMode="auto">
          <a:xfrm flipH="1">
            <a:off x="5778500" y="4229100"/>
            <a:ext cx="3856038" cy="395288"/>
          </a:xfrm>
          <a:custGeom>
            <a:avLst/>
            <a:gdLst>
              <a:gd name="T0" fmla="*/ 2147483647 w 1248"/>
              <a:gd name="T1" fmla="*/ 0 h 1104"/>
              <a:gd name="T2" fmla="*/ 2147483647 w 1248"/>
              <a:gd name="T3" fmla="*/ 2147483647 h 1104"/>
              <a:gd name="T4" fmla="*/ 0 w 1248"/>
              <a:gd name="T5" fmla="*/ 2147483647 h 1104"/>
              <a:gd name="T6" fmla="*/ 0 60000 65536"/>
              <a:gd name="T7" fmla="*/ 0 60000 65536"/>
              <a:gd name="T8" fmla="*/ 0 60000 65536"/>
              <a:gd name="T9" fmla="*/ 0 w 1248"/>
              <a:gd name="T10" fmla="*/ 0 h 1104"/>
              <a:gd name="T11" fmla="*/ 1248 w 1248"/>
              <a:gd name="T12" fmla="*/ 1104 h 1104"/>
            </a:gdLst>
            <a:ahLst/>
            <a:cxnLst>
              <a:cxn ang="T6">
                <a:pos x="T0" y="T1"/>
              </a:cxn>
              <a:cxn ang="T7">
                <a:pos x="T2" y="T3"/>
              </a:cxn>
              <a:cxn ang="T8">
                <a:pos x="T4" y="T5"/>
              </a:cxn>
            </a:cxnLst>
            <a:rect l="T9" t="T10" r="T11" b="T12"/>
            <a:pathLst>
              <a:path w="1248" h="1104">
                <a:moveTo>
                  <a:pt x="1248" y="0"/>
                </a:moveTo>
                <a:lnTo>
                  <a:pt x="1248" y="1104"/>
                </a:lnTo>
                <a:lnTo>
                  <a:pt x="0" y="1104"/>
                </a:lnTo>
              </a:path>
            </a:pathLst>
          </a:custGeom>
          <a:noFill/>
          <a:ln w="3175">
            <a:solidFill>
              <a:schemeClr val="tx1"/>
            </a:solidFill>
            <a:round/>
            <a:headEnd type="none" w="sm" len="sm"/>
            <a:tailEnd type="none" w="sm" len="sm"/>
          </a:ln>
        </p:spPr>
        <p:txBody>
          <a:bodyPr/>
          <a:lstStyle/>
          <a:p>
            <a:endParaRPr lang="ko-KR" altLang="en-US"/>
          </a:p>
        </p:txBody>
      </p:sp>
      <p:sp>
        <p:nvSpPr>
          <p:cNvPr id="1022" name="Rectangle 135"/>
          <p:cNvSpPr>
            <a:spLocks noChangeArrowheads="1"/>
          </p:cNvSpPr>
          <p:nvPr/>
        </p:nvSpPr>
        <p:spPr bwMode="auto">
          <a:xfrm>
            <a:off x="6923900" y="4419524"/>
            <a:ext cx="2956549" cy="1444627"/>
          </a:xfrm>
          <a:prstGeom prst="rect">
            <a:avLst/>
          </a:prstGeom>
          <a:noFill/>
          <a:ln w="9525">
            <a:noFill/>
            <a:miter lim="800000"/>
            <a:headEnd/>
            <a:tailEnd/>
          </a:ln>
        </p:spPr>
        <p:txBody>
          <a:bodyPr wrap="square" lIns="92075" tIns="46038" rIns="92075" bIns="46038">
            <a:spAutoFit/>
          </a:bodyPr>
          <a:lstStyle/>
          <a:p>
            <a:pPr marL="88900" indent="-88900" eaLnBrk="0" latinLnBrk="0" hangingPunct="0">
              <a:lnSpc>
                <a:spcPct val="75000"/>
              </a:lnSpc>
              <a:buFontTx/>
              <a:buNone/>
            </a:pPr>
            <a:r>
              <a:rPr lang="en-US" altLang="ko-KR" dirty="0" smtClean="0">
                <a:solidFill>
                  <a:schemeClr val="tx1"/>
                </a:solidFill>
                <a:ea typeface="굴림" pitchFamily="50" charset="-127"/>
              </a:rPr>
              <a:t>Singapore</a:t>
            </a:r>
            <a:endParaRPr lang="en-US" altLang="ko-KR" dirty="0">
              <a:solidFill>
                <a:schemeClr val="tx1"/>
              </a:solidFill>
              <a:ea typeface="굴림" pitchFamily="50" charset="-127"/>
            </a:endParaRPr>
          </a:p>
          <a:p>
            <a:pPr marL="88900" indent="-88900" eaLnBrk="0" latinLnBrk="0" hangingPunct="0">
              <a:lnSpc>
                <a:spcPts val="800"/>
              </a:lnSpc>
              <a:spcBef>
                <a:spcPct val="30000"/>
              </a:spcBef>
              <a:buFontTx/>
              <a:buNone/>
            </a:pPr>
            <a:r>
              <a:rPr lang="en-US" altLang="ko-KR" sz="1000" dirty="0">
                <a:solidFill>
                  <a:srgbClr val="FF0000"/>
                </a:solidFill>
                <a:ea typeface="굴림" pitchFamily="50" charset="-127"/>
              </a:rPr>
              <a:t>ITTC Project </a:t>
            </a:r>
            <a:r>
              <a:rPr lang="en-US" altLang="ko-KR" sz="1000" dirty="0" smtClean="0">
                <a:solidFill>
                  <a:srgbClr val="FF0000"/>
                </a:solidFill>
                <a:ea typeface="굴림" pitchFamily="50" charset="-127"/>
              </a:rPr>
              <a:t>(0.6trn)</a:t>
            </a:r>
            <a:endParaRPr lang="en-US" altLang="ko-KR" sz="1000" dirty="0">
              <a:solidFill>
                <a:srgbClr val="FF0000"/>
              </a:solidFill>
              <a:ea typeface="굴림" pitchFamily="50" charset="-127"/>
            </a:endParaRPr>
          </a:p>
          <a:p>
            <a:pPr marL="88900" indent="-88900" eaLnBrk="0" latinLnBrk="0" hangingPunct="0">
              <a:lnSpc>
                <a:spcPts val="800"/>
              </a:lnSpc>
              <a:spcBef>
                <a:spcPct val="30000"/>
              </a:spcBef>
              <a:buFontTx/>
              <a:buNone/>
            </a:pPr>
            <a:r>
              <a:rPr lang="en-US" altLang="ko-KR" sz="1000" dirty="0">
                <a:solidFill>
                  <a:srgbClr val="FF0000"/>
                </a:solidFill>
                <a:ea typeface="굴림" pitchFamily="50" charset="-127"/>
              </a:rPr>
              <a:t>North-South Corridor N101 (0.5trn)</a:t>
            </a:r>
          </a:p>
          <a:p>
            <a:pPr marL="88900" indent="-88900" eaLnBrk="0" latinLnBrk="0" hangingPunct="0">
              <a:lnSpc>
                <a:spcPts val="800"/>
              </a:lnSpc>
              <a:spcBef>
                <a:spcPct val="30000"/>
              </a:spcBef>
              <a:buFontTx/>
              <a:buNone/>
            </a:pPr>
            <a:r>
              <a:rPr lang="en-US" altLang="ko-KR" sz="1000" dirty="0" smtClean="0">
                <a:solidFill>
                  <a:schemeClr val="bg1">
                    <a:lumMod val="50000"/>
                  </a:schemeClr>
                </a:solidFill>
                <a:ea typeface="굴림" pitchFamily="50" charset="-127"/>
              </a:rPr>
              <a:t>C-913 </a:t>
            </a:r>
            <a:r>
              <a:rPr lang="en-US" altLang="ko-KR" sz="1000" dirty="0">
                <a:solidFill>
                  <a:schemeClr val="bg1">
                    <a:lumMod val="50000"/>
                  </a:schemeClr>
                </a:solidFill>
                <a:ea typeface="굴림" pitchFamily="50" charset="-127"/>
              </a:rPr>
              <a:t>(Subway) (0.3trn)</a:t>
            </a:r>
          </a:p>
          <a:p>
            <a:pPr marL="88900" indent="-88900" eaLnBrk="0" latinLnBrk="0" hangingPunct="0">
              <a:lnSpc>
                <a:spcPts val="800"/>
              </a:lnSpc>
              <a:spcBef>
                <a:spcPct val="30000"/>
              </a:spcBef>
            </a:pPr>
            <a:r>
              <a:rPr lang="en-US" altLang="ko-KR" sz="1000" dirty="0" smtClean="0">
                <a:solidFill>
                  <a:srgbClr val="FF0000"/>
                </a:solidFill>
                <a:ea typeface="굴림" pitchFamily="50" charset="-127"/>
              </a:rPr>
              <a:t>Thomson Line 203 (0.2trn)</a:t>
            </a:r>
          </a:p>
          <a:p>
            <a:pPr marL="88900" indent="-88900" eaLnBrk="0" latinLnBrk="0" hangingPunct="0">
              <a:lnSpc>
                <a:spcPts val="800"/>
              </a:lnSpc>
              <a:spcBef>
                <a:spcPct val="30000"/>
              </a:spcBef>
            </a:pPr>
            <a:r>
              <a:rPr lang="en-US" altLang="ko-KR" sz="1000" dirty="0">
                <a:solidFill>
                  <a:schemeClr val="bg1">
                    <a:lumMod val="50000"/>
                  </a:schemeClr>
                </a:solidFill>
                <a:ea typeface="굴림" pitchFamily="50" charset="-127"/>
              </a:rPr>
              <a:t>T3008 Advanced Work </a:t>
            </a:r>
            <a:r>
              <a:rPr lang="en-US" altLang="ko-KR" sz="1000" dirty="0" smtClean="0">
                <a:solidFill>
                  <a:schemeClr val="bg1">
                    <a:lumMod val="50000"/>
                  </a:schemeClr>
                </a:solidFill>
                <a:ea typeface="굴림" pitchFamily="50" charset="-127"/>
              </a:rPr>
              <a:t>Depot (0.4trn)</a:t>
            </a:r>
          </a:p>
          <a:p>
            <a:pPr marL="88900" indent="-88900" eaLnBrk="0" latinLnBrk="0" hangingPunct="0">
              <a:lnSpc>
                <a:spcPts val="800"/>
              </a:lnSpc>
              <a:spcBef>
                <a:spcPct val="30000"/>
              </a:spcBef>
              <a:buFontTx/>
              <a:buNone/>
            </a:pPr>
            <a:r>
              <a:rPr lang="en-US" altLang="ko-KR" sz="1000" dirty="0">
                <a:solidFill>
                  <a:srgbClr val="FF0000"/>
                </a:solidFill>
                <a:ea typeface="굴림" pitchFamily="50" charset="-127"/>
              </a:rPr>
              <a:t>Thomson-East Coast Line </a:t>
            </a:r>
            <a:r>
              <a:rPr lang="en-US" altLang="ko-KR" sz="1000" dirty="0" smtClean="0">
                <a:solidFill>
                  <a:srgbClr val="FF0000"/>
                </a:solidFill>
                <a:ea typeface="굴림" pitchFamily="50" charset="-127"/>
              </a:rPr>
              <a:t>301 (1.5trn)</a:t>
            </a:r>
          </a:p>
          <a:p>
            <a:pPr marL="88900" indent="-88900" eaLnBrk="0" latinLnBrk="0" hangingPunct="0">
              <a:lnSpc>
                <a:spcPts val="800"/>
              </a:lnSpc>
              <a:spcBef>
                <a:spcPct val="30000"/>
              </a:spcBef>
              <a:buFontTx/>
              <a:buNone/>
            </a:pPr>
            <a:r>
              <a:rPr lang="en-US" altLang="ko-KR" sz="1000" dirty="0" smtClean="0">
                <a:solidFill>
                  <a:schemeClr val="bg1">
                    <a:lumMod val="50000"/>
                  </a:schemeClr>
                </a:solidFill>
                <a:ea typeface="굴림" pitchFamily="50" charset="-127"/>
              </a:rPr>
              <a:t>Marina South (0.6trn)</a:t>
            </a:r>
          </a:p>
          <a:p>
            <a:pPr marL="88900" indent="-88900" eaLnBrk="0" latinLnBrk="0" hangingPunct="0">
              <a:lnSpc>
                <a:spcPts val="800"/>
              </a:lnSpc>
              <a:spcBef>
                <a:spcPct val="30000"/>
              </a:spcBef>
            </a:pPr>
            <a:r>
              <a:rPr lang="en-US" altLang="ko-KR" sz="1000" dirty="0">
                <a:solidFill>
                  <a:schemeClr val="bg1">
                    <a:lumMod val="50000"/>
                  </a:schemeClr>
                </a:solidFill>
                <a:ea typeface="굴림" pitchFamily="50" charset="-127"/>
              </a:rPr>
              <a:t>NTF Hospital (0.6trn</a:t>
            </a:r>
            <a:r>
              <a:rPr lang="en-US" altLang="ko-KR" sz="1000" dirty="0" smtClean="0">
                <a:solidFill>
                  <a:schemeClr val="bg1">
                    <a:lumMod val="50000"/>
                  </a:schemeClr>
                </a:solidFill>
                <a:ea typeface="굴림" pitchFamily="50" charset="-127"/>
              </a:rPr>
              <a:t>)</a:t>
            </a:r>
            <a:endParaRPr lang="en-US" altLang="ko-KR" sz="1000" dirty="0">
              <a:solidFill>
                <a:schemeClr val="bg1">
                  <a:lumMod val="50000"/>
                </a:schemeClr>
              </a:solidFill>
              <a:ea typeface="굴림" pitchFamily="50" charset="-127"/>
            </a:endParaRPr>
          </a:p>
        </p:txBody>
      </p:sp>
      <p:sp>
        <p:nvSpPr>
          <p:cNvPr id="1023" name="Rectangle 592"/>
          <p:cNvSpPr>
            <a:spLocks noChangeArrowheads="1"/>
          </p:cNvSpPr>
          <p:nvPr/>
        </p:nvSpPr>
        <p:spPr bwMode="auto">
          <a:xfrm>
            <a:off x="6920911" y="4672028"/>
            <a:ext cx="68263" cy="66675"/>
          </a:xfrm>
          <a:prstGeom prst="rect">
            <a:avLst/>
          </a:prstGeom>
          <a:solidFill>
            <a:srgbClr val="0033CC"/>
          </a:solidFill>
          <a:ln w="8001" algn="ctr">
            <a:noFill/>
            <a:miter lim="800000"/>
            <a:headEnd/>
            <a:tailEnd/>
          </a:ln>
        </p:spPr>
        <p:txBody>
          <a:bodyPr wrap="none" anchor="ctr" anchorCtr="1"/>
          <a:lstStyle/>
          <a:p>
            <a:endParaRPr lang="ko-KR" altLang="en-US"/>
          </a:p>
        </p:txBody>
      </p:sp>
      <p:sp>
        <p:nvSpPr>
          <p:cNvPr id="1024" name="Rectangle 593"/>
          <p:cNvSpPr>
            <a:spLocks noChangeArrowheads="1"/>
          </p:cNvSpPr>
          <p:nvPr/>
        </p:nvSpPr>
        <p:spPr bwMode="auto">
          <a:xfrm>
            <a:off x="6920911" y="4818566"/>
            <a:ext cx="68263" cy="68263"/>
          </a:xfrm>
          <a:prstGeom prst="rect">
            <a:avLst/>
          </a:prstGeom>
          <a:solidFill>
            <a:srgbClr val="0033CC"/>
          </a:solidFill>
          <a:ln w="8001" algn="ctr">
            <a:noFill/>
            <a:miter lim="800000"/>
            <a:headEnd/>
            <a:tailEnd/>
          </a:ln>
        </p:spPr>
        <p:txBody>
          <a:bodyPr wrap="none" anchor="ctr" anchorCtr="1"/>
          <a:lstStyle/>
          <a:p>
            <a:endParaRPr lang="ko-KR" altLang="en-US"/>
          </a:p>
        </p:txBody>
      </p:sp>
      <p:sp>
        <p:nvSpPr>
          <p:cNvPr id="1025" name="Rectangle 594"/>
          <p:cNvSpPr>
            <a:spLocks noChangeArrowheads="1"/>
          </p:cNvSpPr>
          <p:nvPr/>
        </p:nvSpPr>
        <p:spPr bwMode="auto">
          <a:xfrm>
            <a:off x="7595412" y="3573016"/>
            <a:ext cx="69850" cy="68263"/>
          </a:xfrm>
          <a:prstGeom prst="rect">
            <a:avLst/>
          </a:prstGeom>
          <a:solidFill>
            <a:srgbClr val="CCCC00"/>
          </a:solidFill>
          <a:ln w="9525"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1026" name="Freeform 148"/>
          <p:cNvSpPr>
            <a:spLocks/>
          </p:cNvSpPr>
          <p:nvPr/>
        </p:nvSpPr>
        <p:spPr bwMode="auto">
          <a:xfrm>
            <a:off x="5851525" y="2482850"/>
            <a:ext cx="2501900" cy="1371600"/>
          </a:xfrm>
          <a:custGeom>
            <a:avLst/>
            <a:gdLst>
              <a:gd name="T0" fmla="*/ 0 w 2160"/>
              <a:gd name="T1" fmla="*/ 2147483647 h 1152"/>
              <a:gd name="T2" fmla="*/ 0 w 2160"/>
              <a:gd name="T3" fmla="*/ 0 h 1152"/>
              <a:gd name="T4" fmla="*/ 2147483647 w 2160"/>
              <a:gd name="T5" fmla="*/ 0 h 1152"/>
              <a:gd name="T6" fmla="*/ 0 60000 65536"/>
              <a:gd name="T7" fmla="*/ 0 60000 65536"/>
              <a:gd name="T8" fmla="*/ 0 60000 65536"/>
              <a:gd name="T9" fmla="*/ 0 w 2160"/>
              <a:gd name="T10" fmla="*/ 0 h 1152"/>
              <a:gd name="T11" fmla="*/ 2160 w 2160"/>
              <a:gd name="T12" fmla="*/ 1152 h 1152"/>
            </a:gdLst>
            <a:ahLst/>
            <a:cxnLst>
              <a:cxn ang="T6">
                <a:pos x="T0" y="T1"/>
              </a:cxn>
              <a:cxn ang="T7">
                <a:pos x="T2" y="T3"/>
              </a:cxn>
              <a:cxn ang="T8">
                <a:pos x="T4" y="T5"/>
              </a:cxn>
            </a:cxnLst>
            <a:rect l="T9" t="T10" r="T11" b="T12"/>
            <a:pathLst>
              <a:path w="2160" h="1152">
                <a:moveTo>
                  <a:pt x="0" y="1152"/>
                </a:moveTo>
                <a:lnTo>
                  <a:pt x="0" y="0"/>
                </a:lnTo>
                <a:lnTo>
                  <a:pt x="2160" y="0"/>
                </a:lnTo>
              </a:path>
            </a:pathLst>
          </a:custGeom>
          <a:noFill/>
          <a:ln w="3175">
            <a:solidFill>
              <a:schemeClr val="tx1"/>
            </a:solidFill>
            <a:round/>
            <a:headEnd type="none" w="sm" len="sm"/>
            <a:tailEnd type="none" w="sm" len="sm"/>
          </a:ln>
        </p:spPr>
        <p:txBody>
          <a:bodyPr/>
          <a:lstStyle/>
          <a:p>
            <a:endParaRPr lang="ko-KR" altLang="en-US"/>
          </a:p>
        </p:txBody>
      </p:sp>
      <p:sp>
        <p:nvSpPr>
          <p:cNvPr id="1027" name="Rectangle 164"/>
          <p:cNvSpPr>
            <a:spLocks noChangeArrowheads="1"/>
          </p:cNvSpPr>
          <p:nvPr/>
        </p:nvSpPr>
        <p:spPr bwMode="auto">
          <a:xfrm>
            <a:off x="7096109" y="2301875"/>
            <a:ext cx="2351088" cy="963983"/>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65000"/>
              </a:lnSpc>
              <a:buFontTx/>
              <a:buNone/>
            </a:pPr>
            <a:r>
              <a:rPr lang="en-US" altLang="ko-KR" dirty="0">
                <a:solidFill>
                  <a:schemeClr val="tx1"/>
                </a:solidFill>
                <a:ea typeface="굴림" pitchFamily="50" charset="-127"/>
              </a:rPr>
              <a:t>Vietnam</a:t>
            </a:r>
            <a:endParaRPr lang="en-US" altLang="ko-KR" dirty="0">
              <a:solidFill>
                <a:srgbClr val="3333FF"/>
              </a:solidFill>
              <a:ea typeface="굴림" pitchFamily="50" charset="-127"/>
            </a:endParaRPr>
          </a:p>
          <a:p>
            <a:pPr marL="88900" indent="-88900" eaLnBrk="0" latinLnBrk="0" hangingPunct="0">
              <a:lnSpc>
                <a:spcPct val="65000"/>
              </a:lnSpc>
              <a:spcBef>
                <a:spcPct val="30000"/>
              </a:spcBef>
              <a:buFontTx/>
              <a:buNone/>
            </a:pPr>
            <a:r>
              <a:rPr lang="en-US" altLang="ko-KR" sz="1000" dirty="0">
                <a:solidFill>
                  <a:srgbClr val="FF0000"/>
                </a:solidFill>
                <a:ea typeface="굴림" pitchFamily="50" charset="-127"/>
              </a:rPr>
              <a:t>   Development Project (BT, Nha Be)</a:t>
            </a:r>
          </a:p>
          <a:p>
            <a:pPr marL="88900" indent="-88900" eaLnBrk="0" latinLnBrk="0" hangingPunct="0">
              <a:lnSpc>
                <a:spcPct val="65000"/>
              </a:lnSpc>
              <a:spcBef>
                <a:spcPct val="30000"/>
              </a:spcBef>
              <a:buFontTx/>
              <a:buNone/>
            </a:pPr>
            <a:r>
              <a:rPr lang="en-US" altLang="ko-KR" sz="1000" dirty="0">
                <a:solidFill>
                  <a:srgbClr val="FF0000"/>
                </a:solidFill>
                <a:ea typeface="굴림" pitchFamily="50" charset="-127"/>
              </a:rPr>
              <a:t>   </a:t>
            </a:r>
            <a:r>
              <a:rPr lang="en-US" altLang="ko-KR" sz="1000" dirty="0">
                <a:solidFill>
                  <a:schemeClr val="bg1">
                    <a:lumMod val="50000"/>
                  </a:schemeClr>
                </a:solidFill>
                <a:ea typeface="굴림" pitchFamily="50" charset="-127"/>
              </a:rPr>
              <a:t>Hanoi~Haipong </a:t>
            </a:r>
            <a:r>
              <a:rPr lang="en-US" altLang="ko-KR" sz="1000" dirty="0" smtClean="0">
                <a:solidFill>
                  <a:schemeClr val="bg1">
                    <a:lumMod val="50000"/>
                  </a:schemeClr>
                </a:solidFill>
                <a:ea typeface="굴림" pitchFamily="50" charset="-127"/>
              </a:rPr>
              <a:t>Project (0.3trn)</a:t>
            </a:r>
            <a:endParaRPr lang="en-US" altLang="ko-KR" sz="1000" dirty="0">
              <a:solidFill>
                <a:schemeClr val="bg1">
                  <a:lumMod val="50000"/>
                </a:schemeClr>
              </a:solidFill>
              <a:ea typeface="굴림" pitchFamily="50" charset="-127"/>
            </a:endParaRPr>
          </a:p>
          <a:p>
            <a:pPr marL="88900" indent="-88900" eaLnBrk="0" latinLnBrk="0" hangingPunct="0">
              <a:lnSpc>
                <a:spcPct val="65000"/>
              </a:lnSpc>
              <a:spcBef>
                <a:spcPct val="30000"/>
              </a:spcBef>
              <a:buFontTx/>
              <a:buNone/>
            </a:pPr>
            <a:r>
              <a:rPr lang="ko-KR" altLang="en-US" sz="1000" dirty="0">
                <a:solidFill>
                  <a:srgbClr val="FF0000"/>
                </a:solidFill>
                <a:ea typeface="굴림" pitchFamily="50" charset="-127"/>
              </a:rPr>
              <a:t>   </a:t>
            </a:r>
            <a:r>
              <a:rPr lang="en-US" altLang="ko-KR" sz="1000" dirty="0" err="1" smtClean="0">
                <a:solidFill>
                  <a:schemeClr val="bg1">
                    <a:lumMod val="50000"/>
                  </a:schemeClr>
                </a:solidFill>
                <a:ea typeface="굴림" pitchFamily="50" charset="-127"/>
              </a:rPr>
              <a:t>Vam</a:t>
            </a:r>
            <a:r>
              <a:rPr lang="en-US" altLang="ko-KR" sz="1000" dirty="0" smtClean="0">
                <a:solidFill>
                  <a:schemeClr val="bg1">
                    <a:lumMod val="50000"/>
                  </a:schemeClr>
                </a:solidFill>
                <a:ea typeface="굴림" pitchFamily="50" charset="-127"/>
              </a:rPr>
              <a:t> Cong Bridge (0.2trn)</a:t>
            </a:r>
          </a:p>
          <a:p>
            <a:pPr marL="88900" indent="-88900" eaLnBrk="0" latinLnBrk="0" hangingPunct="0">
              <a:lnSpc>
                <a:spcPct val="65000"/>
              </a:lnSpc>
              <a:spcBef>
                <a:spcPct val="30000"/>
              </a:spcBef>
              <a:buFontTx/>
              <a:buNone/>
            </a:pPr>
            <a:r>
              <a:rPr lang="en-US" altLang="ko-KR" sz="1000" dirty="0" smtClean="0">
                <a:solidFill>
                  <a:srgbClr val="FF0000"/>
                </a:solidFill>
                <a:ea typeface="굴림" pitchFamily="50" charset="-127"/>
              </a:rPr>
              <a:t>   HCMC Urban Railway (0.5trn)</a:t>
            </a:r>
          </a:p>
          <a:p>
            <a:pPr marL="88900" indent="-88900" eaLnBrk="0" latinLnBrk="0" hangingPunct="0">
              <a:lnSpc>
                <a:spcPct val="65000"/>
              </a:lnSpc>
              <a:spcBef>
                <a:spcPct val="30000"/>
              </a:spcBef>
              <a:buFontTx/>
              <a:buNone/>
            </a:pPr>
            <a:r>
              <a:rPr lang="en-US" altLang="ko-KR" sz="1000" dirty="0" smtClean="0">
                <a:solidFill>
                  <a:srgbClr val="FF0000"/>
                </a:solidFill>
                <a:ea typeface="굴림" pitchFamily="50" charset="-127"/>
              </a:rPr>
              <a:t>   </a:t>
            </a:r>
            <a:r>
              <a:rPr lang="en-US" altLang="ko-KR" sz="1000" dirty="0" err="1" smtClean="0">
                <a:solidFill>
                  <a:schemeClr val="bg1">
                    <a:lumMod val="50000"/>
                  </a:schemeClr>
                </a:solidFill>
                <a:ea typeface="굴림" pitchFamily="50" charset="-127"/>
              </a:rPr>
              <a:t>Nghi</a:t>
            </a:r>
            <a:r>
              <a:rPr lang="en-US" altLang="ko-KR" sz="1000" dirty="0" smtClean="0">
                <a:solidFill>
                  <a:schemeClr val="bg1">
                    <a:lumMod val="50000"/>
                  </a:schemeClr>
                </a:solidFill>
                <a:ea typeface="굴림" pitchFamily="50" charset="-127"/>
              </a:rPr>
              <a:t> Son Refinery (1.4trn)</a:t>
            </a:r>
          </a:p>
        </p:txBody>
      </p:sp>
      <p:sp>
        <p:nvSpPr>
          <p:cNvPr id="1028" name="Rectangle 597"/>
          <p:cNvSpPr>
            <a:spLocks noChangeArrowheads="1"/>
          </p:cNvSpPr>
          <p:nvPr/>
        </p:nvSpPr>
        <p:spPr bwMode="auto">
          <a:xfrm>
            <a:off x="7202472" y="2522538"/>
            <a:ext cx="68262" cy="68262"/>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1029" name="Rectangle 598"/>
          <p:cNvSpPr>
            <a:spLocks noChangeArrowheads="1"/>
          </p:cNvSpPr>
          <p:nvPr/>
        </p:nvSpPr>
        <p:spPr bwMode="auto">
          <a:xfrm>
            <a:off x="5130670" y="4984751"/>
            <a:ext cx="68263" cy="68263"/>
          </a:xfrm>
          <a:prstGeom prst="rect">
            <a:avLst/>
          </a:prstGeom>
          <a:solidFill>
            <a:srgbClr val="FF9900"/>
          </a:solidFill>
          <a:ln w="9525" algn="ctr">
            <a:noFill/>
            <a:miter lim="800000"/>
            <a:headEnd/>
            <a:tailEnd/>
          </a:ln>
        </p:spPr>
        <p:txBody>
          <a:bodyPr wrap="none" anchor="ctr" anchorCtr="1"/>
          <a:lstStyle/>
          <a:p>
            <a:endParaRPr lang="ko-KR" altLang="en-US"/>
          </a:p>
        </p:txBody>
      </p:sp>
      <p:sp>
        <p:nvSpPr>
          <p:cNvPr id="1030" name="Rectangle 599"/>
          <p:cNvSpPr>
            <a:spLocks noChangeArrowheads="1"/>
          </p:cNvSpPr>
          <p:nvPr/>
        </p:nvSpPr>
        <p:spPr bwMode="auto">
          <a:xfrm>
            <a:off x="254801" y="5218180"/>
            <a:ext cx="68262" cy="68263"/>
          </a:xfrm>
          <a:prstGeom prst="rect">
            <a:avLst/>
          </a:prstGeom>
          <a:solidFill>
            <a:srgbClr val="FF0000"/>
          </a:solidFill>
          <a:ln w="8001" algn="ctr">
            <a:noFill/>
            <a:miter lim="800000"/>
            <a:headEnd/>
            <a:tailEnd/>
          </a:ln>
        </p:spPr>
        <p:txBody>
          <a:bodyPr wrap="none" anchor="ctr"/>
          <a:lstStyle/>
          <a:p>
            <a:endParaRPr lang="ko-KR" altLang="en-US"/>
          </a:p>
        </p:txBody>
      </p:sp>
      <p:sp>
        <p:nvSpPr>
          <p:cNvPr id="1031" name="Rectangle 600"/>
          <p:cNvSpPr>
            <a:spLocks noChangeArrowheads="1"/>
          </p:cNvSpPr>
          <p:nvPr/>
        </p:nvSpPr>
        <p:spPr bwMode="auto">
          <a:xfrm>
            <a:off x="7202472" y="2668588"/>
            <a:ext cx="68262" cy="68262"/>
          </a:xfrm>
          <a:prstGeom prst="rect">
            <a:avLst/>
          </a:prstGeom>
          <a:solidFill>
            <a:srgbClr val="0033CC"/>
          </a:solidFill>
          <a:ln w="8001" algn="ctr">
            <a:noFill/>
            <a:miter lim="800000"/>
            <a:headEnd/>
            <a:tailEnd/>
          </a:ln>
        </p:spPr>
        <p:txBody>
          <a:bodyPr wrap="none" anchor="ctr" anchorCtr="1"/>
          <a:lstStyle/>
          <a:p>
            <a:pPr>
              <a:lnSpc>
                <a:spcPct val="100000"/>
              </a:lnSpc>
              <a:buFontTx/>
              <a:buNone/>
            </a:pPr>
            <a:endParaRPr lang="ko-KR" altLang="en-US" sz="1800" b="0">
              <a:solidFill>
                <a:schemeClr val="accent1"/>
              </a:solidFill>
              <a:latin typeface="굴림" pitchFamily="50" charset="-127"/>
              <a:ea typeface="굴림" pitchFamily="50" charset="-127"/>
            </a:endParaRPr>
          </a:p>
        </p:txBody>
      </p:sp>
      <p:grpSp>
        <p:nvGrpSpPr>
          <p:cNvPr id="1032" name="Group 601"/>
          <p:cNvGrpSpPr>
            <a:grpSpLocks/>
          </p:cNvGrpSpPr>
          <p:nvPr/>
        </p:nvGrpSpPr>
        <p:grpSpPr bwMode="auto">
          <a:xfrm flipV="1">
            <a:off x="187325" y="3832225"/>
            <a:ext cx="4587875" cy="799548"/>
            <a:chOff x="485" y="2280"/>
            <a:chExt cx="2113" cy="192"/>
          </a:xfrm>
        </p:grpSpPr>
        <p:sp>
          <p:nvSpPr>
            <p:cNvPr id="1033" name="Line 602"/>
            <p:cNvSpPr>
              <a:spLocks noChangeShapeType="1"/>
            </p:cNvSpPr>
            <p:nvPr/>
          </p:nvSpPr>
          <p:spPr bwMode="auto">
            <a:xfrm flipH="1">
              <a:off x="485" y="2280"/>
              <a:ext cx="2113" cy="0"/>
            </a:xfrm>
            <a:prstGeom prst="line">
              <a:avLst/>
            </a:prstGeom>
            <a:noFill/>
            <a:ln w="3175">
              <a:solidFill>
                <a:schemeClr val="tx1"/>
              </a:solidFill>
              <a:round/>
              <a:headEnd/>
              <a:tailEnd/>
            </a:ln>
          </p:spPr>
          <p:txBody>
            <a:bodyPr/>
            <a:lstStyle/>
            <a:p>
              <a:endParaRPr lang="ko-KR" altLang="en-US"/>
            </a:p>
          </p:txBody>
        </p:sp>
        <p:sp>
          <p:nvSpPr>
            <p:cNvPr id="1034" name="Line 603"/>
            <p:cNvSpPr>
              <a:spLocks noChangeShapeType="1"/>
            </p:cNvSpPr>
            <p:nvPr/>
          </p:nvSpPr>
          <p:spPr bwMode="auto">
            <a:xfrm>
              <a:off x="2598" y="2280"/>
              <a:ext cx="0" cy="192"/>
            </a:xfrm>
            <a:prstGeom prst="line">
              <a:avLst/>
            </a:prstGeom>
            <a:noFill/>
            <a:ln w="3175">
              <a:solidFill>
                <a:schemeClr val="tx1"/>
              </a:solidFill>
              <a:round/>
              <a:headEnd/>
              <a:tailEnd/>
            </a:ln>
          </p:spPr>
          <p:txBody>
            <a:bodyPr/>
            <a:lstStyle/>
            <a:p>
              <a:endParaRPr lang="ko-KR" altLang="en-US"/>
            </a:p>
          </p:txBody>
        </p:sp>
      </p:grpSp>
      <p:sp>
        <p:nvSpPr>
          <p:cNvPr id="1035" name="Text Box 604"/>
          <p:cNvSpPr txBox="1">
            <a:spLocks noChangeArrowheads="1"/>
          </p:cNvSpPr>
          <p:nvPr/>
        </p:nvSpPr>
        <p:spPr bwMode="auto">
          <a:xfrm>
            <a:off x="4354513" y="3621088"/>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rgbClr val="33CCFF"/>
                </a:solidFill>
                <a:latin typeface="굴림" pitchFamily="50" charset="-127"/>
                <a:ea typeface="굴림" pitchFamily="50" charset="-127"/>
                <a:cs typeface="+mn-cs"/>
              </a:rPr>
              <a:t>★</a:t>
            </a:r>
          </a:p>
        </p:txBody>
      </p:sp>
      <p:sp>
        <p:nvSpPr>
          <p:cNvPr id="1037" name="Text Box 606"/>
          <p:cNvSpPr txBox="1">
            <a:spLocks noChangeArrowheads="1"/>
          </p:cNvSpPr>
          <p:nvPr/>
        </p:nvSpPr>
        <p:spPr bwMode="auto">
          <a:xfrm>
            <a:off x="4632325" y="3676650"/>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38" name="Text Box 607"/>
          <p:cNvSpPr txBox="1">
            <a:spLocks noChangeArrowheads="1"/>
          </p:cNvSpPr>
          <p:nvPr/>
        </p:nvSpPr>
        <p:spPr bwMode="auto">
          <a:xfrm>
            <a:off x="4437063" y="3652838"/>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39" name="Text Box 608"/>
          <p:cNvSpPr txBox="1">
            <a:spLocks noChangeArrowheads="1"/>
          </p:cNvSpPr>
          <p:nvPr/>
        </p:nvSpPr>
        <p:spPr bwMode="auto">
          <a:xfrm>
            <a:off x="4586288" y="3640138"/>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40" name="Text Box 609"/>
          <p:cNvSpPr txBox="1">
            <a:spLocks noChangeArrowheads="1"/>
          </p:cNvSpPr>
          <p:nvPr/>
        </p:nvSpPr>
        <p:spPr bwMode="auto">
          <a:xfrm>
            <a:off x="4491038" y="3521075"/>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41" name="Text Box 610"/>
          <p:cNvSpPr txBox="1">
            <a:spLocks noChangeArrowheads="1"/>
          </p:cNvSpPr>
          <p:nvPr/>
        </p:nvSpPr>
        <p:spPr bwMode="auto">
          <a:xfrm>
            <a:off x="4541838" y="3432175"/>
            <a:ext cx="246062"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42" name="Text Box 611"/>
          <p:cNvSpPr txBox="1">
            <a:spLocks noChangeArrowheads="1"/>
          </p:cNvSpPr>
          <p:nvPr/>
        </p:nvSpPr>
        <p:spPr bwMode="auto">
          <a:xfrm>
            <a:off x="5065713" y="3792538"/>
            <a:ext cx="242887"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43" name="Text Box 612"/>
          <p:cNvSpPr txBox="1">
            <a:spLocks noChangeArrowheads="1"/>
          </p:cNvSpPr>
          <p:nvPr/>
        </p:nvSpPr>
        <p:spPr bwMode="auto">
          <a:xfrm>
            <a:off x="5187950" y="3792538"/>
            <a:ext cx="24447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rgbClr val="33CCFF"/>
                </a:solidFill>
                <a:latin typeface="굴림" pitchFamily="50" charset="-127"/>
                <a:ea typeface="굴림" pitchFamily="50" charset="-127"/>
                <a:cs typeface="+mn-cs"/>
              </a:rPr>
              <a:t>★</a:t>
            </a:r>
          </a:p>
          <a:p>
            <a:pPr>
              <a:lnSpc>
                <a:spcPct val="100000"/>
              </a:lnSpc>
              <a:buFontTx/>
              <a:buNone/>
              <a:defRPr/>
            </a:pPr>
            <a:endParaRPr lang="en-US" altLang="ko-KR" sz="1000" b="0" dirty="0">
              <a:solidFill>
                <a:srgbClr val="33CCFF"/>
              </a:solidFill>
              <a:latin typeface="굴림" pitchFamily="50" charset="-127"/>
              <a:ea typeface="굴림" pitchFamily="50" charset="-127"/>
              <a:cs typeface="+mn-cs"/>
            </a:endParaRPr>
          </a:p>
        </p:txBody>
      </p:sp>
      <p:sp>
        <p:nvSpPr>
          <p:cNvPr id="1044" name="Text Box 613"/>
          <p:cNvSpPr txBox="1">
            <a:spLocks noChangeArrowheads="1"/>
          </p:cNvSpPr>
          <p:nvPr/>
        </p:nvSpPr>
        <p:spPr bwMode="auto">
          <a:xfrm>
            <a:off x="5765800" y="3457575"/>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45" name="Text Box 614"/>
          <p:cNvSpPr txBox="1">
            <a:spLocks noChangeArrowheads="1"/>
          </p:cNvSpPr>
          <p:nvPr/>
        </p:nvSpPr>
        <p:spPr bwMode="auto">
          <a:xfrm>
            <a:off x="5880100" y="3452813"/>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rgbClr val="33CCFF"/>
                </a:solidFill>
                <a:latin typeface="굴림" pitchFamily="50" charset="-127"/>
                <a:ea typeface="굴림" pitchFamily="50" charset="-127"/>
                <a:cs typeface="+mn-cs"/>
              </a:rPr>
              <a:t>★</a:t>
            </a:r>
          </a:p>
        </p:txBody>
      </p:sp>
      <p:sp>
        <p:nvSpPr>
          <p:cNvPr id="1046" name="Text Box 615"/>
          <p:cNvSpPr txBox="1">
            <a:spLocks noChangeArrowheads="1"/>
          </p:cNvSpPr>
          <p:nvPr/>
        </p:nvSpPr>
        <p:spPr bwMode="auto">
          <a:xfrm>
            <a:off x="5546725" y="3859213"/>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rgbClr val="33CCFF"/>
                </a:solidFill>
                <a:latin typeface="굴림" pitchFamily="50" charset="-127"/>
                <a:ea typeface="굴림" pitchFamily="50" charset="-127"/>
                <a:cs typeface="+mn-cs"/>
              </a:rPr>
              <a:t>★</a:t>
            </a:r>
          </a:p>
        </p:txBody>
      </p:sp>
      <p:sp>
        <p:nvSpPr>
          <p:cNvPr id="1047" name="Text Box 618"/>
          <p:cNvSpPr txBox="1">
            <a:spLocks noChangeArrowheads="1"/>
          </p:cNvSpPr>
          <p:nvPr/>
        </p:nvSpPr>
        <p:spPr bwMode="auto">
          <a:xfrm>
            <a:off x="174625" y="2813050"/>
            <a:ext cx="2571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rgbClr val="33CCFF"/>
                </a:solidFill>
                <a:latin typeface="굴림" pitchFamily="50" charset="-127"/>
                <a:ea typeface="굴림" pitchFamily="50" charset="-127"/>
                <a:cs typeface="+mn-cs"/>
              </a:rPr>
              <a:t>★</a:t>
            </a:r>
          </a:p>
        </p:txBody>
      </p:sp>
      <p:sp>
        <p:nvSpPr>
          <p:cNvPr id="1048" name="Text Box 619"/>
          <p:cNvSpPr txBox="1">
            <a:spLocks noChangeArrowheads="1"/>
          </p:cNvSpPr>
          <p:nvPr/>
        </p:nvSpPr>
        <p:spPr bwMode="auto">
          <a:xfrm>
            <a:off x="171450" y="2689225"/>
            <a:ext cx="255588"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49" name="Rectangle 620"/>
          <p:cNvSpPr>
            <a:spLocks noChangeArrowheads="1"/>
          </p:cNvSpPr>
          <p:nvPr/>
        </p:nvSpPr>
        <p:spPr bwMode="auto">
          <a:xfrm>
            <a:off x="411163" y="2757488"/>
            <a:ext cx="538162" cy="276225"/>
          </a:xfrm>
          <a:prstGeom prst="rect">
            <a:avLst/>
          </a:prstGeom>
          <a:noFill/>
          <a:ln w="9525">
            <a:noFill/>
            <a:miter lim="800000"/>
            <a:headEnd/>
            <a:tailEnd/>
          </a:ln>
        </p:spPr>
        <p:txBody>
          <a:bodyPr wrap="none" lIns="0" tIns="0" rIns="0" bIns="0">
            <a:spAutoFit/>
          </a:bodyPr>
          <a:lstStyle/>
          <a:p>
            <a:pPr>
              <a:lnSpc>
                <a:spcPct val="100000"/>
              </a:lnSpc>
              <a:buFontTx/>
              <a:buNone/>
            </a:pPr>
            <a:r>
              <a:rPr lang="en-US" altLang="ko-KR" sz="900" b="0">
                <a:solidFill>
                  <a:srgbClr val="000000"/>
                </a:solidFill>
                <a:ea typeface="바탕체" pitchFamily="17" charset="-127"/>
              </a:rPr>
              <a:t>Branch</a:t>
            </a:r>
          </a:p>
          <a:p>
            <a:pPr>
              <a:lnSpc>
                <a:spcPct val="100000"/>
              </a:lnSpc>
              <a:buFontTx/>
              <a:buNone/>
            </a:pPr>
            <a:r>
              <a:rPr lang="en-US" altLang="ko-KR" sz="900" b="0">
                <a:solidFill>
                  <a:srgbClr val="000000"/>
                </a:solidFill>
                <a:ea typeface="바탕체" pitchFamily="17" charset="-127"/>
              </a:rPr>
              <a:t>Subsidiary</a:t>
            </a:r>
          </a:p>
        </p:txBody>
      </p:sp>
      <p:sp>
        <p:nvSpPr>
          <p:cNvPr id="1050" name="Rectangle 164"/>
          <p:cNvSpPr>
            <a:spLocks noChangeArrowheads="1"/>
          </p:cNvSpPr>
          <p:nvPr/>
        </p:nvSpPr>
        <p:spPr bwMode="auto">
          <a:xfrm>
            <a:off x="4948238" y="3933825"/>
            <a:ext cx="625475" cy="276225"/>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ko-KR">
                <a:solidFill>
                  <a:schemeClr val="tx1"/>
                </a:solidFill>
                <a:ea typeface="굴림" pitchFamily="50" charset="-127"/>
              </a:rPr>
              <a:t>India</a:t>
            </a:r>
            <a:endParaRPr lang="en-US" altLang="ja-JP">
              <a:solidFill>
                <a:srgbClr val="3333FF"/>
              </a:solidFill>
              <a:ea typeface="굴림" pitchFamily="50" charset="-127"/>
            </a:endParaRPr>
          </a:p>
        </p:txBody>
      </p:sp>
      <p:sp>
        <p:nvSpPr>
          <p:cNvPr id="1052" name="Text Box 627"/>
          <p:cNvSpPr txBox="1">
            <a:spLocks noChangeArrowheads="1"/>
          </p:cNvSpPr>
          <p:nvPr/>
        </p:nvSpPr>
        <p:spPr bwMode="auto">
          <a:xfrm>
            <a:off x="5643563" y="3738563"/>
            <a:ext cx="242887"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rgbClr val="33CCFF"/>
                </a:solidFill>
                <a:latin typeface="굴림" pitchFamily="50" charset="-127"/>
                <a:ea typeface="굴림" pitchFamily="50" charset="-127"/>
                <a:cs typeface="+mn-cs"/>
              </a:rPr>
              <a:t>★</a:t>
            </a:r>
          </a:p>
        </p:txBody>
      </p:sp>
      <p:sp>
        <p:nvSpPr>
          <p:cNvPr id="1053" name="Text Box 628"/>
          <p:cNvSpPr txBox="1">
            <a:spLocks noChangeArrowheads="1"/>
          </p:cNvSpPr>
          <p:nvPr/>
        </p:nvSpPr>
        <p:spPr bwMode="auto">
          <a:xfrm>
            <a:off x="4289425" y="3649663"/>
            <a:ext cx="246063"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54" name="Rectangle 164"/>
          <p:cNvSpPr>
            <a:spLocks noChangeArrowheads="1"/>
          </p:cNvSpPr>
          <p:nvPr/>
        </p:nvSpPr>
        <p:spPr bwMode="auto">
          <a:xfrm>
            <a:off x="4091602" y="3471923"/>
            <a:ext cx="782637" cy="276225"/>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ja-JP" dirty="0" smtClean="0">
                <a:solidFill>
                  <a:schemeClr val="tx1"/>
                </a:solidFill>
                <a:ea typeface="굴림" pitchFamily="50" charset="-127"/>
              </a:rPr>
              <a:t>UAE</a:t>
            </a:r>
            <a:endParaRPr lang="en-US" altLang="ja-JP" dirty="0">
              <a:solidFill>
                <a:schemeClr val="tx1"/>
              </a:solidFill>
              <a:ea typeface="굴림" pitchFamily="50" charset="-127"/>
            </a:endParaRPr>
          </a:p>
        </p:txBody>
      </p:sp>
      <p:sp>
        <p:nvSpPr>
          <p:cNvPr id="1055" name="Text Box 631"/>
          <p:cNvSpPr txBox="1">
            <a:spLocks noChangeArrowheads="1"/>
          </p:cNvSpPr>
          <p:nvPr/>
        </p:nvSpPr>
        <p:spPr bwMode="auto">
          <a:xfrm>
            <a:off x="5753100" y="3738563"/>
            <a:ext cx="242888"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rgbClr val="33CCFF"/>
                </a:solidFill>
                <a:latin typeface="굴림" pitchFamily="50" charset="-127"/>
                <a:ea typeface="굴림" pitchFamily="50" charset="-127"/>
                <a:cs typeface="+mn-cs"/>
              </a:rPr>
              <a:t>★</a:t>
            </a:r>
          </a:p>
        </p:txBody>
      </p:sp>
      <p:sp>
        <p:nvSpPr>
          <p:cNvPr id="1056" name="Text Box 632"/>
          <p:cNvSpPr txBox="1">
            <a:spLocks noChangeArrowheads="1"/>
          </p:cNvSpPr>
          <p:nvPr/>
        </p:nvSpPr>
        <p:spPr bwMode="auto">
          <a:xfrm>
            <a:off x="5897203" y="3622114"/>
            <a:ext cx="242888"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chemeClr val="tx1"/>
                </a:solidFill>
                <a:latin typeface="굴림" pitchFamily="50" charset="-127"/>
                <a:ea typeface="굴림" pitchFamily="50" charset="-127"/>
                <a:cs typeface="+mn-cs"/>
              </a:rPr>
              <a:t>★</a:t>
            </a:r>
          </a:p>
        </p:txBody>
      </p:sp>
      <p:sp>
        <p:nvSpPr>
          <p:cNvPr id="1057" name="Rectangle 139"/>
          <p:cNvSpPr>
            <a:spLocks noChangeArrowheads="1"/>
          </p:cNvSpPr>
          <p:nvPr/>
        </p:nvSpPr>
        <p:spPr bwMode="auto">
          <a:xfrm>
            <a:off x="2303463" y="2525713"/>
            <a:ext cx="3025775" cy="830100"/>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ko-KR" dirty="0">
                <a:solidFill>
                  <a:schemeClr val="tx1"/>
                </a:solidFill>
                <a:ea typeface="굴림" pitchFamily="50" charset="-127"/>
              </a:rPr>
              <a:t>  Turkey</a:t>
            </a:r>
            <a:endParaRPr lang="ko-KR" altLang="en-US" dirty="0">
              <a:solidFill>
                <a:schemeClr val="tx1"/>
              </a:solidFill>
              <a:ea typeface="굴림" pitchFamily="50" charset="-127"/>
            </a:endParaRPr>
          </a:p>
          <a:p>
            <a:pPr marL="88900" indent="-88900" eaLnBrk="0" latinLnBrk="0" hangingPunct="0">
              <a:lnSpc>
                <a:spcPct val="70000"/>
              </a:lnSpc>
              <a:spcBef>
                <a:spcPct val="20000"/>
              </a:spcBef>
              <a:buFontTx/>
              <a:buNone/>
            </a:pPr>
            <a:r>
              <a:rPr lang="en-US" altLang="ko-KR" sz="1000" dirty="0">
                <a:solidFill>
                  <a:schemeClr val="bg2"/>
                </a:solidFill>
                <a:ea typeface="MS PGothic" pitchFamily="34" charset="-128"/>
              </a:rPr>
              <a:t>STAR </a:t>
            </a:r>
            <a:r>
              <a:rPr lang="en-US" altLang="ko-KR" sz="1000" dirty="0" err="1">
                <a:solidFill>
                  <a:schemeClr val="bg2"/>
                </a:solidFill>
                <a:ea typeface="MS PGothic" pitchFamily="34" charset="-128"/>
              </a:rPr>
              <a:t>Refienry</a:t>
            </a:r>
            <a:endParaRPr lang="en-US" altLang="ko-KR" sz="1000" dirty="0">
              <a:solidFill>
                <a:schemeClr val="bg2"/>
              </a:solidFill>
              <a:ea typeface="MS PGothic" pitchFamily="34" charset="-128"/>
            </a:endParaRPr>
          </a:p>
          <a:p>
            <a:pPr marL="88900" indent="-88900" eaLnBrk="0" latinLnBrk="0" hangingPunct="0">
              <a:lnSpc>
                <a:spcPct val="70000"/>
              </a:lnSpc>
              <a:spcBef>
                <a:spcPct val="20000"/>
              </a:spcBef>
              <a:buFontTx/>
              <a:buNone/>
            </a:pPr>
            <a:r>
              <a:rPr lang="en-US" altLang="ko-KR" sz="1000" dirty="0" err="1" smtClean="0">
                <a:solidFill>
                  <a:schemeClr val="bg2"/>
                </a:solidFill>
                <a:ea typeface="MS PGothic" pitchFamily="34" charset="-128"/>
              </a:rPr>
              <a:t>Kirikkale</a:t>
            </a:r>
            <a:r>
              <a:rPr lang="en-US" altLang="ko-KR" sz="1000" dirty="0" smtClean="0">
                <a:solidFill>
                  <a:schemeClr val="bg2"/>
                </a:solidFill>
                <a:ea typeface="MS PGothic" pitchFamily="34" charset="-128"/>
              </a:rPr>
              <a:t> </a:t>
            </a:r>
            <a:r>
              <a:rPr lang="en-US" altLang="ko-KR" sz="1000" dirty="0">
                <a:solidFill>
                  <a:schemeClr val="bg2"/>
                </a:solidFill>
                <a:ea typeface="MS PGothic" pitchFamily="34" charset="-128"/>
              </a:rPr>
              <a:t>DHP-CCR  </a:t>
            </a:r>
          </a:p>
          <a:p>
            <a:pPr marL="88900" indent="-88900" eaLnBrk="0" latinLnBrk="0" hangingPunct="0">
              <a:lnSpc>
                <a:spcPct val="70000"/>
              </a:lnSpc>
              <a:spcBef>
                <a:spcPct val="20000"/>
              </a:spcBef>
              <a:buFontTx/>
              <a:buNone/>
            </a:pPr>
            <a:r>
              <a:rPr lang="en-US" altLang="ko-KR" sz="1000" dirty="0" err="1">
                <a:solidFill>
                  <a:schemeClr val="bg2"/>
                </a:solidFill>
                <a:ea typeface="MS PGothic" pitchFamily="34" charset="-128"/>
              </a:rPr>
              <a:t>Izmit</a:t>
            </a:r>
            <a:r>
              <a:rPr lang="en-US" altLang="ko-KR" sz="1000" dirty="0">
                <a:solidFill>
                  <a:schemeClr val="bg2"/>
                </a:solidFill>
                <a:ea typeface="MS PGothic" pitchFamily="34" charset="-128"/>
              </a:rPr>
              <a:t> DHRP</a:t>
            </a:r>
          </a:p>
          <a:p>
            <a:pPr marL="88900" indent="-88900" eaLnBrk="0" latinLnBrk="0" hangingPunct="0">
              <a:lnSpc>
                <a:spcPct val="70000"/>
              </a:lnSpc>
              <a:spcBef>
                <a:spcPct val="20000"/>
              </a:spcBef>
              <a:buFontTx/>
              <a:buNone/>
            </a:pPr>
            <a:r>
              <a:rPr lang="en-US" altLang="ko-KR" sz="1000" dirty="0">
                <a:solidFill>
                  <a:schemeClr val="bg2"/>
                </a:solidFill>
                <a:ea typeface="MS PGothic" pitchFamily="34" charset="-128"/>
              </a:rPr>
              <a:t>Izmir DHP</a:t>
            </a:r>
          </a:p>
        </p:txBody>
      </p:sp>
      <p:sp>
        <p:nvSpPr>
          <p:cNvPr id="1058" name="Rectangle 637"/>
          <p:cNvSpPr>
            <a:spLocks noChangeArrowheads="1"/>
          </p:cNvSpPr>
          <p:nvPr/>
        </p:nvSpPr>
        <p:spPr bwMode="auto">
          <a:xfrm>
            <a:off x="2297113" y="2787650"/>
            <a:ext cx="68262" cy="68263"/>
          </a:xfrm>
          <a:prstGeom prst="rect">
            <a:avLst/>
          </a:prstGeom>
          <a:solidFill>
            <a:srgbClr val="FF0000"/>
          </a:solidFill>
          <a:ln w="8001" algn="ctr">
            <a:noFill/>
            <a:miter lim="800000"/>
            <a:headEnd/>
            <a:tailEnd/>
          </a:ln>
        </p:spPr>
        <p:txBody>
          <a:bodyPr wrap="none" anchor="ctr"/>
          <a:lstStyle/>
          <a:p>
            <a:endParaRPr lang="ko-KR" altLang="en-US"/>
          </a:p>
        </p:txBody>
      </p:sp>
      <p:sp>
        <p:nvSpPr>
          <p:cNvPr id="1059" name="Rectangle 638"/>
          <p:cNvSpPr>
            <a:spLocks noChangeArrowheads="1"/>
          </p:cNvSpPr>
          <p:nvPr/>
        </p:nvSpPr>
        <p:spPr bwMode="auto">
          <a:xfrm>
            <a:off x="2297113" y="2925763"/>
            <a:ext cx="68262" cy="66675"/>
          </a:xfrm>
          <a:prstGeom prst="rect">
            <a:avLst/>
          </a:prstGeom>
          <a:solidFill>
            <a:srgbClr val="FF0000"/>
          </a:solidFill>
          <a:ln w="8001" algn="ctr">
            <a:noFill/>
            <a:miter lim="800000"/>
            <a:headEnd/>
            <a:tailEnd/>
          </a:ln>
        </p:spPr>
        <p:txBody>
          <a:bodyPr wrap="none" anchor="ctr"/>
          <a:lstStyle/>
          <a:p>
            <a:endParaRPr lang="ko-KR" altLang="en-US"/>
          </a:p>
        </p:txBody>
      </p:sp>
      <p:sp>
        <p:nvSpPr>
          <p:cNvPr id="1060" name="Rectangle 639"/>
          <p:cNvSpPr>
            <a:spLocks noChangeArrowheads="1"/>
          </p:cNvSpPr>
          <p:nvPr/>
        </p:nvSpPr>
        <p:spPr bwMode="auto">
          <a:xfrm>
            <a:off x="2297113" y="3062288"/>
            <a:ext cx="68262" cy="68262"/>
          </a:xfrm>
          <a:prstGeom prst="rect">
            <a:avLst/>
          </a:prstGeom>
          <a:solidFill>
            <a:srgbClr val="FF0000"/>
          </a:solidFill>
          <a:ln w="8001" algn="ctr">
            <a:noFill/>
            <a:miter lim="800000"/>
            <a:headEnd/>
            <a:tailEnd/>
          </a:ln>
        </p:spPr>
        <p:txBody>
          <a:bodyPr wrap="none" anchor="ctr"/>
          <a:lstStyle/>
          <a:p>
            <a:endParaRPr lang="ko-KR" altLang="en-US"/>
          </a:p>
        </p:txBody>
      </p:sp>
      <p:grpSp>
        <p:nvGrpSpPr>
          <p:cNvPr id="1061" name="Group 640"/>
          <p:cNvGrpSpPr>
            <a:grpSpLocks/>
          </p:cNvGrpSpPr>
          <p:nvPr/>
        </p:nvGrpSpPr>
        <p:grpSpPr bwMode="auto">
          <a:xfrm>
            <a:off x="2479675" y="2738438"/>
            <a:ext cx="1765300" cy="558800"/>
            <a:chOff x="485" y="2280"/>
            <a:chExt cx="2113" cy="192"/>
          </a:xfrm>
        </p:grpSpPr>
        <p:sp>
          <p:nvSpPr>
            <p:cNvPr id="1062" name="Line 641"/>
            <p:cNvSpPr>
              <a:spLocks noChangeShapeType="1"/>
            </p:cNvSpPr>
            <p:nvPr/>
          </p:nvSpPr>
          <p:spPr bwMode="auto">
            <a:xfrm>
              <a:off x="485" y="2280"/>
              <a:ext cx="2113" cy="0"/>
            </a:xfrm>
            <a:prstGeom prst="line">
              <a:avLst/>
            </a:prstGeom>
            <a:noFill/>
            <a:ln w="3175">
              <a:solidFill>
                <a:schemeClr val="tx1"/>
              </a:solidFill>
              <a:round/>
              <a:headEnd/>
              <a:tailEnd/>
            </a:ln>
          </p:spPr>
          <p:txBody>
            <a:bodyPr/>
            <a:lstStyle/>
            <a:p>
              <a:endParaRPr lang="ko-KR" altLang="en-US"/>
            </a:p>
          </p:txBody>
        </p:sp>
        <p:sp>
          <p:nvSpPr>
            <p:cNvPr id="1063" name="Line 642"/>
            <p:cNvSpPr>
              <a:spLocks noChangeShapeType="1"/>
            </p:cNvSpPr>
            <p:nvPr/>
          </p:nvSpPr>
          <p:spPr bwMode="auto">
            <a:xfrm>
              <a:off x="2598" y="2280"/>
              <a:ext cx="0" cy="192"/>
            </a:xfrm>
            <a:prstGeom prst="line">
              <a:avLst/>
            </a:prstGeom>
            <a:noFill/>
            <a:ln w="3175">
              <a:solidFill>
                <a:schemeClr val="tx1"/>
              </a:solidFill>
              <a:round/>
              <a:headEnd/>
              <a:tailEnd/>
            </a:ln>
          </p:spPr>
          <p:txBody>
            <a:bodyPr/>
            <a:lstStyle/>
            <a:p>
              <a:endParaRPr lang="ko-KR" altLang="en-US"/>
            </a:p>
          </p:txBody>
        </p:sp>
      </p:grpSp>
      <p:sp>
        <p:nvSpPr>
          <p:cNvPr id="1065" name="Rectangle 139"/>
          <p:cNvSpPr>
            <a:spLocks noChangeArrowheads="1"/>
          </p:cNvSpPr>
          <p:nvPr/>
        </p:nvSpPr>
        <p:spPr bwMode="auto">
          <a:xfrm>
            <a:off x="184150" y="3168650"/>
            <a:ext cx="2752725" cy="430213"/>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ko-KR" dirty="0">
                <a:solidFill>
                  <a:schemeClr val="tx1"/>
                </a:solidFill>
                <a:ea typeface="굴림" pitchFamily="50" charset="-127"/>
              </a:rPr>
              <a:t>Canada</a:t>
            </a:r>
          </a:p>
          <a:p>
            <a:pPr marL="88900" indent="-88900" eaLnBrk="0" latinLnBrk="0" hangingPunct="0">
              <a:lnSpc>
                <a:spcPct val="80000"/>
              </a:lnSpc>
              <a:spcBef>
                <a:spcPct val="20000"/>
              </a:spcBef>
              <a:buFontTx/>
              <a:buNone/>
            </a:pPr>
            <a:r>
              <a:rPr lang="en-US" altLang="ko-KR" sz="1000" dirty="0">
                <a:solidFill>
                  <a:schemeClr val="bg2"/>
                </a:solidFill>
                <a:ea typeface="MS PGothic" pitchFamily="34" charset="-128"/>
              </a:rPr>
              <a:t>Oil Sand </a:t>
            </a:r>
            <a:r>
              <a:rPr lang="en-US" altLang="ko-KR" sz="1000" dirty="0" smtClean="0">
                <a:solidFill>
                  <a:schemeClr val="bg2"/>
                </a:solidFill>
                <a:ea typeface="MS PGothic" pitchFamily="34" charset="-128"/>
              </a:rPr>
              <a:t>Project (0.6trn)</a:t>
            </a:r>
            <a:endParaRPr lang="en-US" altLang="ko-KR" sz="1000" dirty="0">
              <a:solidFill>
                <a:schemeClr val="bg2"/>
              </a:solidFill>
              <a:ea typeface="MS PGothic" pitchFamily="34" charset="-128"/>
            </a:endParaRPr>
          </a:p>
        </p:txBody>
      </p:sp>
      <p:grpSp>
        <p:nvGrpSpPr>
          <p:cNvPr id="1066" name="Group 648"/>
          <p:cNvGrpSpPr>
            <a:grpSpLocks/>
          </p:cNvGrpSpPr>
          <p:nvPr/>
        </p:nvGrpSpPr>
        <p:grpSpPr bwMode="auto">
          <a:xfrm flipV="1">
            <a:off x="187325" y="3251200"/>
            <a:ext cx="1509713" cy="155575"/>
            <a:chOff x="485" y="2280"/>
            <a:chExt cx="2113" cy="192"/>
          </a:xfrm>
        </p:grpSpPr>
        <p:sp>
          <p:nvSpPr>
            <p:cNvPr id="1067" name="Line 649"/>
            <p:cNvSpPr>
              <a:spLocks noChangeShapeType="1"/>
            </p:cNvSpPr>
            <p:nvPr/>
          </p:nvSpPr>
          <p:spPr bwMode="auto">
            <a:xfrm>
              <a:off x="485" y="2280"/>
              <a:ext cx="2113" cy="0"/>
            </a:xfrm>
            <a:prstGeom prst="line">
              <a:avLst/>
            </a:prstGeom>
            <a:noFill/>
            <a:ln w="3175">
              <a:solidFill>
                <a:schemeClr val="tx1"/>
              </a:solidFill>
              <a:round/>
              <a:headEnd/>
              <a:tailEnd/>
            </a:ln>
          </p:spPr>
          <p:txBody>
            <a:bodyPr/>
            <a:lstStyle/>
            <a:p>
              <a:endParaRPr lang="ko-KR" altLang="en-US"/>
            </a:p>
          </p:txBody>
        </p:sp>
        <p:sp>
          <p:nvSpPr>
            <p:cNvPr id="1068" name="Line 650"/>
            <p:cNvSpPr>
              <a:spLocks noChangeShapeType="1"/>
            </p:cNvSpPr>
            <p:nvPr/>
          </p:nvSpPr>
          <p:spPr bwMode="auto">
            <a:xfrm>
              <a:off x="2598" y="2280"/>
              <a:ext cx="0" cy="192"/>
            </a:xfrm>
            <a:prstGeom prst="line">
              <a:avLst/>
            </a:prstGeom>
            <a:noFill/>
            <a:ln w="3175">
              <a:solidFill>
                <a:schemeClr val="tx1"/>
              </a:solidFill>
              <a:round/>
              <a:headEnd/>
              <a:tailEnd/>
            </a:ln>
          </p:spPr>
          <p:txBody>
            <a:bodyPr/>
            <a:lstStyle/>
            <a:p>
              <a:endParaRPr lang="ko-KR" altLang="en-US"/>
            </a:p>
          </p:txBody>
        </p:sp>
      </p:grpSp>
      <p:sp>
        <p:nvSpPr>
          <p:cNvPr id="1069" name="Rectangle 651"/>
          <p:cNvSpPr>
            <a:spLocks noChangeArrowheads="1"/>
          </p:cNvSpPr>
          <p:nvPr/>
        </p:nvSpPr>
        <p:spPr bwMode="auto">
          <a:xfrm>
            <a:off x="163513" y="3448050"/>
            <a:ext cx="71437" cy="71438"/>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1071" name="Rectangle 135"/>
          <p:cNvSpPr>
            <a:spLocks noChangeArrowheads="1"/>
          </p:cNvSpPr>
          <p:nvPr/>
        </p:nvSpPr>
        <p:spPr bwMode="auto">
          <a:xfrm>
            <a:off x="5669696" y="6021388"/>
            <a:ext cx="1712007" cy="577723"/>
          </a:xfrm>
          <a:prstGeom prst="rect">
            <a:avLst/>
          </a:prstGeom>
          <a:noFill/>
          <a:ln w="9525">
            <a:noFill/>
            <a:miter lim="800000"/>
            <a:headEnd/>
            <a:tailEnd/>
          </a:ln>
        </p:spPr>
        <p:txBody>
          <a:bodyPr wrap="none" lIns="92075" tIns="46038" rIns="92075" bIns="46038">
            <a:spAutoFit/>
          </a:bodyPr>
          <a:lstStyle/>
          <a:p>
            <a:pPr marL="88900" indent="-88900" eaLnBrk="0" latinLnBrk="0" hangingPunct="0">
              <a:lnSpc>
                <a:spcPct val="75000"/>
              </a:lnSpc>
              <a:buFontTx/>
              <a:buNone/>
            </a:pPr>
            <a:r>
              <a:rPr lang="en-US" altLang="ko-KR" dirty="0">
                <a:solidFill>
                  <a:schemeClr val="tx1"/>
                </a:solidFill>
                <a:ea typeface="굴림" pitchFamily="50" charset="-127"/>
              </a:rPr>
              <a:t>Bangladesh</a:t>
            </a:r>
          </a:p>
          <a:p>
            <a:pPr marL="88900" indent="-88900" eaLnBrk="0" latinLnBrk="0" hangingPunct="0">
              <a:lnSpc>
                <a:spcPct val="75000"/>
              </a:lnSpc>
              <a:spcBef>
                <a:spcPct val="30000"/>
              </a:spcBef>
              <a:buFontTx/>
              <a:buNone/>
            </a:pPr>
            <a:r>
              <a:rPr lang="en-US" altLang="ko-KR" sz="1000" dirty="0" err="1" smtClean="0">
                <a:solidFill>
                  <a:srgbClr val="FF0000"/>
                </a:solidFill>
                <a:ea typeface="굴림" pitchFamily="50" charset="-127"/>
              </a:rPr>
              <a:t>Patuakhali</a:t>
            </a:r>
            <a:r>
              <a:rPr lang="en-US" altLang="ko-KR" sz="1000" dirty="0">
                <a:solidFill>
                  <a:srgbClr val="FF0000"/>
                </a:solidFill>
                <a:ea typeface="굴림" pitchFamily="50" charset="-127"/>
              </a:rPr>
              <a:t>(400kV</a:t>
            </a:r>
            <a:r>
              <a:rPr lang="en-US" altLang="ko-KR" sz="1000" dirty="0" smtClean="0">
                <a:solidFill>
                  <a:srgbClr val="FF0000"/>
                </a:solidFill>
                <a:ea typeface="굴림" pitchFamily="50" charset="-127"/>
              </a:rPr>
              <a:t>)(0.2trn)</a:t>
            </a:r>
            <a:endParaRPr lang="en-US" altLang="ko-KR" sz="1000" dirty="0">
              <a:solidFill>
                <a:srgbClr val="FF0000"/>
              </a:solidFill>
              <a:ea typeface="굴림" pitchFamily="50" charset="-127"/>
            </a:endParaRPr>
          </a:p>
          <a:p>
            <a:pPr marL="88900" indent="-88900" eaLnBrk="0" latinLnBrk="0" hangingPunct="0">
              <a:lnSpc>
                <a:spcPct val="75000"/>
              </a:lnSpc>
              <a:spcBef>
                <a:spcPct val="30000"/>
              </a:spcBef>
              <a:buFontTx/>
              <a:buNone/>
            </a:pPr>
            <a:r>
              <a:rPr lang="en-US" altLang="ko-KR" sz="1000" dirty="0" err="1" smtClean="0">
                <a:solidFill>
                  <a:schemeClr val="bg1">
                    <a:lumMod val="50000"/>
                  </a:schemeClr>
                </a:solidFill>
                <a:ea typeface="굴림" pitchFamily="50" charset="-127"/>
              </a:rPr>
              <a:t>Siddhirganj</a:t>
            </a:r>
            <a:r>
              <a:rPr lang="en-US" altLang="ko-KR" sz="1000" dirty="0" smtClean="0">
                <a:solidFill>
                  <a:schemeClr val="bg1">
                    <a:lumMod val="50000"/>
                  </a:schemeClr>
                </a:solidFill>
                <a:ea typeface="굴림" pitchFamily="50" charset="-127"/>
              </a:rPr>
              <a:t>(400kV</a:t>
            </a:r>
            <a:r>
              <a:rPr lang="en-US" altLang="ko-KR" sz="1000" dirty="0">
                <a:solidFill>
                  <a:schemeClr val="bg1">
                    <a:lumMod val="50000"/>
                  </a:schemeClr>
                </a:solidFill>
                <a:ea typeface="굴림" pitchFamily="50" charset="-127"/>
              </a:rPr>
              <a:t>)</a:t>
            </a:r>
          </a:p>
        </p:txBody>
      </p:sp>
      <p:sp>
        <p:nvSpPr>
          <p:cNvPr id="1072" name="Rectangle 654"/>
          <p:cNvSpPr>
            <a:spLocks noChangeArrowheads="1"/>
          </p:cNvSpPr>
          <p:nvPr/>
        </p:nvSpPr>
        <p:spPr bwMode="auto">
          <a:xfrm>
            <a:off x="5663346" y="6272211"/>
            <a:ext cx="68262" cy="68262"/>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1074" name="Rectangle 135"/>
          <p:cNvSpPr>
            <a:spLocks noChangeArrowheads="1"/>
          </p:cNvSpPr>
          <p:nvPr/>
        </p:nvSpPr>
        <p:spPr bwMode="auto">
          <a:xfrm>
            <a:off x="3294063" y="6237288"/>
            <a:ext cx="1920398" cy="577723"/>
          </a:xfrm>
          <a:prstGeom prst="rect">
            <a:avLst/>
          </a:prstGeom>
          <a:noFill/>
          <a:ln w="9525">
            <a:noFill/>
            <a:miter lim="800000"/>
            <a:headEnd/>
            <a:tailEnd/>
          </a:ln>
        </p:spPr>
        <p:txBody>
          <a:bodyPr wrap="none" lIns="92075" tIns="46038" rIns="92075" bIns="46038">
            <a:spAutoFit/>
          </a:bodyPr>
          <a:lstStyle/>
          <a:p>
            <a:pPr marL="88900" indent="-88900" eaLnBrk="0" latinLnBrk="0" hangingPunct="0">
              <a:lnSpc>
                <a:spcPct val="75000"/>
              </a:lnSpc>
              <a:buFontTx/>
              <a:buNone/>
            </a:pPr>
            <a:r>
              <a:rPr lang="en-US" altLang="ko-KR" dirty="0">
                <a:solidFill>
                  <a:schemeClr val="tx1"/>
                </a:solidFill>
                <a:ea typeface="굴림" pitchFamily="50" charset="-127"/>
              </a:rPr>
              <a:t>Bahrain</a:t>
            </a:r>
          </a:p>
          <a:p>
            <a:pPr marL="88900" indent="-88900" eaLnBrk="0" latinLnBrk="0" hangingPunct="0">
              <a:lnSpc>
                <a:spcPct val="75000"/>
              </a:lnSpc>
              <a:spcBef>
                <a:spcPct val="30000"/>
              </a:spcBef>
              <a:buFontTx/>
              <a:buNone/>
            </a:pPr>
            <a:r>
              <a:rPr lang="en-US" altLang="ko-KR" sz="1000" dirty="0" smtClean="0">
                <a:solidFill>
                  <a:schemeClr val="bg1">
                    <a:lumMod val="50000"/>
                  </a:schemeClr>
                </a:solidFill>
                <a:ea typeface="굴림" pitchFamily="50" charset="-127"/>
              </a:rPr>
              <a:t>LNG Import Terminal(0.8trn)</a:t>
            </a:r>
          </a:p>
          <a:p>
            <a:pPr marL="88900" indent="-88900" eaLnBrk="0" latinLnBrk="0" hangingPunct="0">
              <a:lnSpc>
                <a:spcPct val="75000"/>
              </a:lnSpc>
              <a:spcBef>
                <a:spcPct val="30000"/>
              </a:spcBef>
              <a:buFontTx/>
              <a:buNone/>
            </a:pPr>
            <a:r>
              <a:rPr lang="en-US" altLang="ko-KR" sz="1000" dirty="0" smtClean="0">
                <a:solidFill>
                  <a:schemeClr val="bg1">
                    <a:lumMod val="50000"/>
                  </a:schemeClr>
                </a:solidFill>
                <a:ea typeface="굴림" pitchFamily="50" charset="-127"/>
              </a:rPr>
              <a:t>Waste </a:t>
            </a:r>
            <a:r>
              <a:rPr lang="en-US" altLang="ko-KR" sz="1000" dirty="0">
                <a:solidFill>
                  <a:schemeClr val="bg1">
                    <a:lumMod val="50000"/>
                  </a:schemeClr>
                </a:solidFill>
                <a:ea typeface="굴림" pitchFamily="50" charset="-127"/>
              </a:rPr>
              <a:t>Water </a:t>
            </a:r>
            <a:r>
              <a:rPr lang="en-US" altLang="ko-KR" sz="1000" dirty="0" smtClean="0">
                <a:solidFill>
                  <a:schemeClr val="bg1">
                    <a:lumMod val="50000"/>
                  </a:schemeClr>
                </a:solidFill>
                <a:ea typeface="굴림" pitchFamily="50" charset="-127"/>
              </a:rPr>
              <a:t>treatment </a:t>
            </a:r>
            <a:r>
              <a:rPr lang="en-US" altLang="ko-KR" sz="1000" dirty="0">
                <a:solidFill>
                  <a:schemeClr val="bg1">
                    <a:lumMod val="50000"/>
                  </a:schemeClr>
                </a:solidFill>
                <a:ea typeface="굴림" pitchFamily="50" charset="-127"/>
              </a:rPr>
              <a:t>Plant</a:t>
            </a:r>
          </a:p>
        </p:txBody>
      </p:sp>
      <p:sp>
        <p:nvSpPr>
          <p:cNvPr id="1075" name="Rectangle 662"/>
          <p:cNvSpPr>
            <a:spLocks noChangeArrowheads="1"/>
          </p:cNvSpPr>
          <p:nvPr/>
        </p:nvSpPr>
        <p:spPr bwMode="auto">
          <a:xfrm>
            <a:off x="3287713" y="6646863"/>
            <a:ext cx="68262" cy="68262"/>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grpSp>
        <p:nvGrpSpPr>
          <p:cNvPr id="1076" name="Group 663"/>
          <p:cNvGrpSpPr>
            <a:grpSpLocks/>
          </p:cNvGrpSpPr>
          <p:nvPr/>
        </p:nvGrpSpPr>
        <p:grpSpPr bwMode="auto">
          <a:xfrm flipV="1">
            <a:off x="2841625" y="3657600"/>
            <a:ext cx="1739900" cy="1360056"/>
            <a:chOff x="485" y="2280"/>
            <a:chExt cx="2113" cy="192"/>
          </a:xfrm>
        </p:grpSpPr>
        <p:sp>
          <p:nvSpPr>
            <p:cNvPr id="1077" name="Line 664"/>
            <p:cNvSpPr>
              <a:spLocks noChangeShapeType="1"/>
            </p:cNvSpPr>
            <p:nvPr/>
          </p:nvSpPr>
          <p:spPr bwMode="auto">
            <a:xfrm flipH="1">
              <a:off x="485" y="2280"/>
              <a:ext cx="2113" cy="0"/>
            </a:xfrm>
            <a:prstGeom prst="line">
              <a:avLst/>
            </a:prstGeom>
            <a:noFill/>
            <a:ln w="3175">
              <a:solidFill>
                <a:schemeClr val="tx1"/>
              </a:solidFill>
              <a:round/>
              <a:headEnd/>
              <a:tailEnd/>
            </a:ln>
          </p:spPr>
          <p:txBody>
            <a:bodyPr/>
            <a:lstStyle/>
            <a:p>
              <a:endParaRPr lang="ko-KR" altLang="en-US"/>
            </a:p>
          </p:txBody>
        </p:sp>
        <p:sp>
          <p:nvSpPr>
            <p:cNvPr id="1078" name="Line 665"/>
            <p:cNvSpPr>
              <a:spLocks noChangeShapeType="1"/>
            </p:cNvSpPr>
            <p:nvPr/>
          </p:nvSpPr>
          <p:spPr bwMode="auto">
            <a:xfrm>
              <a:off x="2598" y="2280"/>
              <a:ext cx="0" cy="192"/>
            </a:xfrm>
            <a:prstGeom prst="line">
              <a:avLst/>
            </a:prstGeom>
            <a:noFill/>
            <a:ln w="3175">
              <a:solidFill>
                <a:schemeClr val="tx1"/>
              </a:solidFill>
              <a:round/>
              <a:headEnd/>
              <a:tailEnd/>
            </a:ln>
          </p:spPr>
          <p:txBody>
            <a:bodyPr/>
            <a:lstStyle/>
            <a:p>
              <a:endParaRPr lang="ko-KR" altLang="en-US"/>
            </a:p>
          </p:txBody>
        </p:sp>
      </p:grpSp>
      <p:sp>
        <p:nvSpPr>
          <p:cNvPr id="1080" name="Rectangle 667"/>
          <p:cNvSpPr>
            <a:spLocks noChangeArrowheads="1"/>
          </p:cNvSpPr>
          <p:nvPr/>
        </p:nvSpPr>
        <p:spPr bwMode="auto">
          <a:xfrm>
            <a:off x="2840830" y="5062527"/>
            <a:ext cx="68262" cy="68262"/>
          </a:xfrm>
          <a:prstGeom prst="rect">
            <a:avLst/>
          </a:prstGeom>
          <a:solidFill>
            <a:srgbClr val="FF9900"/>
          </a:solidFill>
          <a:ln w="9525" algn="ctr">
            <a:noFill/>
            <a:miter lim="800000"/>
            <a:headEnd/>
            <a:tailEnd/>
          </a:ln>
        </p:spPr>
        <p:txBody>
          <a:bodyPr wrap="none" anchor="ctr" anchorCtr="1"/>
          <a:lstStyle/>
          <a:p>
            <a:endParaRPr lang="ko-KR" altLang="en-US"/>
          </a:p>
        </p:txBody>
      </p:sp>
      <p:sp>
        <p:nvSpPr>
          <p:cNvPr id="1083" name="Rectangle 671"/>
          <p:cNvSpPr>
            <a:spLocks noChangeArrowheads="1"/>
          </p:cNvSpPr>
          <p:nvPr/>
        </p:nvSpPr>
        <p:spPr bwMode="auto">
          <a:xfrm>
            <a:off x="2840830" y="5197065"/>
            <a:ext cx="68263" cy="68262"/>
          </a:xfrm>
          <a:prstGeom prst="rect">
            <a:avLst/>
          </a:prstGeom>
          <a:solidFill>
            <a:srgbClr val="FF0000"/>
          </a:solidFill>
          <a:ln w="8001" algn="ctr">
            <a:noFill/>
            <a:miter lim="800000"/>
            <a:headEnd/>
            <a:tailEnd/>
          </a:ln>
        </p:spPr>
        <p:txBody>
          <a:bodyPr wrap="none" anchor="ctr"/>
          <a:lstStyle/>
          <a:p>
            <a:endParaRPr lang="ko-KR" altLang="en-US"/>
          </a:p>
        </p:txBody>
      </p:sp>
      <p:sp>
        <p:nvSpPr>
          <p:cNvPr id="1084" name="Text Box 672"/>
          <p:cNvSpPr txBox="1">
            <a:spLocks noChangeArrowheads="1"/>
          </p:cNvSpPr>
          <p:nvPr/>
        </p:nvSpPr>
        <p:spPr bwMode="auto">
          <a:xfrm>
            <a:off x="3424238" y="2895600"/>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chemeClr val="tx1"/>
                </a:solidFill>
                <a:latin typeface="굴림" pitchFamily="50" charset="-127"/>
                <a:ea typeface="굴림" pitchFamily="50" charset="-127"/>
                <a:cs typeface="+mn-cs"/>
              </a:rPr>
              <a:t>★</a:t>
            </a:r>
          </a:p>
        </p:txBody>
      </p:sp>
      <p:sp>
        <p:nvSpPr>
          <p:cNvPr id="1085" name="Text Box 674"/>
          <p:cNvSpPr txBox="1">
            <a:spLocks noChangeArrowheads="1"/>
          </p:cNvSpPr>
          <p:nvPr/>
        </p:nvSpPr>
        <p:spPr bwMode="auto">
          <a:xfrm>
            <a:off x="4087813" y="3578225"/>
            <a:ext cx="242887"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86" name="Text Box 675"/>
          <p:cNvSpPr txBox="1">
            <a:spLocks noChangeArrowheads="1"/>
          </p:cNvSpPr>
          <p:nvPr/>
        </p:nvSpPr>
        <p:spPr bwMode="auto">
          <a:xfrm>
            <a:off x="4695825" y="3683000"/>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a:solidFill>
                  <a:schemeClr val="tx1"/>
                </a:solidFill>
                <a:latin typeface="굴림" pitchFamily="50" charset="-127"/>
                <a:ea typeface="굴림" pitchFamily="50" charset="-127"/>
                <a:cs typeface="+mn-cs"/>
              </a:rPr>
              <a:t>★</a:t>
            </a:r>
          </a:p>
        </p:txBody>
      </p:sp>
      <p:sp>
        <p:nvSpPr>
          <p:cNvPr id="1087" name="Text Box 676"/>
          <p:cNvSpPr txBox="1">
            <a:spLocks noChangeArrowheads="1"/>
          </p:cNvSpPr>
          <p:nvPr/>
        </p:nvSpPr>
        <p:spPr bwMode="auto">
          <a:xfrm>
            <a:off x="1549400" y="3048000"/>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rgbClr val="33CCFF"/>
                </a:solidFill>
                <a:latin typeface="굴림" pitchFamily="50" charset="-127"/>
                <a:ea typeface="굴림" pitchFamily="50" charset="-127"/>
                <a:cs typeface="+mn-cs"/>
              </a:rPr>
              <a:t>★</a:t>
            </a:r>
          </a:p>
        </p:txBody>
      </p:sp>
      <p:sp>
        <p:nvSpPr>
          <p:cNvPr id="1088" name="Rectangle 677"/>
          <p:cNvSpPr>
            <a:spLocks noChangeArrowheads="1"/>
          </p:cNvSpPr>
          <p:nvPr/>
        </p:nvSpPr>
        <p:spPr bwMode="auto">
          <a:xfrm>
            <a:off x="2840830" y="5331603"/>
            <a:ext cx="68263" cy="68263"/>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1089" name="Rectangle 678"/>
          <p:cNvSpPr>
            <a:spLocks noChangeArrowheads="1"/>
          </p:cNvSpPr>
          <p:nvPr/>
        </p:nvSpPr>
        <p:spPr bwMode="auto">
          <a:xfrm>
            <a:off x="6920911" y="4966692"/>
            <a:ext cx="68262" cy="68262"/>
          </a:xfrm>
          <a:prstGeom prst="rect">
            <a:avLst/>
          </a:prstGeom>
          <a:solidFill>
            <a:srgbClr val="0033CC"/>
          </a:solidFill>
          <a:ln w="8001" algn="ctr">
            <a:noFill/>
            <a:miter lim="800000"/>
            <a:headEnd/>
            <a:tailEnd/>
          </a:ln>
        </p:spPr>
        <p:txBody>
          <a:bodyPr wrap="none" anchor="ctr" anchorCtr="1"/>
          <a:lstStyle/>
          <a:p>
            <a:endParaRPr lang="ko-KR" altLang="en-US"/>
          </a:p>
        </p:txBody>
      </p:sp>
      <p:sp>
        <p:nvSpPr>
          <p:cNvPr id="1090" name="Rectangle 679"/>
          <p:cNvSpPr>
            <a:spLocks noChangeArrowheads="1"/>
          </p:cNvSpPr>
          <p:nvPr/>
        </p:nvSpPr>
        <p:spPr bwMode="auto">
          <a:xfrm>
            <a:off x="6920911" y="5114817"/>
            <a:ext cx="68262" cy="68262"/>
          </a:xfrm>
          <a:prstGeom prst="rect">
            <a:avLst/>
          </a:prstGeom>
          <a:solidFill>
            <a:srgbClr val="0033CC"/>
          </a:solidFill>
          <a:ln w="8001" algn="ctr">
            <a:noFill/>
            <a:miter lim="800000"/>
            <a:headEnd/>
            <a:tailEnd/>
          </a:ln>
        </p:spPr>
        <p:txBody>
          <a:bodyPr wrap="none" anchor="ctr" anchorCtr="1"/>
          <a:lstStyle/>
          <a:p>
            <a:endParaRPr lang="ko-KR" altLang="en-US"/>
          </a:p>
        </p:txBody>
      </p:sp>
      <p:grpSp>
        <p:nvGrpSpPr>
          <p:cNvPr id="1091" name="Group 680"/>
          <p:cNvGrpSpPr>
            <a:grpSpLocks/>
          </p:cNvGrpSpPr>
          <p:nvPr/>
        </p:nvGrpSpPr>
        <p:grpSpPr bwMode="auto">
          <a:xfrm>
            <a:off x="2476500" y="2214554"/>
            <a:ext cx="2498725" cy="1220796"/>
            <a:chOff x="485" y="2280"/>
            <a:chExt cx="2113" cy="192"/>
          </a:xfrm>
        </p:grpSpPr>
        <p:sp>
          <p:nvSpPr>
            <p:cNvPr id="1092" name="Line 681"/>
            <p:cNvSpPr>
              <a:spLocks noChangeShapeType="1"/>
            </p:cNvSpPr>
            <p:nvPr/>
          </p:nvSpPr>
          <p:spPr bwMode="auto">
            <a:xfrm>
              <a:off x="485" y="2280"/>
              <a:ext cx="2113" cy="0"/>
            </a:xfrm>
            <a:prstGeom prst="line">
              <a:avLst/>
            </a:prstGeom>
            <a:noFill/>
            <a:ln w="3175">
              <a:solidFill>
                <a:schemeClr val="tx1"/>
              </a:solidFill>
              <a:round/>
              <a:headEnd/>
              <a:tailEnd/>
            </a:ln>
          </p:spPr>
          <p:txBody>
            <a:bodyPr/>
            <a:lstStyle/>
            <a:p>
              <a:endParaRPr lang="ko-KR" altLang="en-US"/>
            </a:p>
          </p:txBody>
        </p:sp>
        <p:sp>
          <p:nvSpPr>
            <p:cNvPr id="1093" name="Line 682"/>
            <p:cNvSpPr>
              <a:spLocks noChangeShapeType="1"/>
            </p:cNvSpPr>
            <p:nvPr/>
          </p:nvSpPr>
          <p:spPr bwMode="auto">
            <a:xfrm>
              <a:off x="2598" y="2280"/>
              <a:ext cx="0" cy="192"/>
            </a:xfrm>
            <a:prstGeom prst="line">
              <a:avLst/>
            </a:prstGeom>
            <a:noFill/>
            <a:ln w="3175">
              <a:solidFill>
                <a:schemeClr val="tx1"/>
              </a:solidFill>
              <a:round/>
              <a:headEnd/>
              <a:tailEnd/>
            </a:ln>
          </p:spPr>
          <p:txBody>
            <a:bodyPr/>
            <a:lstStyle/>
            <a:p>
              <a:endParaRPr lang="ko-KR" altLang="en-US"/>
            </a:p>
          </p:txBody>
        </p:sp>
      </p:grpSp>
      <p:sp>
        <p:nvSpPr>
          <p:cNvPr id="1094" name="Rectangle 135"/>
          <p:cNvSpPr>
            <a:spLocks noChangeArrowheads="1"/>
          </p:cNvSpPr>
          <p:nvPr/>
        </p:nvSpPr>
        <p:spPr bwMode="auto">
          <a:xfrm>
            <a:off x="2514600" y="2000240"/>
            <a:ext cx="1130118" cy="416141"/>
          </a:xfrm>
          <a:prstGeom prst="rect">
            <a:avLst/>
          </a:prstGeom>
          <a:noFill/>
          <a:ln w="9525">
            <a:noFill/>
            <a:miter lim="800000"/>
            <a:headEnd/>
            <a:tailEnd/>
          </a:ln>
        </p:spPr>
        <p:txBody>
          <a:bodyPr wrap="none" lIns="92075" tIns="46038" rIns="92075" bIns="46038">
            <a:spAutoFit/>
          </a:bodyPr>
          <a:lstStyle/>
          <a:p>
            <a:pPr marL="88900" indent="-88900" eaLnBrk="0" latinLnBrk="0" hangingPunct="0">
              <a:lnSpc>
                <a:spcPct val="75000"/>
              </a:lnSpc>
              <a:buFontTx/>
              <a:buNone/>
            </a:pPr>
            <a:r>
              <a:rPr lang="en-US" altLang="ko-KR" dirty="0">
                <a:solidFill>
                  <a:schemeClr val="tx1"/>
                </a:solidFill>
                <a:ea typeface="굴림" pitchFamily="50" charset="-127"/>
              </a:rPr>
              <a:t>Uzbekistan</a:t>
            </a:r>
          </a:p>
          <a:p>
            <a:pPr marL="88900" indent="-88900" eaLnBrk="0" latinLnBrk="0" hangingPunct="0">
              <a:lnSpc>
                <a:spcPct val="75000"/>
              </a:lnSpc>
              <a:spcBef>
                <a:spcPct val="30000"/>
              </a:spcBef>
              <a:buFontTx/>
              <a:buNone/>
            </a:pPr>
            <a:r>
              <a:rPr lang="en-US" altLang="ko-KR" sz="1000" dirty="0" smtClean="0">
                <a:solidFill>
                  <a:schemeClr val="bg1">
                    <a:lumMod val="50000"/>
                  </a:schemeClr>
                </a:solidFill>
                <a:ea typeface="굴림" pitchFamily="50" charset="-127"/>
              </a:rPr>
              <a:t>UGCC (0.7trn)</a:t>
            </a:r>
          </a:p>
        </p:txBody>
      </p:sp>
      <p:sp>
        <p:nvSpPr>
          <p:cNvPr id="1095" name="Rectangle 684"/>
          <p:cNvSpPr>
            <a:spLocks noChangeArrowheads="1"/>
          </p:cNvSpPr>
          <p:nvPr/>
        </p:nvSpPr>
        <p:spPr bwMode="auto">
          <a:xfrm>
            <a:off x="2497138" y="2270115"/>
            <a:ext cx="68262" cy="68263"/>
          </a:xfrm>
          <a:prstGeom prst="rect">
            <a:avLst/>
          </a:prstGeom>
          <a:solidFill>
            <a:srgbClr val="FF9900"/>
          </a:solidFill>
          <a:ln w="9525" algn="ctr">
            <a:noFill/>
            <a:miter lim="800000"/>
            <a:headEnd/>
            <a:tailEnd/>
          </a:ln>
        </p:spPr>
        <p:txBody>
          <a:bodyPr wrap="none" anchor="ctr" anchorCtr="1"/>
          <a:lstStyle/>
          <a:p>
            <a:endParaRPr lang="ko-KR" altLang="en-US"/>
          </a:p>
        </p:txBody>
      </p:sp>
      <p:sp>
        <p:nvSpPr>
          <p:cNvPr id="1096" name="Rectangle 685"/>
          <p:cNvSpPr>
            <a:spLocks noChangeArrowheads="1"/>
          </p:cNvSpPr>
          <p:nvPr/>
        </p:nvSpPr>
        <p:spPr bwMode="auto">
          <a:xfrm>
            <a:off x="6920911" y="5559192"/>
            <a:ext cx="68262" cy="68262"/>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1097" name="Freeform 148"/>
          <p:cNvSpPr>
            <a:spLocks/>
          </p:cNvSpPr>
          <p:nvPr/>
        </p:nvSpPr>
        <p:spPr bwMode="auto">
          <a:xfrm>
            <a:off x="5937250" y="2143115"/>
            <a:ext cx="1871663" cy="2135197"/>
          </a:xfrm>
          <a:custGeom>
            <a:avLst/>
            <a:gdLst>
              <a:gd name="T0" fmla="*/ 0 w 2160"/>
              <a:gd name="T1" fmla="*/ 2147483647 h 1152"/>
              <a:gd name="T2" fmla="*/ 0 w 2160"/>
              <a:gd name="T3" fmla="*/ 0 h 1152"/>
              <a:gd name="T4" fmla="*/ 2147483647 w 2160"/>
              <a:gd name="T5" fmla="*/ 0 h 1152"/>
              <a:gd name="T6" fmla="*/ 0 60000 65536"/>
              <a:gd name="T7" fmla="*/ 0 60000 65536"/>
              <a:gd name="T8" fmla="*/ 0 60000 65536"/>
              <a:gd name="T9" fmla="*/ 0 w 2160"/>
              <a:gd name="T10" fmla="*/ 0 h 1152"/>
              <a:gd name="T11" fmla="*/ 2160 w 2160"/>
              <a:gd name="T12" fmla="*/ 1152 h 1152"/>
            </a:gdLst>
            <a:ahLst/>
            <a:cxnLst>
              <a:cxn ang="T6">
                <a:pos x="T0" y="T1"/>
              </a:cxn>
              <a:cxn ang="T7">
                <a:pos x="T2" y="T3"/>
              </a:cxn>
              <a:cxn ang="T8">
                <a:pos x="T4" y="T5"/>
              </a:cxn>
            </a:cxnLst>
            <a:rect l="T9" t="T10" r="T11" b="T12"/>
            <a:pathLst>
              <a:path w="2160" h="1152">
                <a:moveTo>
                  <a:pt x="0" y="1152"/>
                </a:moveTo>
                <a:lnTo>
                  <a:pt x="0" y="0"/>
                </a:lnTo>
                <a:lnTo>
                  <a:pt x="2160" y="0"/>
                </a:lnTo>
              </a:path>
            </a:pathLst>
          </a:custGeom>
          <a:noFill/>
          <a:ln w="3175">
            <a:solidFill>
              <a:schemeClr val="tx1"/>
            </a:solidFill>
            <a:round/>
            <a:headEnd type="none" w="sm" len="sm"/>
            <a:tailEnd type="none" w="sm" len="sm"/>
          </a:ln>
        </p:spPr>
        <p:txBody>
          <a:bodyPr/>
          <a:lstStyle/>
          <a:p>
            <a:endParaRPr lang="ko-KR" altLang="en-US"/>
          </a:p>
        </p:txBody>
      </p:sp>
      <p:sp>
        <p:nvSpPr>
          <p:cNvPr id="1098" name="Rectangle 164"/>
          <p:cNvSpPr>
            <a:spLocks noChangeArrowheads="1"/>
          </p:cNvSpPr>
          <p:nvPr/>
        </p:nvSpPr>
        <p:spPr bwMode="auto">
          <a:xfrm>
            <a:off x="5966647" y="1928802"/>
            <a:ext cx="3057525" cy="276102"/>
          </a:xfrm>
          <a:prstGeom prst="rect">
            <a:avLst/>
          </a:prstGeom>
          <a:noFill/>
          <a:ln w="9525">
            <a:noFill/>
            <a:miter lim="800000"/>
            <a:headEnd/>
            <a:tailEnd/>
          </a:ln>
        </p:spPr>
        <p:txBody>
          <a:bodyPr wrap="square" lIns="92075" tIns="46038" rIns="92075" bIns="46038">
            <a:spAutoFit/>
          </a:bodyPr>
          <a:lstStyle/>
          <a:p>
            <a:pPr marL="88900" indent="-88900" eaLnBrk="0" latinLnBrk="0" hangingPunct="0">
              <a:lnSpc>
                <a:spcPct val="85000"/>
              </a:lnSpc>
              <a:buFontTx/>
              <a:buNone/>
            </a:pPr>
            <a:r>
              <a:rPr lang="en-US" altLang="ko-KR" dirty="0" smtClean="0">
                <a:solidFill>
                  <a:schemeClr val="tx1"/>
                </a:solidFill>
                <a:ea typeface="굴림" pitchFamily="50" charset="-127"/>
              </a:rPr>
              <a:t>Indonesia</a:t>
            </a:r>
            <a:r>
              <a:rPr lang="en-US" altLang="ko-KR" sz="1000" dirty="0" smtClean="0">
                <a:solidFill>
                  <a:srgbClr val="FF0000"/>
                </a:solidFill>
                <a:ea typeface="MS PGothic" pitchFamily="34" charset="-128"/>
              </a:rPr>
              <a:t>      </a:t>
            </a:r>
            <a:r>
              <a:rPr lang="en-US" altLang="ko-KR" sz="1000" dirty="0">
                <a:solidFill>
                  <a:schemeClr val="bg1">
                    <a:lumMod val="50000"/>
                  </a:schemeClr>
                </a:solidFill>
                <a:ea typeface="MS PGothic" pitchFamily="34" charset="-128"/>
              </a:rPr>
              <a:t>Cilacap RFCC </a:t>
            </a:r>
            <a:r>
              <a:rPr lang="en-US" altLang="ko-KR" sz="1000" dirty="0" smtClean="0">
                <a:solidFill>
                  <a:schemeClr val="bg1">
                    <a:lumMod val="50000"/>
                  </a:schemeClr>
                </a:solidFill>
                <a:ea typeface="MS PGothic" pitchFamily="34" charset="-128"/>
              </a:rPr>
              <a:t>Project (0.7trn)</a:t>
            </a:r>
            <a:endParaRPr lang="en-US" altLang="ja-JP" sz="1000" dirty="0">
              <a:solidFill>
                <a:schemeClr val="bg1">
                  <a:lumMod val="50000"/>
                </a:schemeClr>
              </a:solidFill>
              <a:ea typeface="MS PGothic" pitchFamily="34" charset="-128"/>
            </a:endParaRPr>
          </a:p>
        </p:txBody>
      </p:sp>
      <p:sp>
        <p:nvSpPr>
          <p:cNvPr id="1099" name="Rectangle 689"/>
          <p:cNvSpPr>
            <a:spLocks noChangeArrowheads="1"/>
          </p:cNvSpPr>
          <p:nvPr/>
        </p:nvSpPr>
        <p:spPr bwMode="auto">
          <a:xfrm>
            <a:off x="7004100" y="2049441"/>
            <a:ext cx="68262" cy="66675"/>
          </a:xfrm>
          <a:prstGeom prst="rect">
            <a:avLst/>
          </a:prstGeom>
          <a:solidFill>
            <a:srgbClr val="FF0000"/>
          </a:solidFill>
          <a:ln w="8001" algn="ctr">
            <a:noFill/>
            <a:miter lim="800000"/>
            <a:headEnd/>
            <a:tailEnd/>
          </a:ln>
        </p:spPr>
        <p:txBody>
          <a:bodyPr wrap="none" anchor="ctr"/>
          <a:lstStyle/>
          <a:p>
            <a:endParaRPr lang="ko-KR" altLang="en-US"/>
          </a:p>
        </p:txBody>
      </p:sp>
      <p:sp>
        <p:nvSpPr>
          <p:cNvPr id="1100" name="Rectangle 692"/>
          <p:cNvSpPr>
            <a:spLocks noChangeArrowheads="1"/>
          </p:cNvSpPr>
          <p:nvPr/>
        </p:nvSpPr>
        <p:spPr bwMode="auto">
          <a:xfrm>
            <a:off x="2840830" y="5466142"/>
            <a:ext cx="68263" cy="68263"/>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1101" name="Rectangle 693"/>
          <p:cNvSpPr>
            <a:spLocks noChangeArrowheads="1"/>
          </p:cNvSpPr>
          <p:nvPr/>
        </p:nvSpPr>
        <p:spPr bwMode="auto">
          <a:xfrm>
            <a:off x="8108950" y="4162974"/>
            <a:ext cx="69850" cy="68262"/>
          </a:xfrm>
          <a:prstGeom prst="rect">
            <a:avLst/>
          </a:prstGeom>
          <a:solidFill>
            <a:srgbClr val="CCCC00"/>
          </a:solidFill>
          <a:ln w="9525" algn="ctr">
            <a:noFill/>
            <a:miter lim="800000"/>
            <a:headEnd/>
            <a:tailEnd/>
          </a:ln>
        </p:spPr>
        <p:txBody>
          <a:bodyPr wrap="none" anchor="ctr" anchorCtr="1"/>
          <a:lstStyle/>
          <a:p>
            <a:endParaRPr lang="ko-KR" altLang="en-US"/>
          </a:p>
        </p:txBody>
      </p:sp>
      <p:sp>
        <p:nvSpPr>
          <p:cNvPr id="1102" name="Rectangle 694"/>
          <p:cNvSpPr>
            <a:spLocks noChangeArrowheads="1"/>
          </p:cNvSpPr>
          <p:nvPr/>
        </p:nvSpPr>
        <p:spPr bwMode="auto">
          <a:xfrm>
            <a:off x="1101501" y="6272211"/>
            <a:ext cx="68262" cy="68263"/>
          </a:xfrm>
          <a:prstGeom prst="rect">
            <a:avLst/>
          </a:prstGeom>
          <a:solidFill>
            <a:srgbClr val="008000"/>
          </a:solidFill>
          <a:ln w="8001" algn="ctr">
            <a:noFill/>
            <a:miter lim="800000"/>
            <a:headEnd/>
            <a:tailEnd/>
          </a:ln>
        </p:spPr>
        <p:txBody>
          <a:bodyPr wrap="none" anchor="ctr"/>
          <a:lstStyle/>
          <a:p>
            <a:endParaRPr lang="ko-KR" altLang="en-US"/>
          </a:p>
        </p:txBody>
      </p:sp>
      <p:sp>
        <p:nvSpPr>
          <p:cNvPr id="1103" name="Rectangle 695"/>
          <p:cNvSpPr>
            <a:spLocks noChangeArrowheads="1"/>
          </p:cNvSpPr>
          <p:nvPr/>
        </p:nvSpPr>
        <p:spPr bwMode="auto">
          <a:xfrm>
            <a:off x="6920911" y="5707318"/>
            <a:ext cx="68262" cy="68262"/>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1105" name="Rectangle 600"/>
          <p:cNvSpPr>
            <a:spLocks noChangeArrowheads="1"/>
          </p:cNvSpPr>
          <p:nvPr/>
        </p:nvSpPr>
        <p:spPr bwMode="auto">
          <a:xfrm>
            <a:off x="7202472" y="2840038"/>
            <a:ext cx="68262" cy="68262"/>
          </a:xfrm>
          <a:prstGeom prst="rect">
            <a:avLst/>
          </a:prstGeom>
          <a:solidFill>
            <a:srgbClr val="0033CC"/>
          </a:solidFill>
          <a:ln w="8001" algn="ctr">
            <a:noFill/>
            <a:miter lim="800000"/>
            <a:headEnd/>
            <a:tailEnd/>
          </a:ln>
        </p:spPr>
        <p:txBody>
          <a:bodyPr wrap="none" anchor="ctr" anchorCtr="1"/>
          <a:lstStyle/>
          <a:p>
            <a:pPr>
              <a:lnSpc>
                <a:spcPct val="100000"/>
              </a:lnSpc>
              <a:buFontTx/>
              <a:buNone/>
            </a:pPr>
            <a:endParaRPr lang="ko-KR" altLang="en-US" sz="1800" b="0">
              <a:solidFill>
                <a:schemeClr val="accent1"/>
              </a:solidFill>
              <a:latin typeface="굴림" pitchFamily="50" charset="-127"/>
              <a:ea typeface="굴림" pitchFamily="50" charset="-127"/>
            </a:endParaRPr>
          </a:p>
        </p:txBody>
      </p:sp>
      <p:sp>
        <p:nvSpPr>
          <p:cNvPr id="1106" name="Rectangle 600"/>
          <p:cNvSpPr>
            <a:spLocks noChangeArrowheads="1"/>
          </p:cNvSpPr>
          <p:nvPr/>
        </p:nvSpPr>
        <p:spPr bwMode="auto">
          <a:xfrm>
            <a:off x="7202472" y="2992438"/>
            <a:ext cx="68262" cy="68262"/>
          </a:xfrm>
          <a:prstGeom prst="rect">
            <a:avLst/>
          </a:prstGeom>
          <a:solidFill>
            <a:srgbClr val="0033CC"/>
          </a:solidFill>
          <a:ln w="8001" algn="ctr">
            <a:noFill/>
            <a:miter lim="800000"/>
            <a:headEnd/>
            <a:tailEnd/>
          </a:ln>
        </p:spPr>
        <p:txBody>
          <a:bodyPr wrap="none" anchor="ctr" anchorCtr="1"/>
          <a:lstStyle/>
          <a:p>
            <a:pPr>
              <a:lnSpc>
                <a:spcPct val="100000"/>
              </a:lnSpc>
              <a:buFontTx/>
              <a:buNone/>
            </a:pPr>
            <a:endParaRPr lang="ko-KR" altLang="en-US" sz="1800" b="0">
              <a:solidFill>
                <a:schemeClr val="accent1"/>
              </a:solidFill>
              <a:latin typeface="굴림" pitchFamily="50" charset="-127"/>
              <a:ea typeface="굴림" pitchFamily="50" charset="-127"/>
            </a:endParaRPr>
          </a:p>
        </p:txBody>
      </p:sp>
      <p:sp>
        <p:nvSpPr>
          <p:cNvPr id="1107" name="Freeform 148"/>
          <p:cNvSpPr>
            <a:spLocks/>
          </p:cNvSpPr>
          <p:nvPr/>
        </p:nvSpPr>
        <p:spPr bwMode="auto">
          <a:xfrm>
            <a:off x="5691336" y="3861048"/>
            <a:ext cx="3797374" cy="144016"/>
          </a:xfrm>
          <a:custGeom>
            <a:avLst/>
            <a:gdLst>
              <a:gd name="T0" fmla="*/ 0 w 2160"/>
              <a:gd name="T1" fmla="*/ 2147483647 h 1152"/>
              <a:gd name="T2" fmla="*/ 0 w 2160"/>
              <a:gd name="T3" fmla="*/ 0 h 1152"/>
              <a:gd name="T4" fmla="*/ 2147483647 w 2160"/>
              <a:gd name="T5" fmla="*/ 0 h 1152"/>
              <a:gd name="T6" fmla="*/ 0 60000 65536"/>
              <a:gd name="T7" fmla="*/ 0 60000 65536"/>
              <a:gd name="T8" fmla="*/ 0 60000 65536"/>
              <a:gd name="T9" fmla="*/ 0 w 2160"/>
              <a:gd name="T10" fmla="*/ 0 h 1152"/>
              <a:gd name="T11" fmla="*/ 2160 w 2160"/>
              <a:gd name="T12" fmla="*/ 1152 h 1152"/>
            </a:gdLst>
            <a:ahLst/>
            <a:cxnLst>
              <a:cxn ang="T6">
                <a:pos x="T0" y="T1"/>
              </a:cxn>
              <a:cxn ang="T7">
                <a:pos x="T2" y="T3"/>
              </a:cxn>
              <a:cxn ang="T8">
                <a:pos x="T4" y="T5"/>
              </a:cxn>
            </a:cxnLst>
            <a:rect l="T9" t="T10" r="T11" b="T12"/>
            <a:pathLst>
              <a:path w="2160" h="1152">
                <a:moveTo>
                  <a:pt x="0" y="1152"/>
                </a:moveTo>
                <a:lnTo>
                  <a:pt x="0" y="0"/>
                </a:lnTo>
                <a:lnTo>
                  <a:pt x="2160" y="0"/>
                </a:lnTo>
              </a:path>
            </a:pathLst>
          </a:custGeom>
          <a:noFill/>
          <a:ln w="3175">
            <a:solidFill>
              <a:schemeClr val="tx1"/>
            </a:solidFill>
            <a:round/>
            <a:headEnd type="none" w="sm" len="sm"/>
            <a:tailEnd type="none" w="sm" len="sm"/>
          </a:ln>
        </p:spPr>
        <p:txBody>
          <a:bodyPr/>
          <a:lstStyle/>
          <a:p>
            <a:endParaRPr lang="ko-KR" altLang="en-US"/>
          </a:p>
        </p:txBody>
      </p:sp>
      <p:sp>
        <p:nvSpPr>
          <p:cNvPr id="1108" name="Rectangle 579"/>
          <p:cNvSpPr>
            <a:spLocks noChangeArrowheads="1"/>
          </p:cNvSpPr>
          <p:nvPr/>
        </p:nvSpPr>
        <p:spPr bwMode="auto">
          <a:xfrm>
            <a:off x="8108950" y="4032799"/>
            <a:ext cx="69850" cy="68262"/>
          </a:xfrm>
          <a:prstGeom prst="rect">
            <a:avLst/>
          </a:prstGeom>
          <a:solidFill>
            <a:srgbClr val="FF0000"/>
          </a:solidFill>
          <a:ln w="8001" algn="ctr">
            <a:noFill/>
            <a:miter lim="800000"/>
            <a:headEnd/>
            <a:tailEnd/>
          </a:ln>
        </p:spPr>
        <p:txBody>
          <a:bodyPr wrap="none" anchor="ctr"/>
          <a:lstStyle/>
          <a:p>
            <a:endParaRPr lang="ko-KR" altLang="en-US"/>
          </a:p>
        </p:txBody>
      </p:sp>
      <p:sp>
        <p:nvSpPr>
          <p:cNvPr id="1109" name="Rectangle 579"/>
          <p:cNvSpPr>
            <a:spLocks noChangeArrowheads="1"/>
          </p:cNvSpPr>
          <p:nvPr/>
        </p:nvSpPr>
        <p:spPr bwMode="auto">
          <a:xfrm>
            <a:off x="7203504" y="3132584"/>
            <a:ext cx="69850" cy="68262"/>
          </a:xfrm>
          <a:prstGeom prst="rect">
            <a:avLst/>
          </a:prstGeom>
          <a:solidFill>
            <a:srgbClr val="FF0000"/>
          </a:solidFill>
          <a:ln w="8001" algn="ctr">
            <a:noFill/>
            <a:miter lim="800000"/>
            <a:headEnd/>
            <a:tailEnd/>
          </a:ln>
        </p:spPr>
        <p:txBody>
          <a:bodyPr wrap="none" anchor="ctr"/>
          <a:lstStyle/>
          <a:p>
            <a:endParaRPr lang="ko-KR" altLang="en-US"/>
          </a:p>
        </p:txBody>
      </p:sp>
      <p:sp>
        <p:nvSpPr>
          <p:cNvPr id="1110" name="Rectangle 639"/>
          <p:cNvSpPr>
            <a:spLocks noChangeArrowheads="1"/>
          </p:cNvSpPr>
          <p:nvPr/>
        </p:nvSpPr>
        <p:spPr bwMode="auto">
          <a:xfrm>
            <a:off x="2297113" y="3205163"/>
            <a:ext cx="68262" cy="68262"/>
          </a:xfrm>
          <a:prstGeom prst="rect">
            <a:avLst/>
          </a:prstGeom>
          <a:solidFill>
            <a:srgbClr val="FF0000"/>
          </a:solidFill>
          <a:ln w="8001" algn="ctr">
            <a:noFill/>
            <a:miter lim="800000"/>
            <a:headEnd/>
            <a:tailEnd/>
          </a:ln>
        </p:spPr>
        <p:txBody>
          <a:bodyPr wrap="none" anchor="ctr"/>
          <a:lstStyle/>
          <a:p>
            <a:endParaRPr lang="ko-KR" altLang="en-US"/>
          </a:p>
        </p:txBody>
      </p:sp>
      <p:sp>
        <p:nvSpPr>
          <p:cNvPr id="1111" name="Rectangle 593"/>
          <p:cNvSpPr>
            <a:spLocks noChangeArrowheads="1"/>
          </p:cNvSpPr>
          <p:nvPr/>
        </p:nvSpPr>
        <p:spPr bwMode="auto">
          <a:xfrm>
            <a:off x="7684498" y="6038865"/>
            <a:ext cx="68263" cy="68263"/>
          </a:xfrm>
          <a:prstGeom prst="rect">
            <a:avLst/>
          </a:prstGeom>
          <a:solidFill>
            <a:srgbClr val="0033CC"/>
          </a:solidFill>
          <a:ln w="8001" algn="ctr">
            <a:noFill/>
            <a:miter lim="800000"/>
            <a:headEnd/>
            <a:tailEnd/>
          </a:ln>
        </p:spPr>
        <p:txBody>
          <a:bodyPr wrap="none" anchor="ctr" anchorCtr="1"/>
          <a:lstStyle/>
          <a:p>
            <a:endParaRPr lang="ko-KR" altLang="en-US"/>
          </a:p>
        </p:txBody>
      </p:sp>
      <p:sp>
        <p:nvSpPr>
          <p:cNvPr id="1114" name="Text Box 676"/>
          <p:cNvSpPr txBox="1">
            <a:spLocks noChangeArrowheads="1"/>
          </p:cNvSpPr>
          <p:nvPr/>
        </p:nvSpPr>
        <p:spPr bwMode="auto">
          <a:xfrm>
            <a:off x="3363453" y="3288890"/>
            <a:ext cx="24447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rgbClr val="33CCFF"/>
                </a:solidFill>
                <a:latin typeface="굴림" pitchFamily="50" charset="-127"/>
                <a:ea typeface="굴림" pitchFamily="50" charset="-127"/>
                <a:cs typeface="+mn-cs"/>
              </a:rPr>
              <a:t>★</a:t>
            </a:r>
          </a:p>
        </p:txBody>
      </p:sp>
      <p:sp>
        <p:nvSpPr>
          <p:cNvPr id="1115" name="Rectangle 164"/>
          <p:cNvSpPr>
            <a:spLocks noChangeArrowheads="1"/>
          </p:cNvSpPr>
          <p:nvPr/>
        </p:nvSpPr>
        <p:spPr bwMode="auto">
          <a:xfrm>
            <a:off x="2802192" y="3294728"/>
            <a:ext cx="750222" cy="276102"/>
          </a:xfrm>
          <a:prstGeom prst="rect">
            <a:avLst/>
          </a:prstGeom>
          <a:noFill/>
          <a:ln w="9525">
            <a:noFill/>
            <a:miter lim="800000"/>
            <a:headEnd/>
            <a:tailEnd/>
          </a:ln>
        </p:spPr>
        <p:txBody>
          <a:bodyPr wrap="square" lIns="92075" tIns="46038" rIns="92075" bIns="46038">
            <a:spAutoFit/>
          </a:bodyPr>
          <a:lstStyle/>
          <a:p>
            <a:pPr marL="88900" indent="-88900" algn="ctr" eaLnBrk="0" latinLnBrk="0" hangingPunct="0">
              <a:lnSpc>
                <a:spcPct val="85000"/>
              </a:lnSpc>
              <a:buFontTx/>
              <a:buNone/>
            </a:pPr>
            <a:r>
              <a:rPr lang="en-US" altLang="ja-JP" dirty="0" smtClean="0">
                <a:solidFill>
                  <a:schemeClr val="tx1"/>
                </a:solidFill>
                <a:ea typeface="굴림" pitchFamily="50" charset="-127"/>
              </a:rPr>
              <a:t>Spain</a:t>
            </a:r>
            <a:endParaRPr lang="en-US" altLang="ja-JP" dirty="0">
              <a:solidFill>
                <a:schemeClr val="tx1"/>
              </a:solidFill>
              <a:ea typeface="굴림" pitchFamily="50" charset="-127"/>
            </a:endParaRPr>
          </a:p>
        </p:txBody>
      </p:sp>
      <p:sp>
        <p:nvSpPr>
          <p:cNvPr id="1116" name="Text Box 605"/>
          <p:cNvSpPr txBox="1">
            <a:spLocks noChangeArrowheads="1"/>
          </p:cNvSpPr>
          <p:nvPr/>
        </p:nvSpPr>
        <p:spPr bwMode="auto">
          <a:xfrm>
            <a:off x="5669991" y="4240931"/>
            <a:ext cx="242887"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chemeClr val="tx1"/>
                </a:solidFill>
                <a:latin typeface="굴림" pitchFamily="50" charset="-127"/>
                <a:ea typeface="굴림" pitchFamily="50" charset="-127"/>
                <a:cs typeface="+mn-cs"/>
              </a:rPr>
              <a:t>★</a:t>
            </a:r>
          </a:p>
        </p:txBody>
      </p:sp>
      <p:sp>
        <p:nvSpPr>
          <p:cNvPr id="1117" name="Text Box 605"/>
          <p:cNvSpPr txBox="1">
            <a:spLocks noChangeArrowheads="1"/>
          </p:cNvSpPr>
          <p:nvPr/>
        </p:nvSpPr>
        <p:spPr bwMode="auto">
          <a:xfrm>
            <a:off x="2386014" y="5469962"/>
            <a:ext cx="242887"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chemeClr val="tx1"/>
                </a:solidFill>
                <a:latin typeface="굴림" pitchFamily="50" charset="-127"/>
                <a:ea typeface="굴림" pitchFamily="50" charset="-127"/>
                <a:cs typeface="+mn-cs"/>
              </a:rPr>
              <a:t>★</a:t>
            </a:r>
          </a:p>
        </p:txBody>
      </p:sp>
      <p:sp>
        <p:nvSpPr>
          <p:cNvPr id="1118" name="Text Box 605"/>
          <p:cNvSpPr txBox="1">
            <a:spLocks noChangeArrowheads="1"/>
          </p:cNvSpPr>
          <p:nvPr/>
        </p:nvSpPr>
        <p:spPr bwMode="auto">
          <a:xfrm>
            <a:off x="2204126" y="4108234"/>
            <a:ext cx="242887"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100000"/>
              </a:lnSpc>
              <a:buFontTx/>
              <a:buNone/>
              <a:defRPr/>
            </a:pPr>
            <a:r>
              <a:rPr lang="ko-KR" altLang="en-US" sz="1000" b="0" dirty="0">
                <a:solidFill>
                  <a:schemeClr val="tx1"/>
                </a:solidFill>
                <a:latin typeface="굴림" pitchFamily="50" charset="-127"/>
                <a:ea typeface="굴림" pitchFamily="50" charset="-127"/>
                <a:cs typeface="+mn-cs"/>
              </a:rPr>
              <a:t>★</a:t>
            </a:r>
          </a:p>
        </p:txBody>
      </p:sp>
      <p:sp>
        <p:nvSpPr>
          <p:cNvPr id="1119" name="Rectangle 412"/>
          <p:cNvSpPr>
            <a:spLocks noChangeArrowheads="1"/>
          </p:cNvSpPr>
          <p:nvPr/>
        </p:nvSpPr>
        <p:spPr bwMode="auto">
          <a:xfrm>
            <a:off x="2840830" y="5600681"/>
            <a:ext cx="71437" cy="71438"/>
          </a:xfrm>
          <a:prstGeom prst="rect">
            <a:avLst/>
          </a:prstGeom>
          <a:solidFill>
            <a:srgbClr val="FF0000"/>
          </a:solidFill>
          <a:ln w="8001" algn="ctr">
            <a:noFill/>
            <a:miter lim="800000"/>
            <a:headEnd/>
            <a:tailEnd/>
          </a:ln>
        </p:spPr>
        <p:txBody>
          <a:bodyPr wrap="none" anchor="ctr"/>
          <a:lstStyle/>
          <a:p>
            <a:endParaRPr lang="ko-KR" altLang="en-US"/>
          </a:p>
        </p:txBody>
      </p:sp>
      <p:sp>
        <p:nvSpPr>
          <p:cNvPr id="1120" name="Freeform 129"/>
          <p:cNvSpPr>
            <a:spLocks/>
          </p:cNvSpPr>
          <p:nvPr/>
        </p:nvSpPr>
        <p:spPr bwMode="auto">
          <a:xfrm>
            <a:off x="2971800" y="3741420"/>
            <a:ext cx="1667193" cy="502920"/>
          </a:xfrm>
          <a:custGeom>
            <a:avLst/>
            <a:gdLst>
              <a:gd name="T0" fmla="*/ 2147483647 w 1248"/>
              <a:gd name="T1" fmla="*/ 0 h 1104"/>
              <a:gd name="T2" fmla="*/ 2147483647 w 1248"/>
              <a:gd name="T3" fmla="*/ 2147483647 h 1104"/>
              <a:gd name="T4" fmla="*/ 0 w 1248"/>
              <a:gd name="T5" fmla="*/ 2147483647 h 1104"/>
              <a:gd name="T6" fmla="*/ 0 60000 65536"/>
              <a:gd name="T7" fmla="*/ 0 60000 65536"/>
              <a:gd name="T8" fmla="*/ 0 60000 65536"/>
              <a:gd name="T9" fmla="*/ 0 w 1248"/>
              <a:gd name="T10" fmla="*/ 0 h 1104"/>
              <a:gd name="T11" fmla="*/ 1248 w 1248"/>
              <a:gd name="T12" fmla="*/ 1104 h 1104"/>
            </a:gdLst>
            <a:ahLst/>
            <a:cxnLst>
              <a:cxn ang="T6">
                <a:pos x="T0" y="T1"/>
              </a:cxn>
              <a:cxn ang="T7">
                <a:pos x="T2" y="T3"/>
              </a:cxn>
              <a:cxn ang="T8">
                <a:pos x="T4" y="T5"/>
              </a:cxn>
            </a:cxnLst>
            <a:rect l="T9" t="T10" r="T11" b="T12"/>
            <a:pathLst>
              <a:path w="1248" h="1104">
                <a:moveTo>
                  <a:pt x="1248" y="0"/>
                </a:moveTo>
                <a:lnTo>
                  <a:pt x="1248" y="1104"/>
                </a:lnTo>
                <a:lnTo>
                  <a:pt x="0" y="1104"/>
                </a:lnTo>
              </a:path>
            </a:pathLst>
          </a:custGeom>
          <a:noFill/>
          <a:ln w="3175">
            <a:solidFill>
              <a:schemeClr val="tx1"/>
            </a:solidFill>
            <a:round/>
            <a:headEnd type="none" w="sm" len="sm"/>
            <a:tailEnd type="none" w="sm" len="sm"/>
          </a:ln>
        </p:spPr>
        <p:txBody>
          <a:bodyPr/>
          <a:lstStyle/>
          <a:p>
            <a:endParaRPr lang="ko-KR" altLang="en-US"/>
          </a:p>
        </p:txBody>
      </p:sp>
      <p:sp>
        <p:nvSpPr>
          <p:cNvPr id="1121" name="Rectangle 139"/>
          <p:cNvSpPr>
            <a:spLocks noChangeArrowheads="1"/>
          </p:cNvSpPr>
          <p:nvPr/>
        </p:nvSpPr>
        <p:spPr bwMode="auto">
          <a:xfrm>
            <a:off x="2935288" y="4007803"/>
            <a:ext cx="2752725" cy="429991"/>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ko-KR" dirty="0" smtClean="0">
                <a:solidFill>
                  <a:schemeClr val="tx1"/>
                </a:solidFill>
                <a:ea typeface="굴림" pitchFamily="50" charset="-127"/>
              </a:rPr>
              <a:t>Iraq</a:t>
            </a:r>
            <a:endParaRPr lang="en-US" altLang="ko-KR" dirty="0">
              <a:solidFill>
                <a:schemeClr val="tx1"/>
              </a:solidFill>
              <a:ea typeface="굴림" pitchFamily="50" charset="-127"/>
            </a:endParaRPr>
          </a:p>
          <a:p>
            <a:pPr marL="88900" indent="-88900" eaLnBrk="0" latinLnBrk="0" hangingPunct="0">
              <a:lnSpc>
                <a:spcPct val="80000"/>
              </a:lnSpc>
              <a:spcBef>
                <a:spcPct val="20000"/>
              </a:spcBef>
              <a:buFontTx/>
              <a:buNone/>
            </a:pPr>
            <a:r>
              <a:rPr lang="en-US" altLang="ko-KR" sz="1000" dirty="0" smtClean="0">
                <a:solidFill>
                  <a:srgbClr val="FF0000"/>
                </a:solidFill>
                <a:ea typeface="MS PGothic" pitchFamily="34" charset="-128"/>
              </a:rPr>
              <a:t>Karbala Project (2.6trn)</a:t>
            </a:r>
            <a:endParaRPr lang="en-US" altLang="ko-KR" sz="1000" dirty="0">
              <a:solidFill>
                <a:srgbClr val="FF0000"/>
              </a:solidFill>
              <a:ea typeface="MS PGothic" pitchFamily="34" charset="-128"/>
            </a:endParaRPr>
          </a:p>
        </p:txBody>
      </p:sp>
      <p:sp>
        <p:nvSpPr>
          <p:cNvPr id="1122" name="Rectangle 671"/>
          <p:cNvSpPr>
            <a:spLocks noChangeArrowheads="1"/>
          </p:cNvSpPr>
          <p:nvPr/>
        </p:nvSpPr>
        <p:spPr bwMode="auto">
          <a:xfrm>
            <a:off x="2935287" y="4281488"/>
            <a:ext cx="68263" cy="68262"/>
          </a:xfrm>
          <a:prstGeom prst="rect">
            <a:avLst/>
          </a:prstGeom>
          <a:solidFill>
            <a:srgbClr val="FF0000"/>
          </a:solidFill>
          <a:ln w="8001" algn="ctr">
            <a:noFill/>
            <a:miter lim="800000"/>
            <a:headEnd/>
            <a:tailEnd/>
          </a:ln>
        </p:spPr>
        <p:txBody>
          <a:bodyPr wrap="none" anchor="ctr"/>
          <a:lstStyle/>
          <a:p>
            <a:endParaRPr lang="ko-KR" altLang="en-US"/>
          </a:p>
        </p:txBody>
      </p:sp>
      <p:sp>
        <p:nvSpPr>
          <p:cNvPr id="1123" name="Freeform 129"/>
          <p:cNvSpPr>
            <a:spLocks/>
          </p:cNvSpPr>
          <p:nvPr/>
        </p:nvSpPr>
        <p:spPr bwMode="auto">
          <a:xfrm>
            <a:off x="2495550" y="3642678"/>
            <a:ext cx="1089343" cy="135572"/>
          </a:xfrm>
          <a:custGeom>
            <a:avLst/>
            <a:gdLst>
              <a:gd name="T0" fmla="*/ 2147483647 w 1248"/>
              <a:gd name="T1" fmla="*/ 0 h 1104"/>
              <a:gd name="T2" fmla="*/ 2147483647 w 1248"/>
              <a:gd name="T3" fmla="*/ 2147483647 h 1104"/>
              <a:gd name="T4" fmla="*/ 0 w 1248"/>
              <a:gd name="T5" fmla="*/ 2147483647 h 1104"/>
              <a:gd name="T6" fmla="*/ 0 60000 65536"/>
              <a:gd name="T7" fmla="*/ 0 60000 65536"/>
              <a:gd name="T8" fmla="*/ 0 60000 65536"/>
              <a:gd name="T9" fmla="*/ 0 w 1248"/>
              <a:gd name="T10" fmla="*/ 0 h 1104"/>
              <a:gd name="T11" fmla="*/ 1248 w 1248"/>
              <a:gd name="T12" fmla="*/ 1104 h 1104"/>
            </a:gdLst>
            <a:ahLst/>
            <a:cxnLst>
              <a:cxn ang="T6">
                <a:pos x="T0" y="T1"/>
              </a:cxn>
              <a:cxn ang="T7">
                <a:pos x="T2" y="T3"/>
              </a:cxn>
              <a:cxn ang="T8">
                <a:pos x="T4" y="T5"/>
              </a:cxn>
            </a:cxnLst>
            <a:rect l="T9" t="T10" r="T11" b="T12"/>
            <a:pathLst>
              <a:path w="1248" h="1104">
                <a:moveTo>
                  <a:pt x="1248" y="0"/>
                </a:moveTo>
                <a:lnTo>
                  <a:pt x="1248" y="1104"/>
                </a:lnTo>
                <a:lnTo>
                  <a:pt x="0" y="1104"/>
                </a:lnTo>
              </a:path>
            </a:pathLst>
          </a:custGeom>
          <a:noFill/>
          <a:ln w="3175">
            <a:solidFill>
              <a:schemeClr val="tx1"/>
            </a:solidFill>
            <a:round/>
            <a:headEnd type="none" w="sm" len="sm"/>
            <a:tailEnd type="none" w="sm" len="sm"/>
          </a:ln>
        </p:spPr>
        <p:txBody>
          <a:bodyPr/>
          <a:lstStyle/>
          <a:p>
            <a:endParaRPr lang="ko-KR" altLang="en-US"/>
          </a:p>
        </p:txBody>
      </p:sp>
      <p:sp>
        <p:nvSpPr>
          <p:cNvPr id="1124" name="Rectangle 139"/>
          <p:cNvSpPr>
            <a:spLocks noChangeArrowheads="1"/>
          </p:cNvSpPr>
          <p:nvPr/>
        </p:nvSpPr>
        <p:spPr bwMode="auto">
          <a:xfrm>
            <a:off x="2420938" y="3550603"/>
            <a:ext cx="2752725" cy="429991"/>
          </a:xfrm>
          <a:prstGeom prst="rect">
            <a:avLst/>
          </a:prstGeom>
          <a:noFill/>
          <a:ln w="9525">
            <a:noFill/>
            <a:miter lim="800000"/>
            <a:headEnd/>
            <a:tailEnd/>
          </a:ln>
        </p:spPr>
        <p:txBody>
          <a:bodyPr lIns="92075" tIns="46038" rIns="92075" bIns="46038">
            <a:spAutoFit/>
          </a:bodyPr>
          <a:lstStyle/>
          <a:p>
            <a:pPr marL="88900" indent="-88900" eaLnBrk="0" latinLnBrk="0" hangingPunct="0">
              <a:lnSpc>
                <a:spcPct val="85000"/>
              </a:lnSpc>
              <a:buFontTx/>
              <a:buNone/>
            </a:pPr>
            <a:r>
              <a:rPr lang="en-US" altLang="ko-KR" dirty="0" smtClean="0">
                <a:solidFill>
                  <a:schemeClr val="tx1"/>
                </a:solidFill>
                <a:ea typeface="굴림" pitchFamily="50" charset="-127"/>
              </a:rPr>
              <a:t>Algeria</a:t>
            </a:r>
            <a:endParaRPr lang="en-US" altLang="ko-KR" dirty="0">
              <a:solidFill>
                <a:schemeClr val="tx1"/>
              </a:solidFill>
              <a:ea typeface="굴림" pitchFamily="50" charset="-127"/>
            </a:endParaRPr>
          </a:p>
          <a:p>
            <a:pPr marL="88900" indent="-88900" eaLnBrk="0" latinLnBrk="0" hangingPunct="0">
              <a:lnSpc>
                <a:spcPct val="80000"/>
              </a:lnSpc>
              <a:spcBef>
                <a:spcPct val="20000"/>
              </a:spcBef>
              <a:buFontTx/>
              <a:buNone/>
            </a:pPr>
            <a:r>
              <a:rPr lang="en-US" altLang="ko-KR" sz="1000" dirty="0" smtClean="0">
                <a:solidFill>
                  <a:srgbClr val="FF0000"/>
                </a:solidFill>
                <a:ea typeface="MS PGothic" pitchFamily="34" charset="-128"/>
              </a:rPr>
              <a:t> Kais CCPP Project (0.3trn)</a:t>
            </a:r>
            <a:endParaRPr lang="en-US" altLang="ko-KR" sz="1000" dirty="0">
              <a:solidFill>
                <a:srgbClr val="FF0000"/>
              </a:solidFill>
              <a:ea typeface="MS PGothic" pitchFamily="34" charset="-128"/>
            </a:endParaRPr>
          </a:p>
        </p:txBody>
      </p:sp>
      <p:sp>
        <p:nvSpPr>
          <p:cNvPr id="1125" name="Rectangle 413"/>
          <p:cNvSpPr>
            <a:spLocks noChangeArrowheads="1"/>
          </p:cNvSpPr>
          <p:nvPr/>
        </p:nvSpPr>
        <p:spPr bwMode="auto">
          <a:xfrm>
            <a:off x="2424113" y="3822700"/>
            <a:ext cx="71437" cy="71438"/>
          </a:xfrm>
          <a:prstGeom prst="rect">
            <a:avLst/>
          </a:prstGeom>
          <a:solidFill>
            <a:srgbClr val="008000"/>
          </a:solidFill>
          <a:ln w="8001" algn="ctr">
            <a:noFill/>
            <a:miter lim="800000"/>
            <a:headEnd/>
            <a:tailEnd/>
          </a:ln>
        </p:spPr>
        <p:txBody>
          <a:bodyPr wrap="none" anchor="ctr"/>
          <a:lstStyle/>
          <a:p>
            <a:endParaRPr lang="ko-KR" altLang="en-US"/>
          </a:p>
        </p:txBody>
      </p:sp>
      <p:sp>
        <p:nvSpPr>
          <p:cNvPr id="1126" name="Rectangle 12"/>
          <p:cNvSpPr>
            <a:spLocks noChangeArrowheads="1"/>
          </p:cNvSpPr>
          <p:nvPr/>
        </p:nvSpPr>
        <p:spPr bwMode="auto">
          <a:xfrm>
            <a:off x="9261997" y="6335713"/>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6/11</a:t>
            </a:r>
            <a:endParaRPr lang="en-US" altLang="ko-KR" sz="1100" dirty="0">
              <a:solidFill>
                <a:schemeClr val="tx1"/>
              </a:solidFill>
              <a:ea typeface="바탕체" pitchFamily="17" charset="-127"/>
              <a:cs typeface="Arial" pitchFamily="34" charset="0"/>
            </a:endParaRPr>
          </a:p>
        </p:txBody>
      </p:sp>
      <p:sp>
        <p:nvSpPr>
          <p:cNvPr id="1128" name="Rectangle 565"/>
          <p:cNvSpPr>
            <a:spLocks noChangeArrowheads="1"/>
          </p:cNvSpPr>
          <p:nvPr/>
        </p:nvSpPr>
        <p:spPr bwMode="auto">
          <a:xfrm>
            <a:off x="254801" y="5082955"/>
            <a:ext cx="68262" cy="68263"/>
          </a:xfrm>
          <a:prstGeom prst="rect">
            <a:avLst/>
          </a:prstGeom>
          <a:solidFill>
            <a:srgbClr val="FF0000"/>
          </a:solidFill>
          <a:ln w="8001" algn="ctr">
            <a:noFill/>
            <a:miter lim="800000"/>
            <a:headEnd/>
            <a:tailEnd/>
          </a:ln>
        </p:spPr>
        <p:txBody>
          <a:bodyPr wrap="none" anchor="ctr"/>
          <a:lstStyle/>
          <a:p>
            <a:endParaRPr lang="ko-KR" altLang="en-US"/>
          </a:p>
        </p:txBody>
      </p:sp>
      <p:sp>
        <p:nvSpPr>
          <p:cNvPr id="1129" name="Rectangle 657"/>
          <p:cNvSpPr>
            <a:spLocks noChangeArrowheads="1"/>
          </p:cNvSpPr>
          <p:nvPr/>
        </p:nvSpPr>
        <p:spPr bwMode="auto">
          <a:xfrm>
            <a:off x="1101501" y="6727861"/>
            <a:ext cx="68263" cy="68263"/>
          </a:xfrm>
          <a:prstGeom prst="rect">
            <a:avLst/>
          </a:prstGeom>
          <a:solidFill>
            <a:srgbClr val="CCCC00"/>
          </a:solidFill>
          <a:ln w="9525" algn="ctr">
            <a:noFill/>
            <a:miter lim="800000"/>
            <a:headEnd/>
            <a:tailEnd/>
          </a:ln>
        </p:spPr>
        <p:txBody>
          <a:bodyPr wrap="none" anchor="ctr" anchorCtr="1"/>
          <a:lstStyle/>
          <a:p>
            <a:endParaRPr lang="ko-KR" altLang="en-US"/>
          </a:p>
        </p:txBody>
      </p:sp>
      <p:sp>
        <p:nvSpPr>
          <p:cNvPr id="292" name="Rectangle 567"/>
          <p:cNvSpPr>
            <a:spLocks noChangeArrowheads="1"/>
          </p:cNvSpPr>
          <p:nvPr/>
        </p:nvSpPr>
        <p:spPr bwMode="auto">
          <a:xfrm>
            <a:off x="2840830" y="5738395"/>
            <a:ext cx="68262" cy="66675"/>
          </a:xfrm>
          <a:prstGeom prst="rect">
            <a:avLst/>
          </a:prstGeom>
          <a:solidFill>
            <a:srgbClr val="0033CC"/>
          </a:solidFill>
          <a:ln w="8001" algn="ctr">
            <a:noFill/>
            <a:miter lim="800000"/>
            <a:headEnd/>
            <a:tailEnd/>
          </a:ln>
        </p:spPr>
        <p:txBody>
          <a:bodyPr wrap="none" anchor="ctr" anchorCtr="1"/>
          <a:lstStyle/>
          <a:p>
            <a:endParaRPr lang="ko-KR" altLang="en-US"/>
          </a:p>
        </p:txBody>
      </p:sp>
      <p:sp>
        <p:nvSpPr>
          <p:cNvPr id="294" name="Text Box 612"/>
          <p:cNvSpPr txBox="1">
            <a:spLocks noChangeArrowheads="1"/>
          </p:cNvSpPr>
          <p:nvPr/>
        </p:nvSpPr>
        <p:spPr bwMode="auto">
          <a:xfrm>
            <a:off x="6054725" y="3867150"/>
            <a:ext cx="244475"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ct val="100000"/>
              </a:lnSpc>
              <a:buFontTx/>
              <a:buNone/>
              <a:defRPr/>
            </a:pPr>
            <a:r>
              <a:rPr lang="ko-KR" altLang="en-US" sz="1000" b="0" dirty="0" smtClean="0">
                <a:solidFill>
                  <a:srgbClr val="33CCFF"/>
                </a:solidFill>
                <a:latin typeface="굴림" pitchFamily="50" charset="-127"/>
                <a:ea typeface="굴림" pitchFamily="50" charset="-127"/>
                <a:cs typeface="+mn-cs"/>
              </a:rPr>
              <a:t>★</a:t>
            </a:r>
            <a:endParaRPr lang="ko-KR" altLang="en-US" sz="1000" b="0" dirty="0">
              <a:solidFill>
                <a:srgbClr val="33CCFF"/>
              </a:solidFill>
              <a:latin typeface="굴림" pitchFamily="50" charset="-127"/>
              <a:ea typeface="굴림" pitchFamily="50" charset="-127"/>
              <a:cs typeface="+mn-cs"/>
            </a:endParaRPr>
          </a:p>
        </p:txBody>
      </p:sp>
      <p:sp>
        <p:nvSpPr>
          <p:cNvPr id="286" name="Rectangle 679"/>
          <p:cNvSpPr>
            <a:spLocks noChangeArrowheads="1"/>
          </p:cNvSpPr>
          <p:nvPr/>
        </p:nvSpPr>
        <p:spPr bwMode="auto">
          <a:xfrm>
            <a:off x="6920911" y="5262942"/>
            <a:ext cx="68262" cy="68262"/>
          </a:xfrm>
          <a:prstGeom prst="rect">
            <a:avLst/>
          </a:prstGeom>
          <a:solidFill>
            <a:srgbClr val="0033CC"/>
          </a:solidFill>
          <a:ln w="8001" algn="ctr">
            <a:noFill/>
            <a:miter lim="800000"/>
            <a:headEnd/>
            <a:tailEnd/>
          </a:ln>
        </p:spPr>
        <p:txBody>
          <a:bodyPr wrap="none" anchor="ctr" anchorCtr="1"/>
          <a:lstStyle/>
          <a:p>
            <a:endParaRPr lang="ko-KR" altLang="en-US"/>
          </a:p>
        </p:txBody>
      </p:sp>
      <p:sp>
        <p:nvSpPr>
          <p:cNvPr id="989" name="Rectangle 128"/>
          <p:cNvSpPr>
            <a:spLocks noChangeArrowheads="1"/>
          </p:cNvSpPr>
          <p:nvPr/>
        </p:nvSpPr>
        <p:spPr bwMode="auto">
          <a:xfrm>
            <a:off x="5154141" y="4656138"/>
            <a:ext cx="2374899" cy="974810"/>
          </a:xfrm>
          <a:prstGeom prst="rect">
            <a:avLst/>
          </a:prstGeom>
          <a:noFill/>
          <a:ln w="9525">
            <a:noFill/>
            <a:miter lim="800000"/>
            <a:headEnd/>
            <a:tailEnd/>
          </a:ln>
        </p:spPr>
        <p:txBody>
          <a:bodyPr wrap="square" lIns="92075" tIns="46038" rIns="92075" bIns="72000">
            <a:spAutoFit/>
          </a:bodyPr>
          <a:lstStyle/>
          <a:p>
            <a:pPr marL="88900" indent="-88900" eaLnBrk="0" latinLnBrk="0" hangingPunct="0">
              <a:lnSpc>
                <a:spcPct val="40000"/>
              </a:lnSpc>
              <a:buFontTx/>
              <a:buNone/>
            </a:pPr>
            <a:r>
              <a:rPr lang="en-US" altLang="ko-KR" dirty="0" smtClean="0">
                <a:solidFill>
                  <a:schemeClr val="tx1"/>
                </a:solidFill>
                <a:ea typeface="MS PGothic" pitchFamily="34" charset="-128"/>
              </a:rPr>
              <a:t>Oman</a:t>
            </a:r>
            <a:endParaRPr lang="en-US" altLang="ko-KR" dirty="0">
              <a:solidFill>
                <a:schemeClr val="bg2"/>
              </a:solidFill>
              <a:ea typeface="MS PGothic" pitchFamily="34" charset="-128"/>
            </a:endParaRPr>
          </a:p>
          <a:p>
            <a:pPr marL="88900" indent="-88900" eaLnBrk="0" latinLnBrk="0" hangingPunct="0">
              <a:lnSpc>
                <a:spcPct val="100000"/>
              </a:lnSpc>
              <a:buFontTx/>
              <a:buNone/>
            </a:pPr>
            <a:r>
              <a:rPr lang="en-US" altLang="ko-KR" sz="1000" dirty="0" smtClean="0">
                <a:solidFill>
                  <a:schemeClr val="bg1">
                    <a:lumMod val="50000"/>
                  </a:schemeClr>
                </a:solidFill>
                <a:ea typeface="MS PGothic" pitchFamily="34" charset="-128"/>
              </a:rPr>
              <a:t>LIWA Pkg3(0.8trn)</a:t>
            </a:r>
          </a:p>
          <a:p>
            <a:pPr marL="88900" indent="-88900" eaLnBrk="0" latinLnBrk="0" hangingPunct="0">
              <a:lnSpc>
                <a:spcPct val="100000"/>
              </a:lnSpc>
              <a:buFontTx/>
              <a:buNone/>
            </a:pPr>
            <a:r>
              <a:rPr lang="en-US" altLang="ko-KR" sz="1000" dirty="0" smtClean="0">
                <a:solidFill>
                  <a:schemeClr val="bg2"/>
                </a:solidFill>
                <a:ea typeface="MS PGothic" pitchFamily="34" charset="-128"/>
              </a:rPr>
              <a:t>SNDC (Gas Compression)</a:t>
            </a:r>
          </a:p>
          <a:p>
            <a:pPr marL="88900" indent="-88900" eaLnBrk="0" latinLnBrk="0" hangingPunct="0">
              <a:lnSpc>
                <a:spcPct val="100000"/>
              </a:lnSpc>
              <a:buFontTx/>
              <a:buNone/>
            </a:pPr>
            <a:r>
              <a:rPr lang="en-US" altLang="ko-KR" sz="1000" dirty="0" err="1" smtClean="0">
                <a:solidFill>
                  <a:schemeClr val="bg2"/>
                </a:solidFill>
                <a:ea typeface="MS PGothic" pitchFamily="34" charset="-128"/>
              </a:rPr>
              <a:t>Barka</a:t>
            </a:r>
            <a:r>
              <a:rPr lang="en-US" altLang="ko-KR" sz="1000" dirty="0" smtClean="0">
                <a:solidFill>
                  <a:schemeClr val="bg2"/>
                </a:solidFill>
                <a:ea typeface="MS PGothic" pitchFamily="34" charset="-128"/>
              </a:rPr>
              <a:t> </a:t>
            </a:r>
            <a:r>
              <a:rPr lang="en-US" altLang="ko-KR" sz="1000" dirty="0">
                <a:solidFill>
                  <a:schemeClr val="bg2"/>
                </a:solidFill>
                <a:ea typeface="MS PGothic" pitchFamily="34" charset="-128"/>
              </a:rPr>
              <a:t>&amp; Sohar </a:t>
            </a:r>
            <a:r>
              <a:rPr lang="en-US" altLang="ko-KR" sz="1000" dirty="0" smtClean="0">
                <a:solidFill>
                  <a:schemeClr val="bg2"/>
                </a:solidFill>
                <a:ea typeface="MS PGothic" pitchFamily="34" charset="-128"/>
              </a:rPr>
              <a:t>Project </a:t>
            </a:r>
          </a:p>
          <a:p>
            <a:pPr marL="88900" indent="-88900" eaLnBrk="0" latinLnBrk="0" hangingPunct="0">
              <a:lnSpc>
                <a:spcPct val="100000"/>
              </a:lnSpc>
              <a:buFontTx/>
              <a:buNone/>
            </a:pPr>
            <a:r>
              <a:rPr lang="en-US" altLang="ko-KR" sz="1000" dirty="0" err="1" smtClean="0">
                <a:solidFill>
                  <a:schemeClr val="bg2"/>
                </a:solidFill>
                <a:ea typeface="MS PGothic" pitchFamily="34" charset="-128"/>
              </a:rPr>
              <a:t>Sohar</a:t>
            </a:r>
            <a:r>
              <a:rPr lang="en-US" altLang="ko-KR" sz="1000" dirty="0" smtClean="0">
                <a:solidFill>
                  <a:schemeClr val="bg2"/>
                </a:solidFill>
                <a:ea typeface="MS PGothic" pitchFamily="34" charset="-128"/>
              </a:rPr>
              <a:t> Aromatics</a:t>
            </a:r>
          </a:p>
          <a:p>
            <a:pPr marL="88900" indent="-88900" eaLnBrk="0" latinLnBrk="0" hangingPunct="0">
              <a:lnSpc>
                <a:spcPct val="100000"/>
              </a:lnSpc>
              <a:buFontTx/>
              <a:buNone/>
            </a:pPr>
            <a:r>
              <a:rPr lang="en-US" altLang="ko-KR" sz="1000" dirty="0" err="1" smtClean="0">
                <a:solidFill>
                  <a:schemeClr val="bg2"/>
                </a:solidFill>
                <a:ea typeface="MS PGothic" pitchFamily="34" charset="-128"/>
              </a:rPr>
              <a:t>Salalah</a:t>
            </a:r>
            <a:r>
              <a:rPr lang="en-US" altLang="ko-KR" sz="1000" dirty="0" smtClean="0">
                <a:solidFill>
                  <a:schemeClr val="bg2"/>
                </a:solidFill>
                <a:ea typeface="MS PGothic" pitchFamily="34" charset="-128"/>
              </a:rPr>
              <a:t> </a:t>
            </a:r>
            <a:r>
              <a:rPr lang="en-US" altLang="ko-KR" sz="1000" dirty="0">
                <a:solidFill>
                  <a:schemeClr val="bg2"/>
                </a:solidFill>
                <a:ea typeface="MS PGothic" pitchFamily="34" charset="-128"/>
              </a:rPr>
              <a:t>Methanol</a:t>
            </a:r>
            <a:endParaRPr lang="en-US" altLang="ja-JP" sz="1000" dirty="0">
              <a:solidFill>
                <a:schemeClr val="bg2"/>
              </a:solidFill>
              <a:ea typeface="MS PGothic" pitchFamily="34" charset="-128"/>
            </a:endParaRPr>
          </a:p>
        </p:txBody>
      </p:sp>
      <p:sp>
        <p:nvSpPr>
          <p:cNvPr id="284" name="Rectangle 667"/>
          <p:cNvSpPr>
            <a:spLocks noChangeArrowheads="1"/>
          </p:cNvSpPr>
          <p:nvPr/>
        </p:nvSpPr>
        <p:spPr bwMode="auto">
          <a:xfrm>
            <a:off x="3286919" y="6500019"/>
            <a:ext cx="68262" cy="68262"/>
          </a:xfrm>
          <a:prstGeom prst="rect">
            <a:avLst/>
          </a:prstGeom>
          <a:solidFill>
            <a:srgbClr val="FF9900"/>
          </a:solidFill>
          <a:ln w="9525" algn="ctr">
            <a:noFill/>
            <a:miter lim="800000"/>
            <a:headEnd/>
            <a:tailEnd/>
          </a:ln>
        </p:spPr>
        <p:txBody>
          <a:bodyPr wrap="none" anchor="ctr" anchorCtr="1"/>
          <a:lstStyle/>
          <a:p>
            <a:endParaRPr lang="ko-KR" altLang="en-US"/>
          </a:p>
        </p:txBody>
      </p:sp>
      <p:sp>
        <p:nvSpPr>
          <p:cNvPr id="285" name="Rectangle 598"/>
          <p:cNvSpPr>
            <a:spLocks noChangeArrowheads="1"/>
          </p:cNvSpPr>
          <p:nvPr/>
        </p:nvSpPr>
        <p:spPr bwMode="auto">
          <a:xfrm>
            <a:off x="5130670" y="4834786"/>
            <a:ext cx="68263" cy="68263"/>
          </a:xfrm>
          <a:prstGeom prst="rect">
            <a:avLst/>
          </a:prstGeom>
          <a:solidFill>
            <a:srgbClr val="FF9900"/>
          </a:solidFill>
          <a:ln w="9525" algn="ctr">
            <a:noFill/>
            <a:miter lim="800000"/>
            <a:headEnd/>
            <a:tailEnd/>
          </a:ln>
        </p:spPr>
        <p:txBody>
          <a:bodyPr wrap="none" anchor="ctr" anchorCtr="1"/>
          <a:lstStyle/>
          <a:p>
            <a:endParaRPr lang="ko-KR" altLang="en-US"/>
          </a:p>
        </p:txBody>
      </p:sp>
      <p:sp>
        <p:nvSpPr>
          <p:cNvPr id="1079" name="Rectangle 135"/>
          <p:cNvSpPr>
            <a:spLocks noChangeArrowheads="1"/>
          </p:cNvSpPr>
          <p:nvPr/>
        </p:nvSpPr>
        <p:spPr bwMode="auto">
          <a:xfrm>
            <a:off x="2852738" y="4824207"/>
            <a:ext cx="2358018" cy="1224054"/>
          </a:xfrm>
          <a:prstGeom prst="rect">
            <a:avLst/>
          </a:prstGeom>
          <a:noFill/>
          <a:ln w="9525">
            <a:noFill/>
            <a:miter lim="800000"/>
            <a:headEnd/>
            <a:tailEnd/>
          </a:ln>
        </p:spPr>
        <p:txBody>
          <a:bodyPr wrap="none" lIns="92075" tIns="46038" rIns="92075" bIns="46038">
            <a:spAutoFit/>
          </a:bodyPr>
          <a:lstStyle/>
          <a:p>
            <a:pPr marL="88900" indent="-88900" eaLnBrk="0" latinLnBrk="0" hangingPunct="0">
              <a:lnSpc>
                <a:spcPct val="75000"/>
              </a:lnSpc>
              <a:buFontTx/>
              <a:buNone/>
            </a:pPr>
            <a:r>
              <a:rPr lang="en-US" altLang="ko-KR" dirty="0">
                <a:solidFill>
                  <a:schemeClr val="tx1"/>
                </a:solidFill>
                <a:ea typeface="굴림" pitchFamily="50" charset="-127"/>
              </a:rPr>
              <a:t>Kuwait</a:t>
            </a:r>
          </a:p>
          <a:p>
            <a:pPr marL="88900" indent="-88900" eaLnBrk="0" latinLnBrk="0" hangingPunct="0">
              <a:lnSpc>
                <a:spcPts val="700"/>
              </a:lnSpc>
              <a:spcBef>
                <a:spcPct val="30000"/>
              </a:spcBef>
              <a:buFontTx/>
              <a:buNone/>
            </a:pPr>
            <a:r>
              <a:rPr lang="en-US" altLang="ko-KR" sz="1000" dirty="0">
                <a:solidFill>
                  <a:schemeClr val="bg1">
                    <a:lumMod val="50000"/>
                  </a:schemeClr>
                </a:solidFill>
                <a:ea typeface="굴림" pitchFamily="50" charset="-127"/>
              </a:rPr>
              <a:t>LPG </a:t>
            </a:r>
            <a:r>
              <a:rPr lang="en-US" altLang="ko-KR" sz="1000" dirty="0" smtClean="0">
                <a:solidFill>
                  <a:schemeClr val="bg1">
                    <a:lumMod val="50000"/>
                  </a:schemeClr>
                </a:solidFill>
                <a:ea typeface="굴림" pitchFamily="50" charset="-127"/>
              </a:rPr>
              <a:t>Tank (0.6trn)</a:t>
            </a:r>
            <a:endParaRPr lang="en-US" altLang="ko-KR" sz="1000" dirty="0">
              <a:solidFill>
                <a:schemeClr val="bg1">
                  <a:lumMod val="50000"/>
                </a:schemeClr>
              </a:solidFill>
              <a:ea typeface="굴림" pitchFamily="50" charset="-127"/>
            </a:endParaRPr>
          </a:p>
          <a:p>
            <a:pPr marL="88900" indent="-88900" eaLnBrk="0" latinLnBrk="0" hangingPunct="0">
              <a:lnSpc>
                <a:spcPts val="700"/>
              </a:lnSpc>
              <a:spcBef>
                <a:spcPct val="30000"/>
              </a:spcBef>
              <a:buFontTx/>
              <a:buNone/>
            </a:pPr>
            <a:r>
              <a:rPr lang="en-US" altLang="ko-KR" sz="1000" dirty="0">
                <a:solidFill>
                  <a:schemeClr val="bg1">
                    <a:lumMod val="50000"/>
                  </a:schemeClr>
                </a:solidFill>
                <a:ea typeface="굴림" pitchFamily="50" charset="-127"/>
              </a:rPr>
              <a:t>Wara Pressure </a:t>
            </a:r>
            <a:r>
              <a:rPr lang="en-US" altLang="ko-KR" sz="1000" dirty="0" smtClean="0">
                <a:solidFill>
                  <a:schemeClr val="bg1">
                    <a:lumMod val="50000"/>
                  </a:schemeClr>
                </a:solidFill>
                <a:ea typeface="굴림" pitchFamily="50" charset="-127"/>
              </a:rPr>
              <a:t>Maintenance (0.5trn)</a:t>
            </a:r>
            <a:endParaRPr lang="en-US" altLang="ko-KR" sz="1000" dirty="0">
              <a:solidFill>
                <a:schemeClr val="bg1">
                  <a:lumMod val="50000"/>
                </a:schemeClr>
              </a:solidFill>
              <a:ea typeface="굴림" pitchFamily="50" charset="-127"/>
            </a:endParaRPr>
          </a:p>
          <a:p>
            <a:pPr marL="88900" indent="-88900" eaLnBrk="0" latinLnBrk="0" hangingPunct="0">
              <a:lnSpc>
                <a:spcPct val="100000"/>
              </a:lnSpc>
            </a:pPr>
            <a:r>
              <a:rPr lang="en-US" altLang="ko-KR" sz="1000" dirty="0">
                <a:solidFill>
                  <a:schemeClr val="bg2"/>
                </a:solidFill>
                <a:ea typeface="MS PGothic" pitchFamily="34" charset="-128"/>
              </a:rPr>
              <a:t>Azzour WDC (0.2trn)</a:t>
            </a:r>
          </a:p>
          <a:p>
            <a:pPr marL="88900" indent="-88900" eaLnBrk="0" latinLnBrk="0" hangingPunct="0">
              <a:lnSpc>
                <a:spcPts val="700"/>
              </a:lnSpc>
              <a:spcBef>
                <a:spcPct val="30000"/>
              </a:spcBef>
              <a:buFontTx/>
              <a:buNone/>
            </a:pPr>
            <a:r>
              <a:rPr lang="en-US" altLang="ko-KR" sz="1000" dirty="0">
                <a:solidFill>
                  <a:schemeClr val="bg1">
                    <a:lumMod val="50000"/>
                  </a:schemeClr>
                </a:solidFill>
                <a:ea typeface="굴림" pitchFamily="50" charset="-127"/>
              </a:rPr>
              <a:t>Contaminated Soil </a:t>
            </a:r>
            <a:r>
              <a:rPr lang="en-US" altLang="ko-KR" sz="1000" dirty="0" smtClean="0">
                <a:solidFill>
                  <a:schemeClr val="bg1">
                    <a:lumMod val="50000"/>
                  </a:schemeClr>
                </a:solidFill>
                <a:ea typeface="굴림" pitchFamily="50" charset="-127"/>
              </a:rPr>
              <a:t>Remediation </a:t>
            </a:r>
            <a:endParaRPr lang="en-US" altLang="ko-KR" sz="1000" dirty="0">
              <a:solidFill>
                <a:schemeClr val="bg1">
                  <a:lumMod val="50000"/>
                </a:schemeClr>
              </a:solidFill>
              <a:ea typeface="굴림" pitchFamily="50" charset="-127"/>
            </a:endParaRPr>
          </a:p>
          <a:p>
            <a:pPr marL="88900" indent="-88900" eaLnBrk="0" latinLnBrk="0" hangingPunct="0">
              <a:lnSpc>
                <a:spcPts val="700"/>
              </a:lnSpc>
              <a:spcBef>
                <a:spcPct val="30000"/>
              </a:spcBef>
              <a:buFontTx/>
              <a:buNone/>
            </a:pPr>
            <a:r>
              <a:rPr lang="en-US" altLang="ko-KR" sz="1000" dirty="0" smtClean="0">
                <a:solidFill>
                  <a:schemeClr val="bg1">
                    <a:lumMod val="50000"/>
                  </a:schemeClr>
                </a:solidFill>
                <a:ea typeface="굴림" pitchFamily="50" charset="-127"/>
              </a:rPr>
              <a:t>Clean Fuels Project (1.7trn)</a:t>
            </a:r>
          </a:p>
          <a:p>
            <a:pPr marL="88900" indent="-88900" eaLnBrk="0" latinLnBrk="0" hangingPunct="0">
              <a:lnSpc>
                <a:spcPts val="700"/>
              </a:lnSpc>
              <a:spcBef>
                <a:spcPct val="30000"/>
              </a:spcBef>
              <a:buFontTx/>
              <a:buNone/>
            </a:pPr>
            <a:r>
              <a:rPr lang="en-US" altLang="ko-KR" sz="1000" dirty="0" smtClean="0">
                <a:solidFill>
                  <a:schemeClr val="bg1">
                    <a:lumMod val="50000"/>
                  </a:schemeClr>
                </a:solidFill>
                <a:ea typeface="굴림" pitchFamily="50" charset="-127"/>
              </a:rPr>
              <a:t>Doha Link (0.6trn)</a:t>
            </a:r>
          </a:p>
          <a:p>
            <a:pPr marL="88900" indent="-88900" eaLnBrk="0" latinLnBrk="0" hangingPunct="0">
              <a:lnSpc>
                <a:spcPts val="700"/>
              </a:lnSpc>
              <a:spcBef>
                <a:spcPct val="30000"/>
              </a:spcBef>
              <a:buFontTx/>
              <a:buNone/>
            </a:pPr>
            <a:r>
              <a:rPr lang="en-US" altLang="ko-KR" sz="1000" dirty="0" smtClean="0">
                <a:solidFill>
                  <a:schemeClr val="bg1">
                    <a:lumMod val="50000"/>
                  </a:schemeClr>
                </a:solidFill>
                <a:ea typeface="굴림" pitchFamily="50" charset="-127"/>
              </a:rPr>
              <a:t>New Water Centre(0.4trn)</a:t>
            </a:r>
          </a:p>
        </p:txBody>
      </p:sp>
      <p:sp>
        <p:nvSpPr>
          <p:cNvPr id="287" name="Rectangle 692"/>
          <p:cNvSpPr>
            <a:spLocks noChangeArrowheads="1"/>
          </p:cNvSpPr>
          <p:nvPr/>
        </p:nvSpPr>
        <p:spPr bwMode="auto">
          <a:xfrm>
            <a:off x="2840830" y="5871345"/>
            <a:ext cx="68263" cy="68263"/>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288" name="Rectangle 679"/>
          <p:cNvSpPr>
            <a:spLocks noChangeArrowheads="1"/>
          </p:cNvSpPr>
          <p:nvPr/>
        </p:nvSpPr>
        <p:spPr bwMode="auto">
          <a:xfrm>
            <a:off x="6920911" y="5411067"/>
            <a:ext cx="68262" cy="68262"/>
          </a:xfrm>
          <a:prstGeom prst="rect">
            <a:avLst/>
          </a:prstGeom>
          <a:solidFill>
            <a:srgbClr val="0033CC"/>
          </a:solidFill>
          <a:ln w="8001" algn="ctr">
            <a:noFill/>
            <a:miter lim="800000"/>
            <a:headEnd/>
            <a:tailEnd/>
          </a:ln>
        </p:spPr>
        <p:txBody>
          <a:bodyPr wrap="none" anchor="ctr" anchorCtr="1"/>
          <a:lstStyle/>
          <a:p>
            <a:endParaRPr lang="ko-KR" altLang="en-US"/>
          </a:p>
        </p:txBody>
      </p:sp>
      <p:sp>
        <p:nvSpPr>
          <p:cNvPr id="298" name="Rectangle 565"/>
          <p:cNvSpPr>
            <a:spLocks noChangeArrowheads="1"/>
          </p:cNvSpPr>
          <p:nvPr/>
        </p:nvSpPr>
        <p:spPr bwMode="auto">
          <a:xfrm>
            <a:off x="254801" y="4676441"/>
            <a:ext cx="68262" cy="68263"/>
          </a:xfrm>
          <a:prstGeom prst="rect">
            <a:avLst/>
          </a:prstGeom>
          <a:solidFill>
            <a:srgbClr val="FF0000"/>
          </a:solidFill>
          <a:ln w="8001" algn="ctr">
            <a:noFill/>
            <a:miter lim="800000"/>
            <a:headEnd/>
            <a:tailEnd/>
          </a:ln>
        </p:spPr>
        <p:txBody>
          <a:bodyPr wrap="none" anchor="ctr"/>
          <a:lstStyle/>
          <a:p>
            <a:endParaRPr lang="ko-KR" altLang="en-US"/>
          </a:p>
        </p:txBody>
      </p:sp>
      <p:sp>
        <p:nvSpPr>
          <p:cNvPr id="299" name="Rectangle 654"/>
          <p:cNvSpPr>
            <a:spLocks noChangeArrowheads="1"/>
          </p:cNvSpPr>
          <p:nvPr/>
        </p:nvSpPr>
        <p:spPr bwMode="auto">
          <a:xfrm>
            <a:off x="5663346" y="6424611"/>
            <a:ext cx="68262" cy="68262"/>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300" name="Rectangle 420"/>
          <p:cNvSpPr>
            <a:spLocks noChangeArrowheads="1"/>
          </p:cNvSpPr>
          <p:nvPr/>
        </p:nvSpPr>
        <p:spPr bwMode="auto">
          <a:xfrm>
            <a:off x="1101501" y="6424178"/>
            <a:ext cx="71437" cy="71438"/>
          </a:xfrm>
          <a:prstGeom prst="rect">
            <a:avLst/>
          </a:prstGeom>
          <a:solidFill>
            <a:srgbClr val="CCCC00"/>
          </a:solidFill>
          <a:ln w="9525" algn="ctr">
            <a:noFill/>
            <a:miter lim="800000"/>
            <a:headEnd/>
            <a:tailEnd/>
          </a:ln>
        </p:spPr>
        <p:txBody>
          <a:bodyPr wrap="none" anchor="ctr" anchorCtr="1"/>
          <a:lstStyle/>
          <a:p>
            <a:endParaRPr lang="ko-KR" altLang="en-US"/>
          </a:p>
        </p:txBody>
      </p:sp>
      <p:sp>
        <p:nvSpPr>
          <p:cNvPr id="289" name="Rectangle 164"/>
          <p:cNvSpPr>
            <a:spLocks noChangeArrowheads="1"/>
          </p:cNvSpPr>
          <p:nvPr/>
        </p:nvSpPr>
        <p:spPr bwMode="auto">
          <a:xfrm>
            <a:off x="5725173" y="1686222"/>
            <a:ext cx="3328396" cy="276102"/>
          </a:xfrm>
          <a:prstGeom prst="rect">
            <a:avLst/>
          </a:prstGeom>
          <a:noFill/>
          <a:ln w="9525">
            <a:noFill/>
            <a:miter lim="800000"/>
            <a:headEnd/>
            <a:tailEnd/>
          </a:ln>
        </p:spPr>
        <p:txBody>
          <a:bodyPr wrap="square" lIns="92075" tIns="46038" rIns="92075" bIns="46038">
            <a:spAutoFit/>
          </a:bodyPr>
          <a:lstStyle/>
          <a:p>
            <a:pPr marL="88900" indent="-88900" eaLnBrk="0" latinLnBrk="0" hangingPunct="0">
              <a:lnSpc>
                <a:spcPct val="85000"/>
              </a:lnSpc>
              <a:buFontTx/>
              <a:buNone/>
            </a:pPr>
            <a:r>
              <a:rPr lang="en-US" altLang="ko-KR" dirty="0" smtClean="0">
                <a:solidFill>
                  <a:schemeClr val="tx1"/>
                </a:solidFill>
                <a:ea typeface="굴림" pitchFamily="50" charset="-127"/>
              </a:rPr>
              <a:t>Myanmar</a:t>
            </a:r>
            <a:r>
              <a:rPr lang="en-US" altLang="ko-KR" sz="1000" dirty="0" smtClean="0">
                <a:solidFill>
                  <a:srgbClr val="FF0000"/>
                </a:solidFill>
                <a:ea typeface="MS PGothic" pitchFamily="34" charset="-128"/>
              </a:rPr>
              <a:t>      </a:t>
            </a:r>
            <a:r>
              <a:rPr lang="en-US" altLang="ko-KR" sz="1000" dirty="0">
                <a:solidFill>
                  <a:srgbClr val="FF0000"/>
                </a:solidFill>
                <a:ea typeface="MS PGothic" pitchFamily="34" charset="-128"/>
              </a:rPr>
              <a:t>Friendship (</a:t>
            </a:r>
            <a:r>
              <a:rPr lang="en-US" altLang="ko-KR" sz="1000" dirty="0" err="1">
                <a:solidFill>
                  <a:srgbClr val="FF0000"/>
                </a:solidFill>
                <a:ea typeface="MS PGothic" pitchFamily="34" charset="-128"/>
              </a:rPr>
              <a:t>Dala</a:t>
            </a:r>
            <a:r>
              <a:rPr lang="en-US" altLang="ko-KR" sz="1000" dirty="0">
                <a:solidFill>
                  <a:srgbClr val="FF0000"/>
                </a:solidFill>
                <a:ea typeface="MS PGothic" pitchFamily="34" charset="-128"/>
              </a:rPr>
              <a:t>) </a:t>
            </a:r>
            <a:r>
              <a:rPr lang="en-US" altLang="ko-KR" sz="1000" dirty="0" smtClean="0">
                <a:solidFill>
                  <a:srgbClr val="FF0000"/>
                </a:solidFill>
                <a:ea typeface="MS PGothic" pitchFamily="34" charset="-128"/>
              </a:rPr>
              <a:t>Bridge (0.2trn)</a:t>
            </a:r>
            <a:endParaRPr lang="en-US" altLang="ja-JP" sz="1000" dirty="0">
              <a:solidFill>
                <a:srgbClr val="FF0000"/>
              </a:solidFill>
              <a:ea typeface="MS PGothic" pitchFamily="34" charset="-128"/>
            </a:endParaRPr>
          </a:p>
        </p:txBody>
      </p:sp>
      <p:sp>
        <p:nvSpPr>
          <p:cNvPr id="290" name="Rectangle 414"/>
          <p:cNvSpPr>
            <a:spLocks noChangeArrowheads="1"/>
          </p:cNvSpPr>
          <p:nvPr/>
        </p:nvSpPr>
        <p:spPr bwMode="auto">
          <a:xfrm>
            <a:off x="6722979" y="1794205"/>
            <a:ext cx="71437" cy="71437"/>
          </a:xfrm>
          <a:prstGeom prst="rect">
            <a:avLst/>
          </a:prstGeom>
          <a:solidFill>
            <a:srgbClr val="0033CC"/>
          </a:solidFill>
          <a:ln w="8001" algn="ctr">
            <a:noFill/>
            <a:miter lim="800000"/>
            <a:headEnd/>
            <a:tailEnd/>
          </a:ln>
        </p:spPr>
        <p:txBody>
          <a:bodyPr wrap="none" anchor="ctr" anchorCtr="1"/>
          <a:lstStyle/>
          <a:p>
            <a:pPr>
              <a:lnSpc>
                <a:spcPct val="100000"/>
              </a:lnSpc>
              <a:buFontTx/>
              <a:buNone/>
            </a:pPr>
            <a:endParaRPr lang="ko-KR" altLang="en-US" sz="1800" b="0">
              <a:solidFill>
                <a:schemeClr val="accent1"/>
              </a:solidFill>
              <a:latin typeface="굴림" pitchFamily="50" charset="-127"/>
              <a:ea typeface="굴림" pitchFamily="50" charset="-127"/>
            </a:endParaRPr>
          </a:p>
        </p:txBody>
      </p:sp>
      <p:sp>
        <p:nvSpPr>
          <p:cNvPr id="421" name="Freeform 148"/>
          <p:cNvSpPr>
            <a:spLocks/>
          </p:cNvSpPr>
          <p:nvPr/>
        </p:nvSpPr>
        <p:spPr bwMode="auto">
          <a:xfrm>
            <a:off x="5659438" y="1927413"/>
            <a:ext cx="2041588" cy="2004638"/>
          </a:xfrm>
          <a:custGeom>
            <a:avLst/>
            <a:gdLst>
              <a:gd name="T0" fmla="*/ 0 w 2160"/>
              <a:gd name="T1" fmla="*/ 2147483647 h 1152"/>
              <a:gd name="T2" fmla="*/ 0 w 2160"/>
              <a:gd name="T3" fmla="*/ 0 h 1152"/>
              <a:gd name="T4" fmla="*/ 2147483647 w 2160"/>
              <a:gd name="T5" fmla="*/ 0 h 1152"/>
              <a:gd name="T6" fmla="*/ 0 60000 65536"/>
              <a:gd name="T7" fmla="*/ 0 60000 65536"/>
              <a:gd name="T8" fmla="*/ 0 60000 65536"/>
              <a:gd name="T9" fmla="*/ 0 w 2160"/>
              <a:gd name="T10" fmla="*/ 0 h 1152"/>
              <a:gd name="T11" fmla="*/ 2160 w 2160"/>
              <a:gd name="T12" fmla="*/ 1152 h 1152"/>
            </a:gdLst>
            <a:ahLst/>
            <a:cxnLst>
              <a:cxn ang="T6">
                <a:pos x="T0" y="T1"/>
              </a:cxn>
              <a:cxn ang="T7">
                <a:pos x="T2" y="T3"/>
              </a:cxn>
              <a:cxn ang="T8">
                <a:pos x="T4" y="T5"/>
              </a:cxn>
            </a:cxnLst>
            <a:rect l="T9" t="T10" r="T11" b="T12"/>
            <a:pathLst>
              <a:path w="2160" h="1152">
                <a:moveTo>
                  <a:pt x="0" y="1152"/>
                </a:moveTo>
                <a:lnTo>
                  <a:pt x="0" y="0"/>
                </a:lnTo>
                <a:lnTo>
                  <a:pt x="2160" y="0"/>
                </a:lnTo>
              </a:path>
            </a:pathLst>
          </a:custGeom>
          <a:noFill/>
          <a:ln w="3175">
            <a:solidFill>
              <a:schemeClr val="tx1"/>
            </a:solidFill>
            <a:round/>
            <a:headEnd type="none" w="sm" len="sm"/>
            <a:tailEnd type="none" w="sm" len="sm"/>
          </a:ln>
        </p:spPr>
        <p:txBody>
          <a:bodyPr/>
          <a:lstStyle/>
          <a:p>
            <a:endParaRPr lang="ko-KR" altLang="en-US"/>
          </a:p>
        </p:txBody>
      </p:sp>
      <p:sp>
        <p:nvSpPr>
          <p:cNvPr id="295" name="Rectangle 651"/>
          <p:cNvSpPr>
            <a:spLocks noChangeArrowheads="1"/>
          </p:cNvSpPr>
          <p:nvPr/>
        </p:nvSpPr>
        <p:spPr bwMode="auto">
          <a:xfrm>
            <a:off x="1103658" y="6115744"/>
            <a:ext cx="71437" cy="71438"/>
          </a:xfrm>
          <a:prstGeom prst="rect">
            <a:avLst/>
          </a:prstGeom>
          <a:solidFill>
            <a:srgbClr val="FF99FF"/>
          </a:solidFill>
          <a:ln w="8001" algn="ctr">
            <a:noFill/>
            <a:miter lim="800000"/>
            <a:headEnd/>
            <a:tailEnd/>
          </a:ln>
        </p:spPr>
        <p:txBody>
          <a:bodyPr wrap="none" anchor="ctr" anchorCtr="1"/>
          <a:lstStyle/>
          <a:p>
            <a:pPr>
              <a:lnSpc>
                <a:spcPct val="100000"/>
              </a:lnSpc>
              <a:buFontTx/>
              <a:buNone/>
            </a:pPr>
            <a:endParaRPr lang="ko-KR" altLang="en-US" sz="1800" b="0">
              <a:solidFill>
                <a:srgbClr val="FFFF66"/>
              </a:solidFill>
              <a:latin typeface="굴림" pitchFamily="50" charset="-127"/>
              <a:ea typeface="굴림" pitchFamily="50" charset="-127"/>
            </a:endParaRPr>
          </a:p>
        </p:txBody>
      </p:sp>
      <p:sp>
        <p:nvSpPr>
          <p:cNvPr id="297" name="Rectangle 693"/>
          <p:cNvSpPr>
            <a:spLocks noChangeArrowheads="1"/>
          </p:cNvSpPr>
          <p:nvPr/>
        </p:nvSpPr>
        <p:spPr bwMode="auto">
          <a:xfrm>
            <a:off x="8108950" y="3895993"/>
            <a:ext cx="69850" cy="68262"/>
          </a:xfrm>
          <a:prstGeom prst="rect">
            <a:avLst/>
          </a:prstGeom>
          <a:solidFill>
            <a:srgbClr val="CCCC00"/>
          </a:solidFill>
          <a:ln w="9525" algn="ctr">
            <a:noFill/>
            <a:miter lim="800000"/>
            <a:headEnd/>
            <a:tailEnd/>
          </a:ln>
        </p:spPr>
        <p:txBody>
          <a:bodyPr wrap="none" anchor="ctr" anchorCtr="1"/>
          <a:lstStyle/>
          <a:p>
            <a:endParaRPr lang="ko-KR"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3"/>
          <p:cNvSpPr>
            <a:spLocks noChangeArrowheads="1"/>
          </p:cNvSpPr>
          <p:nvPr/>
        </p:nvSpPr>
        <p:spPr bwMode="auto">
          <a:xfrm>
            <a:off x="495300" y="1889125"/>
            <a:ext cx="4048125" cy="4210050"/>
          </a:xfrm>
          <a:prstGeom prst="rect">
            <a:avLst/>
          </a:prstGeom>
          <a:solidFill>
            <a:srgbClr val="E0E0E0"/>
          </a:solidFill>
          <a:ln w="9525" algn="ctr">
            <a:noFill/>
            <a:miter lim="800000"/>
            <a:headEnd/>
            <a:tailEnd/>
          </a:ln>
        </p:spPr>
        <p:txBody>
          <a:bodyPr wrap="none" anchor="ctr"/>
          <a:lstStyle/>
          <a:p>
            <a:pPr algn="ctr" latinLnBrk="0">
              <a:lnSpc>
                <a:spcPct val="100000"/>
              </a:lnSpc>
              <a:buFontTx/>
              <a:buNone/>
            </a:pPr>
            <a:endParaRPr kumimoji="0" lang="ja-JP" altLang="en-US" sz="2400" b="0">
              <a:solidFill>
                <a:schemeClr val="bg1"/>
              </a:solidFill>
              <a:ea typeface="바탕체" pitchFamily="17" charset="-127"/>
            </a:endParaRPr>
          </a:p>
        </p:txBody>
      </p:sp>
      <p:graphicFrame>
        <p:nvGraphicFramePr>
          <p:cNvPr id="57" name="차트 56"/>
          <p:cNvGraphicFramePr/>
          <p:nvPr>
            <p:extLst>
              <p:ext uri="{D42A27DB-BD31-4B8C-83A1-F6EECF244321}">
                <p14:modId xmlns:p14="http://schemas.microsoft.com/office/powerpoint/2010/main" val="1412360289"/>
              </p:ext>
            </p:extLst>
          </p:nvPr>
        </p:nvGraphicFramePr>
        <p:xfrm>
          <a:off x="559718" y="2924944"/>
          <a:ext cx="3600400"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16389" name="Rectangle 84"/>
          <p:cNvSpPr>
            <a:spLocks noChangeArrowheads="1"/>
          </p:cNvSpPr>
          <p:nvPr/>
        </p:nvSpPr>
        <p:spPr bwMode="auto">
          <a:xfrm>
            <a:off x="1084263" y="2209800"/>
            <a:ext cx="2871787" cy="257175"/>
          </a:xfrm>
          <a:prstGeom prst="rect">
            <a:avLst/>
          </a:prstGeom>
          <a:solidFill>
            <a:schemeClr val="bg1"/>
          </a:solidFill>
          <a:ln w="19050" algn="ctr">
            <a:noFill/>
            <a:miter lim="800000"/>
            <a:headEnd/>
            <a:tailEnd/>
          </a:ln>
        </p:spPr>
        <p:txBody>
          <a:bodyPr wrap="none" lIns="0" tIns="0" rIns="0" bIns="0" anchor="ctr" anchorCtr="1"/>
          <a:lstStyle/>
          <a:p>
            <a:pPr algn="ctr" eaLnBrk="0" latinLnBrk="0" hangingPunct="0">
              <a:lnSpc>
                <a:spcPct val="70000"/>
              </a:lnSpc>
              <a:spcBef>
                <a:spcPct val="50000"/>
              </a:spcBef>
              <a:buFontTx/>
              <a:buNone/>
            </a:pPr>
            <a:r>
              <a:rPr kumimoji="0" lang="en-US" altLang="ko-KR" sz="1200">
                <a:solidFill>
                  <a:schemeClr val="tx1"/>
                </a:solidFill>
                <a:ea typeface="바탕체" pitchFamily="17" charset="-127"/>
              </a:rPr>
              <a:t>GS E&amp;C</a:t>
            </a:r>
            <a:endParaRPr kumimoji="0" lang="en-US" altLang="ja-JP" sz="2400" b="0">
              <a:solidFill>
                <a:schemeClr val="tx1"/>
              </a:solidFill>
              <a:ea typeface="바탕체" pitchFamily="17" charset="-127"/>
            </a:endParaRPr>
          </a:p>
        </p:txBody>
      </p:sp>
      <p:sp>
        <p:nvSpPr>
          <p:cNvPr id="16408" name="Text Box 108"/>
          <p:cNvSpPr txBox="1">
            <a:spLocks noChangeArrowheads="1"/>
          </p:cNvSpPr>
          <p:nvPr/>
        </p:nvSpPr>
        <p:spPr bwMode="auto">
          <a:xfrm>
            <a:off x="8492476" y="3552825"/>
            <a:ext cx="866775" cy="244475"/>
          </a:xfrm>
          <a:prstGeom prst="rect">
            <a:avLst/>
          </a:prstGeom>
          <a:noFill/>
          <a:ln w="28575">
            <a:noFill/>
            <a:miter lim="800000"/>
            <a:headEnd/>
            <a:tailEnd/>
          </a:ln>
        </p:spPr>
        <p:txBody>
          <a:bodyPr>
            <a:spAutoFit/>
          </a:bodyPr>
          <a:lstStyle/>
          <a:p>
            <a:pPr algn="ctr">
              <a:lnSpc>
                <a:spcPct val="100000"/>
              </a:lnSpc>
              <a:spcBef>
                <a:spcPct val="50000"/>
              </a:spcBef>
              <a:buFontTx/>
              <a:buNone/>
            </a:pPr>
            <a:r>
              <a:rPr lang="en-US" altLang="ko-KR" sz="1000" dirty="0" smtClean="0">
                <a:solidFill>
                  <a:srgbClr val="FF9900"/>
                </a:solidFill>
                <a:ea typeface="바탕체" pitchFamily="17" charset="-127"/>
              </a:rPr>
              <a:t>23.6%</a:t>
            </a:r>
            <a:endParaRPr lang="en-US" altLang="ko-KR" sz="1000" dirty="0">
              <a:solidFill>
                <a:srgbClr val="FF9900"/>
              </a:solidFill>
              <a:ea typeface="바탕체" pitchFamily="17" charset="-127"/>
            </a:endParaRPr>
          </a:p>
        </p:txBody>
      </p:sp>
      <p:pic>
        <p:nvPicPr>
          <p:cNvPr id="16409" name="Picture 110" descr="로그"/>
          <p:cNvPicPr>
            <a:picLocks noChangeAspect="1" noChangeArrowheads="1"/>
          </p:cNvPicPr>
          <p:nvPr/>
        </p:nvPicPr>
        <p:blipFill rotWithShape="1">
          <a:blip r:embed="rId5" cstate="print"/>
          <a:srcRect l="-1" r="8906"/>
          <a:stretch/>
        </p:blipFill>
        <p:spPr bwMode="auto">
          <a:xfrm>
            <a:off x="6229467" y="1908175"/>
            <a:ext cx="2338382" cy="396875"/>
          </a:xfrm>
          <a:prstGeom prst="rect">
            <a:avLst/>
          </a:prstGeom>
          <a:solidFill>
            <a:srgbClr val="D3D3D3"/>
          </a:solidFill>
          <a:ln w="9525" algn="ctr">
            <a:noFill/>
            <a:miter lim="800000"/>
            <a:headEnd/>
            <a:tailEnd/>
          </a:ln>
        </p:spPr>
      </p:pic>
      <p:sp>
        <p:nvSpPr>
          <p:cNvPr id="16416" name="Oval 124"/>
          <p:cNvSpPr>
            <a:spLocks noChangeArrowheads="1"/>
          </p:cNvSpPr>
          <p:nvPr/>
        </p:nvSpPr>
        <p:spPr bwMode="auto">
          <a:xfrm>
            <a:off x="1954318" y="3841030"/>
            <a:ext cx="1079500" cy="1079500"/>
          </a:xfrm>
          <a:prstGeom prst="ellipse">
            <a:avLst/>
          </a:prstGeom>
          <a:solidFill>
            <a:schemeClr val="bg1"/>
          </a:solidFill>
          <a:ln w="38100" algn="ctr">
            <a:solidFill>
              <a:srgbClr val="C0C0C0"/>
            </a:solidFill>
            <a:round/>
            <a:headEnd/>
            <a:tailEnd/>
          </a:ln>
        </p:spPr>
        <p:txBody>
          <a:bodyPr wrap="none" anchor="ctr"/>
          <a:lstStyle/>
          <a:p>
            <a:endParaRPr lang="ko-KR" altLang="en-US"/>
          </a:p>
        </p:txBody>
      </p:sp>
      <p:sp>
        <p:nvSpPr>
          <p:cNvPr id="16417" name="Text Box 125"/>
          <p:cNvSpPr txBox="1">
            <a:spLocks noChangeArrowheads="1"/>
          </p:cNvSpPr>
          <p:nvPr/>
        </p:nvSpPr>
        <p:spPr bwMode="auto">
          <a:xfrm>
            <a:off x="2734157" y="3588539"/>
            <a:ext cx="972320" cy="244475"/>
          </a:xfrm>
          <a:prstGeom prst="rect">
            <a:avLst/>
          </a:prstGeom>
          <a:noFill/>
          <a:ln w="9525">
            <a:noFill/>
            <a:miter lim="800000"/>
            <a:headEnd/>
            <a:tailEnd/>
          </a:ln>
        </p:spPr>
        <p:txBody>
          <a:bodyPr wrap="square">
            <a:spAutoFit/>
          </a:bodyPr>
          <a:lstStyle/>
          <a:p>
            <a:pPr algn="ctr" eaLnBrk="0" latinLnBrk="0" hangingPunct="0">
              <a:lnSpc>
                <a:spcPct val="100000"/>
              </a:lnSpc>
              <a:buFontTx/>
              <a:buNone/>
            </a:pPr>
            <a:r>
              <a:rPr kumimoji="0" lang="en-US" altLang="ko-KR" sz="1000" dirty="0">
                <a:solidFill>
                  <a:schemeClr val="bg1"/>
                </a:solidFill>
                <a:ea typeface="바탕체" pitchFamily="17" charset="-127"/>
              </a:rPr>
              <a:t>Huh Family</a:t>
            </a:r>
          </a:p>
        </p:txBody>
      </p:sp>
      <p:sp>
        <p:nvSpPr>
          <p:cNvPr id="16418" name="Rectangle 126"/>
          <p:cNvSpPr>
            <a:spLocks noChangeArrowheads="1"/>
          </p:cNvSpPr>
          <p:nvPr/>
        </p:nvSpPr>
        <p:spPr bwMode="auto">
          <a:xfrm>
            <a:off x="2938887" y="3825223"/>
            <a:ext cx="519113" cy="152400"/>
          </a:xfrm>
          <a:prstGeom prst="rect">
            <a:avLst/>
          </a:prstGeom>
          <a:noFill/>
          <a:ln w="9525">
            <a:noFill/>
            <a:miter lim="800000"/>
            <a:headEnd/>
            <a:tailEnd/>
          </a:ln>
        </p:spPr>
        <p:txBody>
          <a:bodyPr lIns="0" tIns="0" rIns="0" bIns="0">
            <a:spAutoFit/>
          </a:bodyPr>
          <a:lstStyle/>
          <a:p>
            <a:pPr algn="ctr">
              <a:lnSpc>
                <a:spcPct val="100000"/>
              </a:lnSpc>
              <a:buFontTx/>
              <a:buNone/>
            </a:pPr>
            <a:r>
              <a:rPr lang="en-US" altLang="ko-KR" sz="1000" dirty="0" smtClean="0">
                <a:solidFill>
                  <a:schemeClr val="bg1"/>
                </a:solidFill>
                <a:ea typeface="바탕체" pitchFamily="17" charset="-127"/>
              </a:rPr>
              <a:t>23.6%</a:t>
            </a:r>
            <a:endParaRPr lang="en-US" altLang="ko-KR" sz="1000" dirty="0">
              <a:solidFill>
                <a:schemeClr val="bg1"/>
              </a:solidFill>
              <a:ea typeface="바탕체" pitchFamily="17" charset="-127"/>
            </a:endParaRPr>
          </a:p>
        </p:txBody>
      </p:sp>
      <p:sp>
        <p:nvSpPr>
          <p:cNvPr id="16419" name="Text Box 127"/>
          <p:cNvSpPr txBox="1">
            <a:spLocks noChangeArrowheads="1"/>
          </p:cNvSpPr>
          <p:nvPr/>
        </p:nvSpPr>
        <p:spPr bwMode="auto">
          <a:xfrm>
            <a:off x="1954318" y="5040947"/>
            <a:ext cx="1066800" cy="215444"/>
          </a:xfrm>
          <a:prstGeom prst="rect">
            <a:avLst/>
          </a:prstGeom>
          <a:noFill/>
          <a:ln w="9525">
            <a:noFill/>
            <a:miter lim="800000"/>
            <a:headEnd/>
            <a:tailEnd/>
          </a:ln>
        </p:spPr>
        <p:txBody>
          <a:bodyPr>
            <a:spAutoFit/>
          </a:bodyPr>
          <a:lstStyle/>
          <a:p>
            <a:pPr algn="ctr" eaLnBrk="0" latinLnBrk="0" hangingPunct="0">
              <a:lnSpc>
                <a:spcPct val="80000"/>
              </a:lnSpc>
              <a:buFontTx/>
              <a:buNone/>
            </a:pPr>
            <a:r>
              <a:rPr kumimoji="0" lang="en-US" altLang="ko-KR" sz="1000" dirty="0" smtClean="0">
                <a:solidFill>
                  <a:schemeClr val="tx1"/>
                </a:solidFill>
                <a:ea typeface="바탕체" pitchFamily="17" charset="-127"/>
              </a:rPr>
              <a:t>Domestic</a:t>
            </a:r>
            <a:endParaRPr kumimoji="0" lang="en-US" altLang="ko-KR" sz="1000" dirty="0">
              <a:solidFill>
                <a:schemeClr val="tx1"/>
              </a:solidFill>
              <a:ea typeface="바탕체" pitchFamily="17" charset="-127"/>
            </a:endParaRPr>
          </a:p>
        </p:txBody>
      </p:sp>
      <p:sp>
        <p:nvSpPr>
          <p:cNvPr id="16420" name="Rectangle 128"/>
          <p:cNvSpPr>
            <a:spLocks noChangeArrowheads="1"/>
          </p:cNvSpPr>
          <p:nvPr/>
        </p:nvSpPr>
        <p:spPr bwMode="auto">
          <a:xfrm>
            <a:off x="2314876" y="5211285"/>
            <a:ext cx="360676" cy="153888"/>
          </a:xfrm>
          <a:prstGeom prst="rect">
            <a:avLst/>
          </a:prstGeom>
          <a:noFill/>
          <a:ln w="9525">
            <a:noFill/>
            <a:miter lim="800000"/>
            <a:headEnd/>
            <a:tailEnd/>
          </a:ln>
        </p:spPr>
        <p:txBody>
          <a:bodyPr wrap="none" lIns="0" tIns="0" rIns="0" bIns="0">
            <a:spAutoFit/>
          </a:bodyPr>
          <a:lstStyle/>
          <a:p>
            <a:pPr>
              <a:lnSpc>
                <a:spcPct val="100000"/>
              </a:lnSpc>
              <a:buFontTx/>
              <a:buNone/>
            </a:pPr>
            <a:r>
              <a:rPr lang="en-US" altLang="ko-KR" sz="1000" dirty="0" smtClean="0">
                <a:solidFill>
                  <a:schemeClr val="tx1"/>
                </a:solidFill>
                <a:ea typeface="바탕체" pitchFamily="17" charset="-127"/>
              </a:rPr>
              <a:t>54.4%</a:t>
            </a:r>
            <a:endParaRPr lang="en-US" altLang="ko-KR" sz="1000" dirty="0">
              <a:solidFill>
                <a:schemeClr val="tx1"/>
              </a:solidFill>
              <a:ea typeface="바탕체" pitchFamily="17" charset="-127"/>
            </a:endParaRPr>
          </a:p>
        </p:txBody>
      </p:sp>
      <p:sp>
        <p:nvSpPr>
          <p:cNvPr id="16422" name="Text Box 130"/>
          <p:cNvSpPr txBox="1">
            <a:spLocks noChangeArrowheads="1"/>
          </p:cNvSpPr>
          <p:nvPr/>
        </p:nvSpPr>
        <p:spPr bwMode="auto">
          <a:xfrm>
            <a:off x="3732486" y="4163165"/>
            <a:ext cx="723275" cy="307777"/>
          </a:xfrm>
          <a:prstGeom prst="rect">
            <a:avLst/>
          </a:prstGeom>
          <a:noFill/>
          <a:ln w="9525">
            <a:noFill/>
            <a:miter lim="800000"/>
            <a:headEnd/>
            <a:tailEnd/>
          </a:ln>
        </p:spPr>
        <p:txBody>
          <a:bodyPr wrap="square">
            <a:spAutoFit/>
          </a:bodyPr>
          <a:lstStyle/>
          <a:p>
            <a:pPr algn="ctr" eaLnBrk="0" latinLnBrk="0" hangingPunct="0">
              <a:lnSpc>
                <a:spcPct val="70000"/>
              </a:lnSpc>
              <a:buFontTx/>
              <a:buNone/>
            </a:pPr>
            <a:r>
              <a:rPr kumimoji="0" lang="en-US" altLang="ko-KR" sz="1000" dirty="0" smtClean="0">
                <a:solidFill>
                  <a:schemeClr val="tx2"/>
                </a:solidFill>
                <a:ea typeface="바탕체" pitchFamily="17" charset="-127"/>
              </a:rPr>
              <a:t>Treasury</a:t>
            </a:r>
          </a:p>
          <a:p>
            <a:pPr algn="ctr" eaLnBrk="0" latinLnBrk="0" hangingPunct="0">
              <a:lnSpc>
                <a:spcPct val="70000"/>
              </a:lnSpc>
            </a:pPr>
            <a:r>
              <a:rPr lang="en-US" altLang="ko-KR" sz="1000" dirty="0">
                <a:solidFill>
                  <a:schemeClr val="tx2"/>
                </a:solidFill>
                <a:ea typeface="바탕체" pitchFamily="17" charset="-127"/>
              </a:rPr>
              <a:t>0.8%  </a:t>
            </a:r>
          </a:p>
        </p:txBody>
      </p:sp>
      <p:sp>
        <p:nvSpPr>
          <p:cNvPr id="16423" name="Text Box 131"/>
          <p:cNvSpPr txBox="1">
            <a:spLocks noChangeArrowheads="1"/>
          </p:cNvSpPr>
          <p:nvPr/>
        </p:nvSpPr>
        <p:spPr bwMode="auto">
          <a:xfrm>
            <a:off x="1534329" y="3552423"/>
            <a:ext cx="774571" cy="400110"/>
          </a:xfrm>
          <a:prstGeom prst="rect">
            <a:avLst/>
          </a:prstGeom>
          <a:noFill/>
          <a:ln w="9525">
            <a:noFill/>
            <a:miter lim="800000"/>
            <a:headEnd/>
            <a:tailEnd/>
          </a:ln>
        </p:spPr>
        <p:txBody>
          <a:bodyPr wrap="none">
            <a:spAutoFit/>
          </a:bodyPr>
          <a:lstStyle/>
          <a:p>
            <a:pPr algn="ctr" eaLnBrk="0" latinLnBrk="0" hangingPunct="0">
              <a:lnSpc>
                <a:spcPct val="100000"/>
              </a:lnSpc>
              <a:buFontTx/>
              <a:buNone/>
            </a:pPr>
            <a:r>
              <a:rPr kumimoji="0" lang="en-US" altLang="ko-KR" sz="1000" dirty="0" smtClean="0">
                <a:solidFill>
                  <a:schemeClr val="tx1"/>
                </a:solidFill>
                <a:ea typeface="바탕체" pitchFamily="17" charset="-127"/>
              </a:rPr>
              <a:t>Foreigner</a:t>
            </a:r>
          </a:p>
          <a:p>
            <a:pPr algn="ctr" eaLnBrk="0" latinLnBrk="0" hangingPunct="0">
              <a:lnSpc>
                <a:spcPct val="100000"/>
              </a:lnSpc>
              <a:buFontTx/>
              <a:buNone/>
            </a:pPr>
            <a:r>
              <a:rPr kumimoji="0" lang="en-US" altLang="ko-KR" sz="1000" dirty="0" smtClean="0">
                <a:solidFill>
                  <a:schemeClr val="tx1"/>
                </a:solidFill>
                <a:ea typeface="바탕체" pitchFamily="17" charset="-127"/>
              </a:rPr>
              <a:t>21.2%</a:t>
            </a:r>
            <a:endParaRPr kumimoji="0" lang="en-US" altLang="ko-KR" sz="1000" dirty="0">
              <a:solidFill>
                <a:schemeClr val="tx1"/>
              </a:solidFill>
              <a:ea typeface="바탕체" pitchFamily="17" charset="-127"/>
            </a:endParaRPr>
          </a:p>
        </p:txBody>
      </p:sp>
      <p:sp>
        <p:nvSpPr>
          <p:cNvPr id="51369" name="Text Box 169"/>
          <p:cNvSpPr txBox="1">
            <a:spLocks noChangeArrowheads="1"/>
          </p:cNvSpPr>
          <p:nvPr/>
        </p:nvSpPr>
        <p:spPr bwMode="gray">
          <a:xfrm>
            <a:off x="6675552" y="2719388"/>
            <a:ext cx="1446213" cy="458787"/>
          </a:xfrm>
          <a:prstGeom prst="rect">
            <a:avLst/>
          </a:prstGeom>
          <a:solidFill>
            <a:srgbClr val="0078C1"/>
          </a:solidFill>
          <a:ln w="9525" algn="ctr">
            <a:noFill/>
            <a:miter lim="800000"/>
            <a:headEnd/>
            <a:tailEnd/>
          </a:ln>
          <a:effectLst>
            <a:outerShdw dist="45791" dir="3378596" algn="ctr" rotWithShape="0">
              <a:srgbClr val="808080"/>
            </a:outerShdw>
          </a:effectLst>
        </p:spPr>
        <p:txBody>
          <a:bodyPr lIns="45720" rIns="45720" anchor="ctr" anchorCtr="1"/>
          <a:lstStyle/>
          <a:p>
            <a:pPr algn="ctr" defTabSz="839788" latinLnBrk="0">
              <a:lnSpc>
                <a:spcPct val="100000"/>
              </a:lnSpc>
              <a:buFontTx/>
              <a:buNone/>
              <a:defRPr/>
            </a:pPr>
            <a:r>
              <a:rPr kumimoji="0" lang="en-GB" sz="1500">
                <a:solidFill>
                  <a:schemeClr val="bg1"/>
                </a:solidFill>
                <a:ea typeface="굴림" pitchFamily="50" charset="-127"/>
              </a:rPr>
              <a:t>Huh Family</a:t>
            </a:r>
          </a:p>
        </p:txBody>
      </p:sp>
      <p:pic>
        <p:nvPicPr>
          <p:cNvPr id="16429" name="Picture 173" descr="GS E&amp;C_PBFooter"/>
          <p:cNvPicPr>
            <a:picLocks noChangeAspect="1" noChangeArrowheads="1"/>
          </p:cNvPicPr>
          <p:nvPr>
            <p:custDataLst>
              <p:tags r:id="rId1"/>
            </p:custDataLst>
          </p:nvPr>
        </p:nvPicPr>
        <p:blipFill>
          <a:blip r:embed="rId6" cstate="print"/>
          <a:srcRect l="28796"/>
          <a:stretch>
            <a:fillRect/>
          </a:stretch>
        </p:blipFill>
        <p:spPr bwMode="auto">
          <a:xfrm>
            <a:off x="7963957" y="3758811"/>
            <a:ext cx="1241568" cy="382588"/>
          </a:xfrm>
          <a:prstGeom prst="rect">
            <a:avLst/>
          </a:prstGeom>
          <a:noFill/>
          <a:ln w="9525" algn="ctr">
            <a:noFill/>
            <a:miter lim="800000"/>
            <a:headEnd/>
            <a:tailEnd/>
          </a:ln>
        </p:spPr>
      </p:pic>
      <p:sp>
        <p:nvSpPr>
          <p:cNvPr id="2" name="Text Box 11"/>
          <p:cNvSpPr txBox="1">
            <a:spLocks noChangeArrowheads="1"/>
          </p:cNvSpPr>
          <p:nvPr/>
        </p:nvSpPr>
        <p:spPr bwMode="auto">
          <a:xfrm>
            <a:off x="382588" y="550863"/>
            <a:ext cx="5708650" cy="396875"/>
          </a:xfrm>
          <a:prstGeom prst="rect">
            <a:avLst/>
          </a:prstGeom>
          <a:noFill/>
          <a:ln w="9525">
            <a:noFill/>
            <a:miter lim="800000"/>
            <a:headEnd/>
            <a:tailEnd/>
          </a:ln>
        </p:spPr>
        <p:txBody>
          <a:bodyPr>
            <a:spAutoFit/>
          </a:bodyPr>
          <a:lstStyle/>
          <a:p>
            <a:pPr>
              <a:lnSpc>
                <a:spcPct val="100000"/>
              </a:lnSpc>
              <a:spcBef>
                <a:spcPct val="50000"/>
              </a:spcBef>
              <a:buFontTx/>
              <a:buNone/>
              <a:defRPr/>
            </a:pPr>
            <a:r>
              <a:rPr lang="en-US" altLang="ko-KR" sz="2000" dirty="0">
                <a:solidFill>
                  <a:schemeClr val="bg1"/>
                </a:solidFill>
                <a:effectLst>
                  <a:outerShdw blurRad="38100" dist="38100" dir="2700000" algn="tl">
                    <a:srgbClr val="C0C0C0"/>
                  </a:outerShdw>
                </a:effectLst>
                <a:ea typeface="바탕체" pitchFamily="17" charset="-127"/>
              </a:rPr>
              <a:t>Appendix – </a:t>
            </a:r>
            <a:r>
              <a:rPr lang="en-US" altLang="ko-KR" sz="2000">
                <a:solidFill>
                  <a:schemeClr val="bg1"/>
                </a:solidFill>
                <a:effectLst>
                  <a:outerShdw blurRad="38100" dist="38100" dir="2700000" algn="tl">
                    <a:srgbClr val="C0C0C0"/>
                  </a:outerShdw>
                </a:effectLst>
                <a:ea typeface="바탕체" pitchFamily="17" charset="-127"/>
              </a:rPr>
              <a:t>Ownership </a:t>
            </a:r>
            <a:r>
              <a:rPr lang="en-US" altLang="ko-KR" sz="2000" smtClean="0">
                <a:solidFill>
                  <a:schemeClr val="bg1"/>
                </a:solidFill>
                <a:effectLst>
                  <a:outerShdw blurRad="38100" dist="38100" dir="2700000" algn="tl">
                    <a:srgbClr val="C0C0C0"/>
                  </a:outerShdw>
                </a:effectLst>
                <a:ea typeface="바탕체" pitchFamily="17" charset="-127"/>
              </a:rPr>
              <a:t>Structure</a:t>
            </a:r>
            <a:endParaRPr lang="en-US" altLang="ko-KR" sz="2000" dirty="0">
              <a:solidFill>
                <a:schemeClr val="bg1"/>
              </a:solidFill>
              <a:effectLst>
                <a:outerShdw blurRad="38100" dist="38100" dir="2700000" algn="tl">
                  <a:srgbClr val="C0C0C0"/>
                </a:outerShdw>
              </a:effectLst>
              <a:ea typeface="바탕체" pitchFamily="17" charset="-127"/>
            </a:endParaRPr>
          </a:p>
        </p:txBody>
      </p:sp>
      <p:sp>
        <p:nvSpPr>
          <p:cNvPr id="16433" name="Text Box 18"/>
          <p:cNvSpPr txBox="1">
            <a:spLocks noChangeArrowheads="1"/>
          </p:cNvSpPr>
          <p:nvPr/>
        </p:nvSpPr>
        <p:spPr bwMode="auto">
          <a:xfrm>
            <a:off x="412750" y="382588"/>
            <a:ext cx="2305050" cy="246062"/>
          </a:xfrm>
          <a:prstGeom prst="rect">
            <a:avLst/>
          </a:prstGeom>
          <a:noFill/>
          <a:ln w="9525">
            <a:noFill/>
            <a:miter lim="800000"/>
            <a:headEnd/>
            <a:tailEnd/>
          </a:ln>
        </p:spPr>
        <p:txBody>
          <a:bodyPr>
            <a:spAutoFit/>
          </a:bodyPr>
          <a:lstStyle/>
          <a:p>
            <a:pPr>
              <a:lnSpc>
                <a:spcPct val="100000"/>
              </a:lnSpc>
              <a:spcBef>
                <a:spcPct val="50000"/>
              </a:spcBef>
              <a:buFontTx/>
              <a:buNone/>
            </a:pPr>
            <a:r>
              <a:rPr lang="en-US" altLang="ko-KR" sz="1000">
                <a:solidFill>
                  <a:schemeClr val="bg1"/>
                </a:solidFill>
                <a:ea typeface="HY견명조" pitchFamily="18" charset="-127"/>
              </a:rPr>
              <a:t>INVESTOR RELATIONS</a:t>
            </a:r>
          </a:p>
        </p:txBody>
      </p:sp>
      <p:sp>
        <p:nvSpPr>
          <p:cNvPr id="4" name="모서리가 둥근 직사각형 3"/>
          <p:cNvSpPr/>
          <p:nvPr/>
        </p:nvSpPr>
        <p:spPr bwMode="auto">
          <a:xfrm>
            <a:off x="5387731" y="5000863"/>
            <a:ext cx="548948" cy="401637"/>
          </a:xfrm>
          <a:prstGeom prst="roundRect">
            <a:avLst/>
          </a:prstGeom>
          <a:solidFill>
            <a:srgbClr val="0070C0"/>
          </a:solidFill>
          <a:ln w="8001" algn="ctr">
            <a:noFill/>
            <a:miter lim="800000"/>
            <a:headEnd/>
            <a:tailEnd/>
          </a:ln>
        </p:spPr>
        <p:txBody>
          <a:bodyPr wrap="none" rtlCol="0" anchor="ctr" anchorCtr="1"/>
          <a:lstStyle/>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GS</a:t>
            </a:r>
          </a:p>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Energy</a:t>
            </a:r>
            <a:endParaRPr lang="ko-KR" altLang="en-US" sz="1100" b="0" dirty="0" smtClean="0">
              <a:solidFill>
                <a:schemeClr val="bg1"/>
              </a:solidFill>
              <a:ea typeface="굴림" pitchFamily="50" charset="-127"/>
              <a:cs typeface="Arial" panose="020B0604020202020204" pitchFamily="34" charset="0"/>
            </a:endParaRPr>
          </a:p>
        </p:txBody>
      </p:sp>
      <p:sp>
        <p:nvSpPr>
          <p:cNvPr id="58" name="모서리가 둥근 직사각형 57"/>
          <p:cNvSpPr/>
          <p:nvPr/>
        </p:nvSpPr>
        <p:spPr bwMode="auto">
          <a:xfrm>
            <a:off x="5966549" y="5000863"/>
            <a:ext cx="548948" cy="401637"/>
          </a:xfrm>
          <a:prstGeom prst="roundRect">
            <a:avLst/>
          </a:prstGeom>
          <a:solidFill>
            <a:srgbClr val="0070C0"/>
          </a:solidFill>
          <a:ln w="8001" algn="ctr">
            <a:noFill/>
            <a:miter lim="800000"/>
            <a:headEnd/>
            <a:tailEnd/>
          </a:ln>
        </p:spPr>
        <p:txBody>
          <a:bodyPr wrap="none" rtlCol="0" anchor="ctr" anchorCtr="1"/>
          <a:lstStyle/>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GS</a:t>
            </a:r>
          </a:p>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Retail</a:t>
            </a:r>
            <a:endParaRPr lang="ko-KR" altLang="en-US" sz="1100" b="0" dirty="0" smtClean="0">
              <a:solidFill>
                <a:schemeClr val="bg1"/>
              </a:solidFill>
              <a:ea typeface="굴림" pitchFamily="50" charset="-127"/>
              <a:cs typeface="Arial" panose="020B0604020202020204" pitchFamily="34" charset="0"/>
            </a:endParaRPr>
          </a:p>
        </p:txBody>
      </p:sp>
      <p:sp>
        <p:nvSpPr>
          <p:cNvPr id="60" name="모서리가 둥근 직사각형 59"/>
          <p:cNvSpPr/>
          <p:nvPr/>
        </p:nvSpPr>
        <p:spPr bwMode="auto">
          <a:xfrm>
            <a:off x="6548631" y="5000863"/>
            <a:ext cx="548948" cy="401637"/>
          </a:xfrm>
          <a:prstGeom prst="roundRect">
            <a:avLst/>
          </a:prstGeom>
          <a:solidFill>
            <a:srgbClr val="0070C0"/>
          </a:solidFill>
          <a:ln w="8001" algn="ctr">
            <a:noFill/>
            <a:miter lim="800000"/>
            <a:headEnd/>
            <a:tailEnd/>
          </a:ln>
        </p:spPr>
        <p:txBody>
          <a:bodyPr wrap="none" rtlCol="0" anchor="ctr" anchorCtr="1"/>
          <a:lstStyle/>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GS</a:t>
            </a:r>
          </a:p>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EPS</a:t>
            </a:r>
            <a:endParaRPr lang="ko-KR" altLang="en-US" sz="700" b="0" dirty="0" smtClean="0">
              <a:solidFill>
                <a:schemeClr val="bg1"/>
              </a:solidFill>
              <a:ea typeface="굴림" pitchFamily="50" charset="-127"/>
              <a:cs typeface="Arial" panose="020B0604020202020204" pitchFamily="34" charset="0"/>
            </a:endParaRPr>
          </a:p>
        </p:txBody>
      </p:sp>
      <p:sp>
        <p:nvSpPr>
          <p:cNvPr id="61" name="모서리가 둥근 직사각형 60"/>
          <p:cNvSpPr/>
          <p:nvPr/>
        </p:nvSpPr>
        <p:spPr bwMode="auto">
          <a:xfrm>
            <a:off x="7127449" y="5000863"/>
            <a:ext cx="548948" cy="401637"/>
          </a:xfrm>
          <a:prstGeom prst="roundRect">
            <a:avLst/>
          </a:prstGeom>
          <a:solidFill>
            <a:srgbClr val="0070C0"/>
          </a:solidFill>
          <a:ln w="8001" algn="ctr">
            <a:noFill/>
            <a:miter lim="800000"/>
            <a:headEnd/>
            <a:tailEnd/>
          </a:ln>
        </p:spPr>
        <p:txBody>
          <a:bodyPr wrap="none" rtlCol="0" anchor="ctr" anchorCtr="1"/>
          <a:lstStyle/>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GS</a:t>
            </a:r>
          </a:p>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Global</a:t>
            </a:r>
            <a:endParaRPr lang="ko-KR" altLang="en-US" sz="700" b="0" dirty="0" smtClean="0">
              <a:solidFill>
                <a:schemeClr val="bg1"/>
              </a:solidFill>
              <a:ea typeface="굴림" pitchFamily="50" charset="-127"/>
              <a:cs typeface="Arial" panose="020B0604020202020204" pitchFamily="34" charset="0"/>
            </a:endParaRPr>
          </a:p>
        </p:txBody>
      </p:sp>
      <p:sp>
        <p:nvSpPr>
          <p:cNvPr id="62" name="모서리가 둥근 직사각형 61"/>
          <p:cNvSpPr/>
          <p:nvPr/>
        </p:nvSpPr>
        <p:spPr bwMode="auto">
          <a:xfrm>
            <a:off x="7706267" y="5000863"/>
            <a:ext cx="548948" cy="401637"/>
          </a:xfrm>
          <a:prstGeom prst="roundRect">
            <a:avLst/>
          </a:prstGeom>
          <a:solidFill>
            <a:srgbClr val="0070C0"/>
          </a:solidFill>
          <a:ln w="8001" algn="ctr">
            <a:noFill/>
            <a:miter lim="800000"/>
            <a:headEnd/>
            <a:tailEnd/>
          </a:ln>
        </p:spPr>
        <p:txBody>
          <a:bodyPr wrap="none" rtlCol="0" anchor="ctr" anchorCtr="1"/>
          <a:lstStyle/>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GS</a:t>
            </a:r>
          </a:p>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E&amp;R</a:t>
            </a:r>
            <a:endParaRPr lang="ko-KR" altLang="en-US" sz="700" b="0" dirty="0" smtClean="0">
              <a:solidFill>
                <a:schemeClr val="bg1"/>
              </a:solidFill>
              <a:ea typeface="굴림" pitchFamily="50" charset="-127"/>
              <a:cs typeface="Arial" panose="020B0604020202020204" pitchFamily="34" charset="0"/>
            </a:endParaRPr>
          </a:p>
        </p:txBody>
      </p:sp>
      <p:sp>
        <p:nvSpPr>
          <p:cNvPr id="63" name="모서리가 둥근 직사각형 62"/>
          <p:cNvSpPr/>
          <p:nvPr/>
        </p:nvSpPr>
        <p:spPr bwMode="auto">
          <a:xfrm>
            <a:off x="8285083" y="4999276"/>
            <a:ext cx="548948" cy="401637"/>
          </a:xfrm>
          <a:prstGeom prst="roundRect">
            <a:avLst/>
          </a:prstGeom>
          <a:solidFill>
            <a:srgbClr val="0070C0"/>
          </a:solidFill>
          <a:ln w="8001" algn="ctr">
            <a:noFill/>
            <a:miter lim="800000"/>
            <a:headEnd/>
            <a:tailEnd/>
          </a:ln>
        </p:spPr>
        <p:txBody>
          <a:bodyPr wrap="none" rtlCol="0" anchor="ctr" anchorCtr="1"/>
          <a:lstStyle/>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GS</a:t>
            </a:r>
          </a:p>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Sports</a:t>
            </a:r>
            <a:endParaRPr lang="ko-KR" altLang="en-US" sz="700" b="0" dirty="0" smtClean="0">
              <a:solidFill>
                <a:schemeClr val="bg1"/>
              </a:solidFill>
              <a:ea typeface="굴림" pitchFamily="50" charset="-127"/>
              <a:cs typeface="Arial" panose="020B0604020202020204" pitchFamily="34" charset="0"/>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9747" y="3645024"/>
            <a:ext cx="1056730" cy="61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모서리가 둥근 직사각형 64"/>
          <p:cNvSpPr/>
          <p:nvPr/>
        </p:nvSpPr>
        <p:spPr bwMode="auto">
          <a:xfrm>
            <a:off x="5387731" y="5669756"/>
            <a:ext cx="548948" cy="401637"/>
          </a:xfrm>
          <a:prstGeom prst="roundRect">
            <a:avLst/>
          </a:prstGeom>
          <a:solidFill>
            <a:srgbClr val="0070C0"/>
          </a:solidFill>
          <a:ln w="8001" algn="ctr">
            <a:noFill/>
            <a:miter lim="800000"/>
            <a:headEnd/>
            <a:tailEnd/>
          </a:ln>
        </p:spPr>
        <p:txBody>
          <a:bodyPr wrap="none" rtlCol="0" anchor="ctr" anchorCtr="1"/>
          <a:lstStyle/>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GS</a:t>
            </a:r>
          </a:p>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Caltex</a:t>
            </a:r>
            <a:endParaRPr lang="ko-KR" altLang="en-US" sz="1100" b="0" dirty="0" smtClean="0">
              <a:solidFill>
                <a:schemeClr val="bg1"/>
              </a:solidFill>
              <a:ea typeface="굴림" pitchFamily="50" charset="-127"/>
              <a:cs typeface="Arial" panose="020B0604020202020204" pitchFamily="34" charset="0"/>
            </a:endParaRPr>
          </a:p>
        </p:txBody>
      </p:sp>
      <p:sp>
        <p:nvSpPr>
          <p:cNvPr id="66" name="모서리가 둥근 직사각형 65"/>
          <p:cNvSpPr/>
          <p:nvPr/>
        </p:nvSpPr>
        <p:spPr bwMode="auto">
          <a:xfrm>
            <a:off x="5966549" y="5669756"/>
            <a:ext cx="548948" cy="401637"/>
          </a:xfrm>
          <a:prstGeom prst="roundRect">
            <a:avLst/>
          </a:prstGeom>
          <a:solidFill>
            <a:srgbClr val="0070C0"/>
          </a:solidFill>
          <a:ln w="8001" algn="ctr">
            <a:noFill/>
            <a:miter lim="800000"/>
            <a:headEnd/>
            <a:tailEnd/>
          </a:ln>
        </p:spPr>
        <p:txBody>
          <a:bodyPr wrap="none" rtlCol="0" anchor="ctr" anchorCtr="1"/>
          <a:lstStyle/>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GS</a:t>
            </a:r>
          </a:p>
          <a:p>
            <a:pPr algn="ctr">
              <a:lnSpc>
                <a:spcPct val="100000"/>
              </a:lnSpc>
              <a:buFontTx/>
              <a:buNone/>
            </a:pPr>
            <a:r>
              <a:rPr lang="en-US" altLang="ko-KR" sz="1100" b="0" dirty="0" smtClean="0">
                <a:solidFill>
                  <a:schemeClr val="bg1"/>
                </a:solidFill>
                <a:ea typeface="굴림" pitchFamily="50" charset="-127"/>
                <a:cs typeface="Arial" panose="020B0604020202020204" pitchFamily="34" charset="0"/>
              </a:rPr>
              <a:t>Power</a:t>
            </a:r>
            <a:endParaRPr lang="ko-KR" altLang="en-US" sz="1100" b="0" dirty="0" smtClean="0">
              <a:solidFill>
                <a:schemeClr val="bg1"/>
              </a:solidFill>
              <a:ea typeface="굴림" pitchFamily="50" charset="-127"/>
              <a:cs typeface="Arial" panose="020B0604020202020204" pitchFamily="34" charset="0"/>
            </a:endParaRPr>
          </a:p>
        </p:txBody>
      </p:sp>
      <p:cxnSp>
        <p:nvCxnSpPr>
          <p:cNvPr id="7" name="꺾인 연결선 6"/>
          <p:cNvCxnSpPr>
            <a:stCxn id="51369" idx="2"/>
            <a:endCxn id="3074" idx="0"/>
          </p:cNvCxnSpPr>
          <p:nvPr/>
        </p:nvCxnSpPr>
        <p:spPr>
          <a:xfrm rot="5400000">
            <a:off x="6549962" y="2796326"/>
            <a:ext cx="466849" cy="1230547"/>
          </a:xfrm>
          <a:prstGeom prst="bentConnector3">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296" name="직선 연결선 51295"/>
          <p:cNvCxnSpPr>
            <a:stCxn id="65" idx="0"/>
            <a:endCxn id="4" idx="2"/>
          </p:cNvCxnSpPr>
          <p:nvPr/>
        </p:nvCxnSpPr>
        <p:spPr>
          <a:xfrm flipV="1">
            <a:off x="5662205" y="5402500"/>
            <a:ext cx="0" cy="267256"/>
          </a:xfrm>
          <a:prstGeom prst="line">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299" name="꺾인 연결선 51298"/>
          <p:cNvCxnSpPr>
            <a:stCxn id="4" idx="2"/>
            <a:endCxn id="66" idx="0"/>
          </p:cNvCxnSpPr>
          <p:nvPr/>
        </p:nvCxnSpPr>
        <p:spPr>
          <a:xfrm rot="16200000" flipH="1">
            <a:off x="5817986" y="5246719"/>
            <a:ext cx="267256" cy="578818"/>
          </a:xfrm>
          <a:prstGeom prst="bentConnector3">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301" name="직선 연결선 51300"/>
          <p:cNvCxnSpPr/>
          <p:nvPr/>
        </p:nvCxnSpPr>
        <p:spPr>
          <a:xfrm>
            <a:off x="5632134" y="4629460"/>
            <a:ext cx="2922536" cy="0"/>
          </a:xfrm>
          <a:prstGeom prst="line">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307" name="직선 연결선 51306"/>
          <p:cNvCxnSpPr>
            <a:stCxn id="60" idx="0"/>
          </p:cNvCxnSpPr>
          <p:nvPr/>
        </p:nvCxnSpPr>
        <p:spPr>
          <a:xfrm flipH="1" flipV="1">
            <a:off x="6823104" y="4629460"/>
            <a:ext cx="1" cy="371403"/>
          </a:xfrm>
          <a:prstGeom prst="line">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309" name="직선 연결선 51308"/>
          <p:cNvCxnSpPr>
            <a:stCxn id="61" idx="0"/>
          </p:cNvCxnSpPr>
          <p:nvPr/>
        </p:nvCxnSpPr>
        <p:spPr>
          <a:xfrm flipV="1">
            <a:off x="7401923" y="4629460"/>
            <a:ext cx="0" cy="371403"/>
          </a:xfrm>
          <a:prstGeom prst="line">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311" name="직선 연결선 51310"/>
          <p:cNvCxnSpPr>
            <a:stCxn id="62" idx="0"/>
          </p:cNvCxnSpPr>
          <p:nvPr/>
        </p:nvCxnSpPr>
        <p:spPr>
          <a:xfrm flipV="1">
            <a:off x="7980741" y="4629460"/>
            <a:ext cx="0" cy="371403"/>
          </a:xfrm>
          <a:prstGeom prst="line">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315" name="직선 연결선 51314"/>
          <p:cNvCxnSpPr>
            <a:stCxn id="63" idx="0"/>
          </p:cNvCxnSpPr>
          <p:nvPr/>
        </p:nvCxnSpPr>
        <p:spPr>
          <a:xfrm flipV="1">
            <a:off x="8559557" y="4629460"/>
            <a:ext cx="0" cy="369816"/>
          </a:xfrm>
          <a:prstGeom prst="line">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318" name="직선 연결선 51317"/>
          <p:cNvCxnSpPr>
            <a:stCxn id="58" idx="0"/>
          </p:cNvCxnSpPr>
          <p:nvPr/>
        </p:nvCxnSpPr>
        <p:spPr>
          <a:xfrm flipV="1">
            <a:off x="6241023" y="4629460"/>
            <a:ext cx="0" cy="371403"/>
          </a:xfrm>
          <a:prstGeom prst="line">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321" name="직선 연결선 51320"/>
          <p:cNvCxnSpPr>
            <a:stCxn id="4" idx="0"/>
          </p:cNvCxnSpPr>
          <p:nvPr/>
        </p:nvCxnSpPr>
        <p:spPr>
          <a:xfrm flipV="1">
            <a:off x="5662205" y="4629460"/>
            <a:ext cx="0" cy="371403"/>
          </a:xfrm>
          <a:prstGeom prst="line">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324" name="직선 연결선 51323"/>
          <p:cNvCxnSpPr>
            <a:stCxn id="3074" idx="2"/>
          </p:cNvCxnSpPr>
          <p:nvPr/>
        </p:nvCxnSpPr>
        <p:spPr>
          <a:xfrm>
            <a:off x="6168112" y="4255186"/>
            <a:ext cx="0" cy="374274"/>
          </a:xfrm>
          <a:prstGeom prst="line">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cxnSp>
        <p:nvCxnSpPr>
          <p:cNvPr id="51326" name="꺾인 연결선 51325"/>
          <p:cNvCxnSpPr>
            <a:stCxn id="51369" idx="2"/>
            <a:endCxn id="16429" idx="0"/>
          </p:cNvCxnSpPr>
          <p:nvPr/>
        </p:nvCxnSpPr>
        <p:spPr>
          <a:xfrm rot="16200000" flipH="1">
            <a:off x="7701382" y="2875452"/>
            <a:ext cx="580636" cy="1186082"/>
          </a:xfrm>
          <a:prstGeom prst="bentConnector3">
            <a:avLst>
              <a:gd name="adj1" fmla="val 40567"/>
            </a:avLst>
          </a:prstGeom>
          <a:ln w="19050">
            <a:solidFill>
              <a:srgbClr val="4D4D4D"/>
            </a:solidFill>
          </a:ln>
        </p:spPr>
        <p:style>
          <a:lnRef idx="2">
            <a:schemeClr val="accent2"/>
          </a:lnRef>
          <a:fillRef idx="0">
            <a:schemeClr val="accent2"/>
          </a:fillRef>
          <a:effectRef idx="1">
            <a:schemeClr val="accent2"/>
          </a:effectRef>
          <a:fontRef idx="minor">
            <a:schemeClr val="tx1"/>
          </a:fontRef>
        </p:style>
      </p:cxnSp>
      <p:sp>
        <p:nvSpPr>
          <p:cNvPr id="136" name="Text Box 108"/>
          <p:cNvSpPr txBox="1">
            <a:spLocks noChangeArrowheads="1"/>
          </p:cNvSpPr>
          <p:nvPr/>
        </p:nvSpPr>
        <p:spPr bwMode="auto">
          <a:xfrm>
            <a:off x="8481580" y="4749246"/>
            <a:ext cx="518263" cy="246221"/>
          </a:xfrm>
          <a:prstGeom prst="rect">
            <a:avLst/>
          </a:prstGeom>
          <a:noFill/>
          <a:ln w="28575">
            <a:noFill/>
            <a:miter lim="800000"/>
            <a:headEnd/>
            <a:tailEnd/>
          </a:ln>
        </p:spPr>
        <p:txBody>
          <a:bodyPr wrap="square">
            <a:spAutoFit/>
          </a:bodyPr>
          <a:lstStyle/>
          <a:p>
            <a:pPr>
              <a:lnSpc>
                <a:spcPct val="100000"/>
              </a:lnSpc>
              <a:spcBef>
                <a:spcPct val="50000"/>
              </a:spcBef>
              <a:buFontTx/>
              <a:buNone/>
            </a:pPr>
            <a:r>
              <a:rPr lang="en-US" altLang="ko-KR" sz="1000" dirty="0" smtClean="0">
                <a:solidFill>
                  <a:srgbClr val="FF9900"/>
                </a:solidFill>
                <a:ea typeface="바탕체" pitchFamily="17" charset="-127"/>
              </a:rPr>
              <a:t>100%</a:t>
            </a:r>
            <a:endParaRPr lang="en-US" altLang="ko-KR" sz="1000" dirty="0">
              <a:solidFill>
                <a:srgbClr val="FF9900"/>
              </a:solidFill>
              <a:ea typeface="바탕체" pitchFamily="17" charset="-127"/>
            </a:endParaRPr>
          </a:p>
        </p:txBody>
      </p:sp>
      <p:sp>
        <p:nvSpPr>
          <p:cNvPr id="137" name="Text Box 108"/>
          <p:cNvSpPr txBox="1">
            <a:spLocks noChangeArrowheads="1"/>
          </p:cNvSpPr>
          <p:nvPr/>
        </p:nvSpPr>
        <p:spPr bwMode="auto">
          <a:xfrm>
            <a:off x="7933701" y="4749246"/>
            <a:ext cx="582082" cy="246221"/>
          </a:xfrm>
          <a:prstGeom prst="rect">
            <a:avLst/>
          </a:prstGeom>
          <a:noFill/>
          <a:ln w="28575">
            <a:noFill/>
            <a:miter lim="800000"/>
            <a:headEnd/>
            <a:tailEnd/>
          </a:ln>
        </p:spPr>
        <p:txBody>
          <a:bodyPr wrap="square">
            <a:spAutoFit/>
          </a:bodyPr>
          <a:lstStyle/>
          <a:p>
            <a:pPr>
              <a:lnSpc>
                <a:spcPct val="100000"/>
              </a:lnSpc>
              <a:spcBef>
                <a:spcPct val="50000"/>
              </a:spcBef>
              <a:buFontTx/>
              <a:buNone/>
            </a:pPr>
            <a:r>
              <a:rPr lang="en-US" altLang="ko-KR" sz="1000" dirty="0" smtClean="0">
                <a:solidFill>
                  <a:srgbClr val="FF9900"/>
                </a:solidFill>
                <a:ea typeface="바탕체" pitchFamily="17" charset="-127"/>
              </a:rPr>
              <a:t>87.9%</a:t>
            </a:r>
            <a:endParaRPr lang="en-US" altLang="ko-KR" sz="1000" dirty="0">
              <a:solidFill>
                <a:srgbClr val="FF9900"/>
              </a:solidFill>
              <a:ea typeface="바탕체" pitchFamily="17" charset="-127"/>
            </a:endParaRPr>
          </a:p>
        </p:txBody>
      </p:sp>
      <p:sp>
        <p:nvSpPr>
          <p:cNvPr id="138" name="Text Box 108"/>
          <p:cNvSpPr txBox="1">
            <a:spLocks noChangeArrowheads="1"/>
          </p:cNvSpPr>
          <p:nvPr/>
        </p:nvSpPr>
        <p:spPr bwMode="auto">
          <a:xfrm>
            <a:off x="7354847" y="4749246"/>
            <a:ext cx="582082" cy="246221"/>
          </a:xfrm>
          <a:prstGeom prst="rect">
            <a:avLst/>
          </a:prstGeom>
          <a:noFill/>
          <a:ln w="28575">
            <a:noFill/>
            <a:miter lim="800000"/>
            <a:headEnd/>
            <a:tailEnd/>
          </a:ln>
        </p:spPr>
        <p:txBody>
          <a:bodyPr wrap="square">
            <a:spAutoFit/>
          </a:bodyPr>
          <a:lstStyle/>
          <a:p>
            <a:pPr>
              <a:lnSpc>
                <a:spcPct val="100000"/>
              </a:lnSpc>
              <a:spcBef>
                <a:spcPct val="50000"/>
              </a:spcBef>
              <a:buFontTx/>
              <a:buNone/>
            </a:pPr>
            <a:r>
              <a:rPr lang="en-US" altLang="ko-KR" sz="1000" dirty="0" smtClean="0">
                <a:solidFill>
                  <a:srgbClr val="FF9900"/>
                </a:solidFill>
                <a:ea typeface="바탕체" pitchFamily="17" charset="-127"/>
              </a:rPr>
              <a:t>50.7%</a:t>
            </a:r>
            <a:endParaRPr lang="en-US" altLang="ko-KR" sz="1000" dirty="0">
              <a:solidFill>
                <a:srgbClr val="FF9900"/>
              </a:solidFill>
              <a:ea typeface="바탕체" pitchFamily="17" charset="-127"/>
            </a:endParaRPr>
          </a:p>
        </p:txBody>
      </p:sp>
      <p:sp>
        <p:nvSpPr>
          <p:cNvPr id="139" name="Text Box 108"/>
          <p:cNvSpPr txBox="1">
            <a:spLocks noChangeArrowheads="1"/>
          </p:cNvSpPr>
          <p:nvPr/>
        </p:nvSpPr>
        <p:spPr bwMode="auto">
          <a:xfrm>
            <a:off x="6777685" y="4749246"/>
            <a:ext cx="582082" cy="246221"/>
          </a:xfrm>
          <a:prstGeom prst="rect">
            <a:avLst/>
          </a:prstGeom>
          <a:noFill/>
          <a:ln w="28575">
            <a:noFill/>
            <a:miter lim="800000"/>
            <a:headEnd/>
            <a:tailEnd/>
          </a:ln>
        </p:spPr>
        <p:txBody>
          <a:bodyPr wrap="square">
            <a:spAutoFit/>
          </a:bodyPr>
          <a:lstStyle/>
          <a:p>
            <a:pPr>
              <a:lnSpc>
                <a:spcPct val="100000"/>
              </a:lnSpc>
              <a:spcBef>
                <a:spcPct val="50000"/>
              </a:spcBef>
              <a:buFontTx/>
              <a:buNone/>
            </a:pPr>
            <a:r>
              <a:rPr lang="en-US" altLang="ko-KR" sz="1000" dirty="0" smtClean="0">
                <a:solidFill>
                  <a:srgbClr val="FF9900"/>
                </a:solidFill>
                <a:ea typeface="바탕체" pitchFamily="17" charset="-127"/>
              </a:rPr>
              <a:t>70%</a:t>
            </a:r>
            <a:endParaRPr lang="en-US" altLang="ko-KR" sz="1000" dirty="0">
              <a:solidFill>
                <a:srgbClr val="FF9900"/>
              </a:solidFill>
              <a:ea typeface="바탕체" pitchFamily="17" charset="-127"/>
            </a:endParaRPr>
          </a:p>
        </p:txBody>
      </p:sp>
      <p:sp>
        <p:nvSpPr>
          <p:cNvPr id="141" name="Text Box 108"/>
          <p:cNvSpPr txBox="1">
            <a:spLocks noChangeArrowheads="1"/>
          </p:cNvSpPr>
          <p:nvPr/>
        </p:nvSpPr>
        <p:spPr bwMode="auto">
          <a:xfrm>
            <a:off x="6195603" y="4749246"/>
            <a:ext cx="582082" cy="246221"/>
          </a:xfrm>
          <a:prstGeom prst="rect">
            <a:avLst/>
          </a:prstGeom>
          <a:noFill/>
          <a:ln w="28575">
            <a:noFill/>
            <a:miter lim="800000"/>
            <a:headEnd/>
            <a:tailEnd/>
          </a:ln>
        </p:spPr>
        <p:txBody>
          <a:bodyPr wrap="square">
            <a:spAutoFit/>
          </a:bodyPr>
          <a:lstStyle/>
          <a:p>
            <a:pPr>
              <a:lnSpc>
                <a:spcPct val="100000"/>
              </a:lnSpc>
              <a:spcBef>
                <a:spcPct val="50000"/>
              </a:spcBef>
              <a:buFontTx/>
              <a:buNone/>
            </a:pPr>
            <a:r>
              <a:rPr lang="en-US" altLang="ko-KR" sz="1000" dirty="0" smtClean="0">
                <a:solidFill>
                  <a:srgbClr val="FF9900"/>
                </a:solidFill>
                <a:ea typeface="바탕체" pitchFamily="17" charset="-127"/>
              </a:rPr>
              <a:t>57.9%</a:t>
            </a:r>
            <a:endParaRPr lang="en-US" altLang="ko-KR" sz="1000" dirty="0">
              <a:solidFill>
                <a:srgbClr val="FF9900"/>
              </a:solidFill>
              <a:ea typeface="바탕체" pitchFamily="17" charset="-127"/>
            </a:endParaRPr>
          </a:p>
        </p:txBody>
      </p:sp>
      <p:sp>
        <p:nvSpPr>
          <p:cNvPr id="142" name="Text Box 108"/>
          <p:cNvSpPr txBox="1">
            <a:spLocks noChangeArrowheads="1"/>
          </p:cNvSpPr>
          <p:nvPr/>
        </p:nvSpPr>
        <p:spPr bwMode="auto">
          <a:xfrm>
            <a:off x="5610239" y="4749246"/>
            <a:ext cx="582082" cy="246221"/>
          </a:xfrm>
          <a:prstGeom prst="rect">
            <a:avLst/>
          </a:prstGeom>
          <a:noFill/>
          <a:ln w="28575">
            <a:noFill/>
            <a:miter lim="800000"/>
            <a:headEnd/>
            <a:tailEnd/>
          </a:ln>
        </p:spPr>
        <p:txBody>
          <a:bodyPr wrap="square">
            <a:spAutoFit/>
          </a:bodyPr>
          <a:lstStyle/>
          <a:p>
            <a:pPr>
              <a:lnSpc>
                <a:spcPct val="100000"/>
              </a:lnSpc>
              <a:spcBef>
                <a:spcPct val="50000"/>
              </a:spcBef>
              <a:buFontTx/>
              <a:buNone/>
            </a:pPr>
            <a:r>
              <a:rPr lang="en-US" altLang="ko-KR" sz="1000" dirty="0" smtClean="0">
                <a:solidFill>
                  <a:srgbClr val="FF9900"/>
                </a:solidFill>
                <a:ea typeface="바탕체" pitchFamily="17" charset="-127"/>
              </a:rPr>
              <a:t>100%</a:t>
            </a:r>
            <a:endParaRPr lang="en-US" altLang="ko-KR" sz="1000" dirty="0">
              <a:solidFill>
                <a:srgbClr val="FF9900"/>
              </a:solidFill>
              <a:ea typeface="바탕체" pitchFamily="17" charset="-127"/>
            </a:endParaRPr>
          </a:p>
        </p:txBody>
      </p:sp>
      <p:sp>
        <p:nvSpPr>
          <p:cNvPr id="143" name="Text Box 108"/>
          <p:cNvSpPr txBox="1">
            <a:spLocks noChangeArrowheads="1"/>
          </p:cNvSpPr>
          <p:nvPr/>
        </p:nvSpPr>
        <p:spPr bwMode="auto">
          <a:xfrm>
            <a:off x="6187214" y="5452824"/>
            <a:ext cx="582082" cy="246221"/>
          </a:xfrm>
          <a:prstGeom prst="rect">
            <a:avLst/>
          </a:prstGeom>
          <a:noFill/>
          <a:ln w="28575">
            <a:noFill/>
            <a:miter lim="800000"/>
            <a:headEnd/>
            <a:tailEnd/>
          </a:ln>
        </p:spPr>
        <p:txBody>
          <a:bodyPr wrap="square">
            <a:spAutoFit/>
          </a:bodyPr>
          <a:lstStyle/>
          <a:p>
            <a:pPr>
              <a:lnSpc>
                <a:spcPct val="100000"/>
              </a:lnSpc>
              <a:spcBef>
                <a:spcPct val="50000"/>
              </a:spcBef>
              <a:buFontTx/>
              <a:buNone/>
            </a:pPr>
            <a:r>
              <a:rPr lang="en-US" altLang="ko-KR" sz="1000" dirty="0" smtClean="0">
                <a:solidFill>
                  <a:srgbClr val="FF9900"/>
                </a:solidFill>
                <a:ea typeface="바탕체" pitchFamily="17" charset="-127"/>
              </a:rPr>
              <a:t>51%</a:t>
            </a:r>
            <a:endParaRPr lang="en-US" altLang="ko-KR" sz="1000" dirty="0">
              <a:solidFill>
                <a:srgbClr val="FF9900"/>
              </a:solidFill>
              <a:ea typeface="바탕체" pitchFamily="17" charset="-127"/>
            </a:endParaRPr>
          </a:p>
        </p:txBody>
      </p:sp>
      <p:sp>
        <p:nvSpPr>
          <p:cNvPr id="144" name="Text Box 108"/>
          <p:cNvSpPr txBox="1">
            <a:spLocks noChangeArrowheads="1"/>
          </p:cNvSpPr>
          <p:nvPr/>
        </p:nvSpPr>
        <p:spPr bwMode="auto">
          <a:xfrm>
            <a:off x="5147024" y="5452824"/>
            <a:ext cx="582082" cy="246221"/>
          </a:xfrm>
          <a:prstGeom prst="rect">
            <a:avLst/>
          </a:prstGeom>
          <a:noFill/>
          <a:ln w="28575">
            <a:noFill/>
            <a:miter lim="800000"/>
            <a:headEnd/>
            <a:tailEnd/>
          </a:ln>
        </p:spPr>
        <p:txBody>
          <a:bodyPr wrap="square">
            <a:spAutoFit/>
          </a:bodyPr>
          <a:lstStyle/>
          <a:p>
            <a:pPr algn="r">
              <a:lnSpc>
                <a:spcPct val="100000"/>
              </a:lnSpc>
              <a:spcBef>
                <a:spcPct val="50000"/>
              </a:spcBef>
              <a:buFontTx/>
              <a:buNone/>
            </a:pPr>
            <a:r>
              <a:rPr lang="en-US" altLang="ko-KR" sz="1000" dirty="0" smtClean="0">
                <a:solidFill>
                  <a:srgbClr val="FF9900"/>
                </a:solidFill>
                <a:ea typeface="바탕체" pitchFamily="17" charset="-127"/>
              </a:rPr>
              <a:t>50%</a:t>
            </a:r>
            <a:endParaRPr lang="en-US" altLang="ko-KR" sz="1000" dirty="0">
              <a:solidFill>
                <a:srgbClr val="FF9900"/>
              </a:solidFill>
              <a:ea typeface="바탕체" pitchFamily="17" charset="-127"/>
            </a:endParaRPr>
          </a:p>
        </p:txBody>
      </p:sp>
      <p:sp>
        <p:nvSpPr>
          <p:cNvPr id="55" name="Rectangle 12"/>
          <p:cNvSpPr>
            <a:spLocks noChangeArrowheads="1"/>
          </p:cNvSpPr>
          <p:nvPr/>
        </p:nvSpPr>
        <p:spPr bwMode="auto">
          <a:xfrm>
            <a:off x="9261997" y="6523488"/>
            <a:ext cx="544513" cy="292100"/>
          </a:xfrm>
          <a:prstGeom prst="rect">
            <a:avLst/>
          </a:prstGeom>
          <a:noFill/>
          <a:ln w="9525">
            <a:noFill/>
            <a:miter lim="800000"/>
            <a:headEnd/>
            <a:tailEnd/>
          </a:ln>
        </p:spPr>
        <p:txBody>
          <a:bodyPr/>
          <a:lstStyle/>
          <a:p>
            <a:pPr algn="ctr">
              <a:lnSpc>
                <a:spcPct val="100000"/>
              </a:lnSpc>
              <a:buFontTx/>
              <a:buNone/>
            </a:pPr>
            <a:r>
              <a:rPr lang="en-US" altLang="ko-KR" sz="1100" smtClean="0">
                <a:solidFill>
                  <a:schemeClr val="tx1"/>
                </a:solidFill>
                <a:ea typeface="바탕체" pitchFamily="17" charset="-127"/>
                <a:cs typeface="Arial" pitchFamily="34" charset="0"/>
              </a:rPr>
              <a:t>7/11</a:t>
            </a:r>
            <a:endParaRPr lang="en-US" altLang="ko-KR" sz="1100" dirty="0">
              <a:solidFill>
                <a:schemeClr val="tx1"/>
              </a:solidFill>
              <a:ea typeface="바탕체" pitchFamily="17" charset="-127"/>
              <a:cs typeface="Arial" pitchFamily="34" charset="0"/>
            </a:endParaRPr>
          </a:p>
        </p:txBody>
      </p:sp>
    </p:spTree>
    <p:extLst>
      <p:ext uri="{BB962C8B-B14F-4D97-AF65-F5344CB8AC3E}">
        <p14:creationId xmlns:p14="http://schemas.microsoft.com/office/powerpoint/2010/main" val="33831975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AME" val="LEHMANLOGO"/>
</p:tagLst>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33CC"/>
        </a:solidFill>
        <a:ln w="8001" algn="ctr">
          <a:noFill/>
          <a:miter lim="800000"/>
          <a:headEnd/>
          <a:tailEnd/>
        </a:ln>
      </a:spPr>
      <a:bodyPr wrap="none" anchor="ctr" anchorCtr="1"/>
      <a:lstStyle>
        <a:defPPr>
          <a:lnSpc>
            <a:spcPct val="100000"/>
          </a:lnSpc>
          <a:buFontTx/>
          <a:buNone/>
          <a:defRPr sz="1800" b="0" dirty="0" smtClean="0">
            <a:solidFill>
              <a:schemeClr val="accent1"/>
            </a:solidFill>
            <a:latin typeface="굴림" pitchFamily="50" charset="-127"/>
            <a:ea typeface="굴림" pitchFamily="50" charset="-127"/>
          </a:defRPr>
        </a:defPPr>
      </a:lstStyle>
    </a:sp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Company>KOREA</Company>
  <MMClips>0</MMClips>
  <HiddenSlides>0</HiddenSlides>
  <LinksUpToDate>false</LinksUpToDate>
  <Notes>9</Notes>
  <Paragraphs>820</Paragraphs>
  <PresentationFormat>사용자 지정</PresentationFormat>
  <ScaleCrop>false</ScaleCrop>
  <Slides>14</Slides>
  <SharedDoc>false</SharedDoc>
  <HyperlinksChanged>false</HyperlinksChanged>
  <AppVersion>16.0000</AppVersion>
  <Words>1857</Words>
  <TotalTime>0</TotalTime>
  <Application>Microsoft Office PowerPoint</Application>
  <Templat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한 도현</dc:creator>
  <dcterms:modified xsi:type="dcterms:W3CDTF">2023-08-16T01:35:03Z</dcterms:modified>
  <dc:title>슬라이드 1</dc:title>
  <cp:lastPrinted>2023-08-10T07:47:43Z</cp:lastPrinted>
  <cp:lastModifiedBy>배성호(Bae, Sung-ho) 책임/IR팀 (shbae01@gsenc.com)</cp:lastModifiedBy>
  <dcterms:created xsi:type="dcterms:W3CDTF">2005-10-13T09:22:48Z</dcterms:created>
  <cp:revision>3771</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2bdc0e-5398-45bc-aa28-8d468ea7222c_Enabled">
    <vt:lpwstr>true</vt:lpwstr>
  </property>
  <property fmtid="{D5CDD505-2E9C-101B-9397-08002B2CF9AE}" pid="3" name="MSIP_Label_ed2bdc0e-5398-45bc-aa28-8d468ea7222c_SetDate">
    <vt:lpwstr>2023-11-01T00:45:23Z</vt:lpwstr>
  </property>
  <property fmtid="{D5CDD505-2E9C-101B-9397-08002B2CF9AE}" pid="4" name="MSIP_Label_ed2bdc0e-5398-45bc-aa28-8d468ea7222c_Method">
    <vt:lpwstr>Privileged</vt:lpwstr>
  </property>
  <property fmtid="{D5CDD505-2E9C-101B-9397-08002B2CF9AE}" pid="5" name="MSIP_Label_ed2bdc0e-5398-45bc-aa28-8d468ea7222c_Name">
    <vt:lpwstr>공개</vt:lpwstr>
  </property>
  <property fmtid="{D5CDD505-2E9C-101B-9397-08002B2CF9AE}" pid="6" name="MSIP_Label_ed2bdc0e-5398-45bc-aa28-8d468ea7222c_SiteId">
    <vt:lpwstr>b9f2ea37-332a-432b-b744-ecfc9763abfd</vt:lpwstr>
  </property>
  <property fmtid="{D5CDD505-2E9C-101B-9397-08002B2CF9AE}" pid="7" name="MSIP_Label_ed2bdc0e-5398-45bc-aa28-8d468ea7222c_ActionId">
    <vt:lpwstr>0c2e4f2e-ea8d-425e-b5fa-7887e3485619</vt:lpwstr>
  </property>
  <property fmtid="{D5CDD505-2E9C-101B-9397-08002B2CF9AE}" pid="8" name="MSIP_Label_ed2bdc0e-5398-45bc-aa28-8d468ea7222c_ContentBits">
    <vt:lpwstr>0</vt:lpwstr>
  </property>
</Properties>
</file>